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1.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2.xml" ContentType="application/vnd.openxmlformats-officedocument.presentationml.notesSlide+xml"/>
  <Override PartName="/ppt/tags/tag14.xml" ContentType="application/vnd.openxmlformats-officedocument.presentationml.tags+xml"/>
  <Override PartName="/ppt/notesSlides/notesSlide3.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4.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notesSlides/notesSlide5.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notesSlides/notesSlide6.xml" ContentType="application/vnd.openxmlformats-officedocument.presentationml.notesSlide+xml"/>
  <Override PartName="/ppt/tags/tag24.xml" ContentType="application/vnd.openxmlformats-officedocument.presentationml.tags+xml"/>
  <Override PartName="/ppt/notesSlides/notesSlide7.xml" ContentType="application/vnd.openxmlformats-officedocument.presentationml.notesSlide+xml"/>
  <Override PartName="/ppt/tags/tag25.xml" ContentType="application/vnd.openxmlformats-officedocument.presentationml.tags+xml"/>
  <Override PartName="/ppt/notesSlides/notesSlide8.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notesSlides/notesSlide9.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notesSlides/notesSlide10.xml" ContentType="application/vnd.openxmlformats-officedocument.presentationml.notesSlide+xml"/>
  <Override PartName="/ppt/tags/tag30.xml" ContentType="application/vnd.openxmlformats-officedocument.presentationml.tags+xml"/>
  <Override PartName="/ppt/notesSlides/notesSlide11.xml" ContentType="application/vnd.openxmlformats-officedocument.presentationml.notesSlide+xml"/>
  <Override PartName="/ppt/tags/tag31.xml" ContentType="application/vnd.openxmlformats-officedocument.presentationml.tags+xml"/>
  <Override PartName="/ppt/notesSlides/notesSlide12.xml" ContentType="application/vnd.openxmlformats-officedocument.presentationml.notesSlide+xml"/>
  <Override PartName="/ppt/tags/tag32.xml" ContentType="application/vnd.openxmlformats-officedocument.presentationml.tags+xml"/>
  <Override PartName="/ppt/notesSlides/notesSlide13.xml" ContentType="application/vnd.openxmlformats-officedocument.presentationml.notesSlide+xml"/>
  <Override PartName="/ppt/tags/tag33.xml" ContentType="application/vnd.openxmlformats-officedocument.presentationml.tags+xml"/>
  <Override PartName="/ppt/notesSlides/notesSlide14.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notesSlides/notesSlide15.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16.xml" ContentType="application/vnd.openxmlformats-officedocument.presentationml.notesSlide+xml"/>
  <Override PartName="/ppt/tags/tag42.xml" ContentType="application/vnd.openxmlformats-officedocument.presentationml.tags+xml"/>
  <Override PartName="/ppt/notesSlides/notesSlide1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43.xml" ContentType="application/vnd.openxmlformats-officedocument.presentationml.tags+xml"/>
  <Override PartName="/ppt/notesSlides/notesSlide18.xml" ContentType="application/vnd.openxmlformats-officedocument.presentationml.notesSlide+xml"/>
  <Override PartName="/ppt/tags/tag44.xml" ContentType="application/vnd.openxmlformats-officedocument.presentationml.tags+xml"/>
  <Override PartName="/ppt/notesSlides/notesSlide19.xml" ContentType="application/vnd.openxmlformats-officedocument.presentationml.notesSlide+xml"/>
  <Override PartName="/ppt/tags/tag45.xml" ContentType="application/vnd.openxmlformats-officedocument.presentationml.tags+xml"/>
  <Override PartName="/ppt/notesSlides/notesSlide2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46.xml" ContentType="application/vnd.openxmlformats-officedocument.presentationml.tags+xml"/>
  <Override PartName="/ppt/notesSlides/notesSlide2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47.xml" ContentType="application/vnd.openxmlformats-officedocument.presentationml.tags+xml"/>
  <Override PartName="/ppt/notesSlides/notesSlide22.xml" ContentType="application/vnd.openxmlformats-officedocument.presentationml.notesSlide+xml"/>
  <Override PartName="/ppt/tags/tag48.xml" ContentType="application/vnd.openxmlformats-officedocument.presentationml.tags+xml"/>
  <Override PartName="/ppt/notesSlides/notesSlide23.xml" ContentType="application/vnd.openxmlformats-officedocument.presentationml.notesSlide+xml"/>
  <Override PartName="/ppt/tags/tag49.xml" ContentType="application/vnd.openxmlformats-officedocument.presentationml.tags+xml"/>
  <Override PartName="/ppt/notesSlides/notesSlide2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50.xml" ContentType="application/vnd.openxmlformats-officedocument.presentationml.tags+xml"/>
  <Override PartName="/ppt/notesSlides/notesSlide25.xml" ContentType="application/vnd.openxmlformats-officedocument.presentationml.notesSlide+xml"/>
  <Override PartName="/ppt/tags/tag51.xml" ContentType="application/vnd.openxmlformats-officedocument.presentationml.tags+xml"/>
  <Override PartName="/ppt/notesSlides/notesSlide26.xml" ContentType="application/vnd.openxmlformats-officedocument.presentationml.notesSlide+xml"/>
  <Override PartName="/ppt/tags/tag52.xml" ContentType="application/vnd.openxmlformats-officedocument.presentationml.tags+xml"/>
  <Override PartName="/ppt/notesSlides/notesSlide2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ags/tag53.xml" ContentType="application/vnd.openxmlformats-officedocument.presentationml.tags+xml"/>
  <Override PartName="/ppt/notesSlides/notesSlide28.xml" ContentType="application/vnd.openxmlformats-officedocument.presentationml.notesSlide+xml"/>
  <Override PartName="/ppt/tags/tag54.xml" ContentType="application/vnd.openxmlformats-officedocument.presentationml.tags+xml"/>
  <Override PartName="/ppt/notesSlides/notesSlide29.xml" ContentType="application/vnd.openxmlformats-officedocument.presentationml.notesSlide+xml"/>
  <Override PartName="/ppt/tags/tag55.xml" ContentType="application/vnd.openxmlformats-officedocument.presentationml.tags+xml"/>
  <Override PartName="/ppt/notesSlides/notesSlide30.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tags/tag56.xml" ContentType="application/vnd.openxmlformats-officedocument.presentationml.tags+xml"/>
  <Override PartName="/ppt/notesSlides/notesSlide31.xml" ContentType="application/vnd.openxmlformats-officedocument.presentationml.notesSlide+xml"/>
  <Override PartName="/ppt/tags/tag57.xml" ContentType="application/vnd.openxmlformats-officedocument.presentationml.tags+xml"/>
  <Override PartName="/ppt/notesSlides/notesSlide32.xml" ContentType="application/vnd.openxmlformats-officedocument.presentationml.notesSlide+xml"/>
  <Override PartName="/ppt/tags/tag58.xml" ContentType="application/vnd.openxmlformats-officedocument.presentationml.tags+xml"/>
  <Override PartName="/ppt/notesSlides/notesSlide33.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tags/tag59.xml" ContentType="application/vnd.openxmlformats-officedocument.presentationml.tags+xml"/>
  <Override PartName="/ppt/notesSlides/notesSlide34.xml" ContentType="application/vnd.openxmlformats-officedocument.presentationml.notesSlide+xml"/>
  <Override PartName="/ppt/tags/tag60.xml" ContentType="application/vnd.openxmlformats-officedocument.presentationml.tags+xml"/>
  <Override PartName="/ppt/notesSlides/notesSlide35.xml" ContentType="application/vnd.openxmlformats-officedocument.presentationml.notesSlide+xml"/>
  <Override PartName="/ppt/tags/tag61.xml" ContentType="application/vnd.openxmlformats-officedocument.presentationml.tags+xml"/>
  <Override PartName="/ppt/notesSlides/notesSlide36.xml" ContentType="application/vnd.openxmlformats-officedocument.presentationml.notesSlide+xml"/>
  <Override PartName="/ppt/tags/tag62.xml" ContentType="application/vnd.openxmlformats-officedocument.presentationml.tags+xml"/>
  <Override PartName="/ppt/notesSlides/notesSlide37.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tags/tag63.xml" ContentType="application/vnd.openxmlformats-officedocument.presentationml.tags+xml"/>
  <Override PartName="/ppt/notesSlides/notesSlide38.xml" ContentType="application/vnd.openxmlformats-officedocument.presentationml.notesSlide+xml"/>
  <Override PartName="/ppt/tags/tag64.xml" ContentType="application/vnd.openxmlformats-officedocument.presentationml.tags+xml"/>
  <Override PartName="/ppt/notesSlides/notesSlide39.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tags/tag65.xml" ContentType="application/vnd.openxmlformats-officedocument.presentationml.tags+xml"/>
  <Override PartName="/ppt/notesSlides/notesSlide40.xml" ContentType="application/vnd.openxmlformats-officedocument.presentationml.notesSlide+xml"/>
  <Override PartName="/ppt/tags/tag66.xml" ContentType="application/vnd.openxmlformats-officedocument.presentationml.tags+xml"/>
  <Override PartName="/ppt/notesSlides/notesSlide41.xml" ContentType="application/vnd.openxmlformats-officedocument.presentationml.notesSlide+xml"/>
  <Override PartName="/ppt/tags/tag67.xml" ContentType="application/vnd.openxmlformats-officedocument.presentationml.tags+xml"/>
  <Override PartName="/ppt/notesSlides/notesSlide42.xml" ContentType="application/vnd.openxmlformats-officedocument.presentationml.notesSlide+xml"/>
  <Override PartName="/ppt/tags/tag68.xml" ContentType="application/vnd.openxmlformats-officedocument.presentationml.tags+xml"/>
  <Override PartName="/ppt/notesSlides/notesSlide43.xml" ContentType="application/vnd.openxmlformats-officedocument.presentationml.notesSlide+xml"/>
  <Override PartName="/ppt/tags/tag69.xml" ContentType="application/vnd.openxmlformats-officedocument.presentationml.tags+xml"/>
  <Override PartName="/ppt/notesSlides/notesSlide44.xml" ContentType="application/vnd.openxmlformats-officedocument.presentationml.notesSlide+xml"/>
  <Override PartName="/ppt/tags/tag70.xml" ContentType="application/vnd.openxmlformats-officedocument.presentationml.tags+xml"/>
  <Override PartName="/ppt/notesSlides/notesSlide45.xml" ContentType="application/vnd.openxmlformats-officedocument.presentationml.notesSlide+xml"/>
  <Override PartName="/ppt/tags/tag71.xml" ContentType="application/vnd.openxmlformats-officedocument.presentationml.tags+xml"/>
  <Override PartName="/ppt/notesSlides/notesSlide46.xml" ContentType="application/vnd.openxmlformats-officedocument.presentationml.notesSlide+xml"/>
  <Override PartName="/ppt/tags/tag72.xml" ContentType="application/vnd.openxmlformats-officedocument.presentationml.tags+xml"/>
  <Override PartName="/ppt/notesSlides/notesSlide47.xml" ContentType="application/vnd.openxmlformats-officedocument.presentationml.notesSlide+xml"/>
  <Override PartName="/ppt/tags/tag73.xml" ContentType="application/vnd.openxmlformats-officedocument.presentationml.tags+xml"/>
  <Override PartName="/ppt/notesSlides/notesSlide48.xml" ContentType="application/vnd.openxmlformats-officedocument.presentationml.notesSlide+xml"/>
  <Override PartName="/ppt/tags/tag74.xml" ContentType="application/vnd.openxmlformats-officedocument.presentationml.tags+xml"/>
  <Override PartName="/ppt/notesSlides/notesSlide49.xml" ContentType="application/vnd.openxmlformats-officedocument.presentationml.notesSlide+xml"/>
  <Override PartName="/ppt/tags/tag75.xml" ContentType="application/vnd.openxmlformats-officedocument.presentationml.tags+xml"/>
  <Override PartName="/ppt/notesSlides/notesSlide50.xml" ContentType="application/vnd.openxmlformats-officedocument.presentationml.notesSlide+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notesSlides/notesSlide51.xml" ContentType="application/vnd.openxmlformats-officedocument.presentationml.notesSlide+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notesSlides/notesSlide52.xml" ContentType="application/vnd.openxmlformats-officedocument.presentationml.notesSlide+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notesSlides/notesSlide53.xml" ContentType="application/vnd.openxmlformats-officedocument.presentationml.notesSlide+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notesMasterIdLst>
    <p:notesMasterId r:id="rId64"/>
  </p:notesMasterIdLst>
  <p:handoutMasterIdLst>
    <p:handoutMasterId r:id="rId65"/>
  </p:handoutMasterIdLst>
  <p:sldIdLst>
    <p:sldId id="506" r:id="rId2"/>
    <p:sldId id="585" r:id="rId3"/>
    <p:sldId id="507" r:id="rId4"/>
    <p:sldId id="540" r:id="rId5"/>
    <p:sldId id="690" r:id="rId6"/>
    <p:sldId id="628" r:id="rId7"/>
    <p:sldId id="627" r:id="rId8"/>
    <p:sldId id="629" r:id="rId9"/>
    <p:sldId id="583" r:id="rId10"/>
    <p:sldId id="630" r:id="rId11"/>
    <p:sldId id="631" r:id="rId12"/>
    <p:sldId id="509" r:id="rId13"/>
    <p:sldId id="524" r:id="rId14"/>
    <p:sldId id="708" r:id="rId15"/>
    <p:sldId id="625" r:id="rId16"/>
    <p:sldId id="632" r:id="rId17"/>
    <p:sldId id="550" r:id="rId18"/>
    <p:sldId id="634" r:id="rId19"/>
    <p:sldId id="635" r:id="rId20"/>
    <p:sldId id="691" r:id="rId21"/>
    <p:sldId id="646" r:id="rId22"/>
    <p:sldId id="647" r:id="rId23"/>
    <p:sldId id="645" r:id="rId24"/>
    <p:sldId id="692" r:id="rId25"/>
    <p:sldId id="651" r:id="rId26"/>
    <p:sldId id="650" r:id="rId27"/>
    <p:sldId id="693" r:id="rId28"/>
    <p:sldId id="656" r:id="rId29"/>
    <p:sldId id="655" r:id="rId30"/>
    <p:sldId id="694" r:id="rId31"/>
    <p:sldId id="661" r:id="rId32"/>
    <p:sldId id="660" r:id="rId33"/>
    <p:sldId id="695" r:id="rId34"/>
    <p:sldId id="666" r:id="rId35"/>
    <p:sldId id="665" r:id="rId36"/>
    <p:sldId id="696" r:id="rId37"/>
    <p:sldId id="670" r:id="rId38"/>
    <p:sldId id="671" r:id="rId39"/>
    <p:sldId id="697" r:id="rId40"/>
    <p:sldId id="676" r:id="rId41"/>
    <p:sldId id="675" r:id="rId42"/>
    <p:sldId id="698" r:id="rId43"/>
    <p:sldId id="699" r:id="rId44"/>
    <p:sldId id="713" r:id="rId45"/>
    <p:sldId id="700" r:id="rId46"/>
    <p:sldId id="701" r:id="rId47"/>
    <p:sldId id="702" r:id="rId48"/>
    <p:sldId id="703" r:id="rId49"/>
    <p:sldId id="704" r:id="rId50"/>
    <p:sldId id="715" r:id="rId51"/>
    <p:sldId id="709" r:id="rId52"/>
    <p:sldId id="624" r:id="rId53"/>
    <p:sldId id="711" r:id="rId54"/>
    <p:sldId id="633" r:id="rId55"/>
    <p:sldId id="683" r:id="rId56"/>
    <p:sldId id="684" r:id="rId57"/>
    <p:sldId id="686" r:id="rId58"/>
    <p:sldId id="687" r:id="rId59"/>
    <p:sldId id="688" r:id="rId60"/>
    <p:sldId id="710" r:id="rId61"/>
    <p:sldId id="541" r:id="rId62"/>
    <p:sldId id="542" r:id="rId63"/>
  </p:sldIdLst>
  <p:sldSz cx="9144000" cy="6858000" type="screen4x3"/>
  <p:notesSz cx="6669088" cy="9926638"/>
  <p:defaultTex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5" userDrawn="1">
          <p15:clr>
            <a:srgbClr val="A4A3A4"/>
          </p15:clr>
        </p15:guide>
        <p15:guide id="2" pos="2060" userDrawn="1">
          <p15:clr>
            <a:srgbClr val="A4A3A4"/>
          </p15:clr>
        </p15:guide>
        <p15:guide id="3" orient="horz" pos="3127" userDrawn="1">
          <p15:clr>
            <a:srgbClr val="A4A3A4"/>
          </p15:clr>
        </p15:guide>
        <p15:guide id="4" pos="210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uquet Eric" initials="SE"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98989"/>
    <a:srgbClr val="86A30D"/>
    <a:srgbClr val="000000"/>
    <a:srgbClr val="33CC33"/>
    <a:srgbClr val="FFFF99"/>
    <a:srgbClr val="FFFFCC"/>
    <a:srgbClr val="CCCCFF"/>
    <a:srgbClr val="CCD4DF"/>
    <a:srgbClr val="E7EB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21323C-13CF-4619-9C08-507E6FCD88E9}" v="2" dt="2019-06-11T08:00:57.543"/>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Style léger 2 - Accentuation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9CF1AB2-1976-4502-BF36-3FF5EA218861}" styleName="Style moyen 4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19" autoAdjust="0"/>
    <p:restoredTop sz="78476" autoAdjust="0"/>
  </p:normalViewPr>
  <p:slideViewPr>
    <p:cSldViewPr>
      <p:cViewPr varScale="1">
        <p:scale>
          <a:sx n="70" d="100"/>
          <a:sy n="70" d="100"/>
        </p:scale>
        <p:origin x="1968"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12500"/>
    </p:cViewPr>
  </p:sorterViewPr>
  <p:notesViewPr>
    <p:cSldViewPr>
      <p:cViewPr varScale="1">
        <p:scale>
          <a:sx n="64" d="100"/>
          <a:sy n="64" d="100"/>
        </p:scale>
        <p:origin x="-3062" y="-72"/>
      </p:cViewPr>
      <p:guideLst>
        <p:guide orient="horz" pos="3125"/>
        <p:guide pos="2060"/>
        <p:guide orient="horz" pos="3127"/>
        <p:guide pos="210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handoutMaster" Target="handoutMasters/handoutMaster1.xml"/><Relationship Id="rId73"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microsoft.com/office/2016/11/relationships/changesInfo" Target="changesInfos/changesInfo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ierre Strosser" userId="8ab45da2-ba40-42aa-9653-2350efb4c920" providerId="ADAL" clId="{0821323C-13CF-4619-9C08-507E6FCD88E9}"/>
    <pc:docChg chg="custSel delSld modSld">
      <pc:chgData name="Pierre Strosser" userId="8ab45da2-ba40-42aa-9653-2350efb4c920" providerId="ADAL" clId="{0821323C-13CF-4619-9C08-507E6FCD88E9}" dt="2019-06-11T08:03:52.885" v="246" actId="6549"/>
      <pc:docMkLst>
        <pc:docMk/>
      </pc:docMkLst>
      <pc:sldChg chg="addSp modSp">
        <pc:chgData name="Pierre Strosser" userId="8ab45da2-ba40-42aa-9653-2350efb4c920" providerId="ADAL" clId="{0821323C-13CF-4619-9C08-507E6FCD88E9}" dt="2019-06-11T08:00:36.504" v="8" actId="14100"/>
        <pc:sldMkLst>
          <pc:docMk/>
          <pc:sldMk cId="4287464753" sldId="698"/>
        </pc:sldMkLst>
        <pc:spChg chg="mod">
          <ac:chgData name="Pierre Strosser" userId="8ab45da2-ba40-42aa-9653-2350efb4c920" providerId="ADAL" clId="{0821323C-13CF-4619-9C08-507E6FCD88E9}" dt="2019-06-11T08:00:29.300" v="6" actId="14100"/>
          <ac:spMkLst>
            <pc:docMk/>
            <pc:sldMk cId="4287464753" sldId="698"/>
            <ac:spMk id="13" creationId="{18A0B781-9DA3-4609-AFCF-1F312C070D0B}"/>
          </ac:spMkLst>
        </pc:spChg>
        <pc:spChg chg="add mod">
          <ac:chgData name="Pierre Strosser" userId="8ab45da2-ba40-42aa-9653-2350efb4c920" providerId="ADAL" clId="{0821323C-13CF-4619-9C08-507E6FCD88E9}" dt="2019-06-11T08:00:32.873" v="7" actId="1076"/>
          <ac:spMkLst>
            <pc:docMk/>
            <pc:sldMk cId="4287464753" sldId="698"/>
            <ac:spMk id="27" creationId="{E165D18A-17DA-4570-9B39-0699D85C5F12}"/>
          </ac:spMkLst>
        </pc:spChg>
        <pc:cxnChg chg="mod">
          <ac:chgData name="Pierre Strosser" userId="8ab45da2-ba40-42aa-9653-2350efb4c920" providerId="ADAL" clId="{0821323C-13CF-4619-9C08-507E6FCD88E9}" dt="2019-06-11T08:00:29.300" v="6" actId="14100"/>
          <ac:cxnSpMkLst>
            <pc:docMk/>
            <pc:sldMk cId="4287464753" sldId="698"/>
            <ac:cxnSpMk id="16" creationId="{6DB9FC4D-B769-4F43-A16E-AB5EB27DE6D8}"/>
          </ac:cxnSpMkLst>
        </pc:cxnChg>
        <pc:cxnChg chg="add mod">
          <ac:chgData name="Pierre Strosser" userId="8ab45da2-ba40-42aa-9653-2350efb4c920" providerId="ADAL" clId="{0821323C-13CF-4619-9C08-507E6FCD88E9}" dt="2019-06-11T08:00:36.504" v="8" actId="14100"/>
          <ac:cxnSpMkLst>
            <pc:docMk/>
            <pc:sldMk cId="4287464753" sldId="698"/>
            <ac:cxnSpMk id="28" creationId="{BCE62CD3-6B98-4CC6-A5DB-226851A9F58F}"/>
          </ac:cxnSpMkLst>
        </pc:cxnChg>
      </pc:sldChg>
      <pc:sldChg chg="modSp">
        <pc:chgData name="Pierre Strosser" userId="8ab45da2-ba40-42aa-9653-2350efb4c920" providerId="ADAL" clId="{0821323C-13CF-4619-9C08-507E6FCD88E9}" dt="2019-06-11T08:01:06.750" v="12" actId="20577"/>
        <pc:sldMkLst>
          <pc:docMk/>
          <pc:sldMk cId="1823100005" sldId="700"/>
        </pc:sldMkLst>
        <pc:spChg chg="mod">
          <ac:chgData name="Pierre Strosser" userId="8ab45da2-ba40-42aa-9653-2350efb4c920" providerId="ADAL" clId="{0821323C-13CF-4619-9C08-507E6FCD88E9}" dt="2019-06-11T08:01:06.750" v="12" actId="20577"/>
          <ac:spMkLst>
            <pc:docMk/>
            <pc:sldMk cId="1823100005" sldId="700"/>
            <ac:spMk id="7" creationId="{B2C8F073-FB11-49DB-A709-6E6AE9850F2F}"/>
          </ac:spMkLst>
        </pc:spChg>
      </pc:sldChg>
      <pc:sldChg chg="modSp">
        <pc:chgData name="Pierre Strosser" userId="8ab45da2-ba40-42aa-9653-2350efb4c920" providerId="ADAL" clId="{0821323C-13CF-4619-9C08-507E6FCD88E9}" dt="2019-06-11T08:01:09.636" v="13" actId="20577"/>
        <pc:sldMkLst>
          <pc:docMk/>
          <pc:sldMk cId="1345500320" sldId="701"/>
        </pc:sldMkLst>
        <pc:spChg chg="mod">
          <ac:chgData name="Pierre Strosser" userId="8ab45da2-ba40-42aa-9653-2350efb4c920" providerId="ADAL" clId="{0821323C-13CF-4619-9C08-507E6FCD88E9}" dt="2019-06-11T08:01:09.636" v="13" actId="20577"/>
          <ac:spMkLst>
            <pc:docMk/>
            <pc:sldMk cId="1345500320" sldId="701"/>
            <ac:spMk id="7" creationId="{9E235D8E-DDEC-46D9-A2CA-7D63FE045686}"/>
          </ac:spMkLst>
        </pc:spChg>
      </pc:sldChg>
      <pc:sldChg chg="modSp">
        <pc:chgData name="Pierre Strosser" userId="8ab45da2-ba40-42aa-9653-2350efb4c920" providerId="ADAL" clId="{0821323C-13CF-4619-9C08-507E6FCD88E9}" dt="2019-06-11T08:01:13.326" v="14" actId="20577"/>
        <pc:sldMkLst>
          <pc:docMk/>
          <pc:sldMk cId="3693326780" sldId="702"/>
        </pc:sldMkLst>
        <pc:spChg chg="mod">
          <ac:chgData name="Pierre Strosser" userId="8ab45da2-ba40-42aa-9653-2350efb4c920" providerId="ADAL" clId="{0821323C-13CF-4619-9C08-507E6FCD88E9}" dt="2019-06-11T08:01:13.326" v="14" actId="20577"/>
          <ac:spMkLst>
            <pc:docMk/>
            <pc:sldMk cId="3693326780" sldId="702"/>
            <ac:spMk id="10" creationId="{5CB65216-E57C-46CD-ABB2-E4C2CF4576D0}"/>
          </ac:spMkLst>
        </pc:spChg>
      </pc:sldChg>
      <pc:sldChg chg="modSp">
        <pc:chgData name="Pierre Strosser" userId="8ab45da2-ba40-42aa-9653-2350efb4c920" providerId="ADAL" clId="{0821323C-13CF-4619-9C08-507E6FCD88E9}" dt="2019-06-11T08:01:16.724" v="15" actId="20577"/>
        <pc:sldMkLst>
          <pc:docMk/>
          <pc:sldMk cId="3392363606" sldId="703"/>
        </pc:sldMkLst>
        <pc:spChg chg="mod">
          <ac:chgData name="Pierre Strosser" userId="8ab45da2-ba40-42aa-9653-2350efb4c920" providerId="ADAL" clId="{0821323C-13CF-4619-9C08-507E6FCD88E9}" dt="2019-06-11T08:01:16.724" v="15" actId="20577"/>
          <ac:spMkLst>
            <pc:docMk/>
            <pc:sldMk cId="3392363606" sldId="703"/>
            <ac:spMk id="6" creationId="{2E06DA42-B44B-47D9-90F3-0D0FFFC45EDE}"/>
          </ac:spMkLst>
        </pc:spChg>
      </pc:sldChg>
      <pc:sldChg chg="modSp">
        <pc:chgData name="Pierre Strosser" userId="8ab45da2-ba40-42aa-9653-2350efb4c920" providerId="ADAL" clId="{0821323C-13CF-4619-9C08-507E6FCD88E9}" dt="2019-06-11T08:01:20.017" v="16" actId="20577"/>
        <pc:sldMkLst>
          <pc:docMk/>
          <pc:sldMk cId="2194466654" sldId="704"/>
        </pc:sldMkLst>
        <pc:spChg chg="mod">
          <ac:chgData name="Pierre Strosser" userId="8ab45da2-ba40-42aa-9653-2350efb4c920" providerId="ADAL" clId="{0821323C-13CF-4619-9C08-507E6FCD88E9}" dt="2019-06-11T08:01:20.017" v="16" actId="20577"/>
          <ac:spMkLst>
            <pc:docMk/>
            <pc:sldMk cId="2194466654" sldId="704"/>
            <ac:spMk id="7" creationId="{13CA4276-E49D-4FEB-949F-C4E0F972EEC5}"/>
          </ac:spMkLst>
        </pc:spChg>
      </pc:sldChg>
      <pc:sldChg chg="modSp modTransition">
        <pc:chgData name="Pierre Strosser" userId="8ab45da2-ba40-42aa-9653-2350efb4c920" providerId="ADAL" clId="{0821323C-13CF-4619-9C08-507E6FCD88E9}" dt="2019-06-11T08:01:03.476" v="11" actId="20577"/>
        <pc:sldMkLst>
          <pc:docMk/>
          <pc:sldMk cId="4227921280" sldId="713"/>
        </pc:sldMkLst>
        <pc:spChg chg="mod">
          <ac:chgData name="Pierre Strosser" userId="8ab45da2-ba40-42aa-9653-2350efb4c920" providerId="ADAL" clId="{0821323C-13CF-4619-9C08-507E6FCD88E9}" dt="2019-06-11T08:01:03.476" v="11" actId="20577"/>
          <ac:spMkLst>
            <pc:docMk/>
            <pc:sldMk cId="4227921280" sldId="713"/>
            <ac:spMk id="7" creationId="{92AD037F-5C0D-4109-88BD-E10CF8B8267E}"/>
          </ac:spMkLst>
        </pc:spChg>
      </pc:sldChg>
      <pc:sldChg chg="modSp del">
        <pc:chgData name="Pierre Strosser" userId="8ab45da2-ba40-42aa-9653-2350efb4c920" providerId="ADAL" clId="{0821323C-13CF-4619-9C08-507E6FCD88E9}" dt="2019-06-11T08:00:50.106" v="9" actId="2696"/>
        <pc:sldMkLst>
          <pc:docMk/>
          <pc:sldMk cId="648385481" sldId="714"/>
        </pc:sldMkLst>
        <pc:spChg chg="mod">
          <ac:chgData name="Pierre Strosser" userId="8ab45da2-ba40-42aa-9653-2350efb4c920" providerId="ADAL" clId="{0821323C-13CF-4619-9C08-507E6FCD88E9}" dt="2019-06-11T08:00:09.081" v="1" actId="1036"/>
          <ac:spMkLst>
            <pc:docMk/>
            <pc:sldMk cId="648385481" sldId="714"/>
            <ac:spMk id="13" creationId="{18A0B781-9DA3-4609-AFCF-1F312C070D0B}"/>
          </ac:spMkLst>
        </pc:spChg>
        <pc:cxnChg chg="mod">
          <ac:chgData name="Pierre Strosser" userId="8ab45da2-ba40-42aa-9653-2350efb4c920" providerId="ADAL" clId="{0821323C-13CF-4619-9C08-507E6FCD88E9}" dt="2019-06-11T08:00:09.081" v="1" actId="1036"/>
          <ac:cxnSpMkLst>
            <pc:docMk/>
            <pc:sldMk cId="648385481" sldId="714"/>
            <ac:cxnSpMk id="16" creationId="{6DB9FC4D-B769-4F43-A16E-AB5EB27DE6D8}"/>
          </ac:cxnSpMkLst>
        </pc:cxnChg>
      </pc:sldChg>
      <pc:sldChg chg="modSp modNotesTx">
        <pc:chgData name="Pierre Strosser" userId="8ab45da2-ba40-42aa-9653-2350efb4c920" providerId="ADAL" clId="{0821323C-13CF-4619-9C08-507E6FCD88E9}" dt="2019-06-11T08:03:52.885" v="246" actId="6549"/>
        <pc:sldMkLst>
          <pc:docMk/>
          <pc:sldMk cId="3624257582" sldId="715"/>
        </pc:sldMkLst>
        <pc:spChg chg="mod">
          <ac:chgData name="Pierre Strosser" userId="8ab45da2-ba40-42aa-9653-2350efb4c920" providerId="ADAL" clId="{0821323C-13CF-4619-9C08-507E6FCD88E9}" dt="2019-06-11T08:03:17.814" v="180" actId="1036"/>
          <ac:spMkLst>
            <pc:docMk/>
            <pc:sldMk cId="3624257582" sldId="715"/>
            <ac:spMk id="2" creationId="{284CE14B-E232-45E9-AA96-FD8BF65F9882}"/>
          </ac:spMkLst>
        </pc:spChg>
        <pc:spChg chg="mod">
          <ac:chgData name="Pierre Strosser" userId="8ab45da2-ba40-42aa-9653-2350efb4c920" providerId="ADAL" clId="{0821323C-13CF-4619-9C08-507E6FCD88E9}" dt="2019-06-11T08:03:52.885" v="246" actId="6549"/>
          <ac:spMkLst>
            <pc:docMk/>
            <pc:sldMk cId="3624257582" sldId="715"/>
            <ac:spMk id="6" creationId="{2E06DA42-B44B-47D9-90F3-0D0FFFC45EDE}"/>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807745B-350D-46AD-9973-B79F79A3EA2E}" type="doc">
      <dgm:prSet loTypeId="urn:microsoft.com/office/officeart/2005/8/layout/cycle6" loCatId="cycle" qsTypeId="urn:microsoft.com/office/officeart/2005/8/quickstyle/simple1" qsCatId="simple" csTypeId="urn:microsoft.com/office/officeart/2005/8/colors/colorful3" csCatId="colorful" phldr="1"/>
      <dgm:spPr/>
      <dgm:t>
        <a:bodyPr/>
        <a:lstStyle/>
        <a:p>
          <a:endParaRPr lang="fr-FR"/>
        </a:p>
      </dgm:t>
    </dgm:pt>
    <dgm:pt modelId="{D0F83461-52B3-4EDE-9A13-8F3FA943078C}">
      <dgm:prSet phldrT="[Texte]" custT="1"/>
      <dgm:spPr/>
      <dgm:t>
        <a:bodyPr/>
        <a:lstStyle/>
        <a:p>
          <a:r>
            <a:rPr lang="fr-FR" sz="2000" b="1" dirty="0"/>
            <a:t>S’organiser pour plus de transversalité</a:t>
          </a:r>
        </a:p>
      </dgm:t>
    </dgm:pt>
    <dgm:pt modelId="{4D5CDD0D-B272-4A45-A02C-12B9EE881B11}" type="parTrans" cxnId="{4C2A022A-1286-4A15-85C4-89866466E4B7}">
      <dgm:prSet/>
      <dgm:spPr/>
      <dgm:t>
        <a:bodyPr/>
        <a:lstStyle/>
        <a:p>
          <a:endParaRPr lang="fr-FR" sz="1800" b="1"/>
        </a:p>
      </dgm:t>
    </dgm:pt>
    <dgm:pt modelId="{620A9F82-3C50-424B-8887-0FA46BEB226E}" type="sibTrans" cxnId="{4C2A022A-1286-4A15-85C4-89866466E4B7}">
      <dgm:prSet custT="1"/>
      <dgm:spPr/>
      <dgm:t>
        <a:bodyPr/>
        <a:lstStyle/>
        <a:p>
          <a:endParaRPr lang="fr-FR" sz="1800" b="1" dirty="0"/>
        </a:p>
      </dgm:t>
    </dgm:pt>
    <dgm:pt modelId="{E4CE0578-B47C-4368-A11C-A038A4DBD687}">
      <dgm:prSet phldrT="[Texte]" custT="1"/>
      <dgm:spPr/>
      <dgm:t>
        <a:bodyPr/>
        <a:lstStyle/>
        <a:p>
          <a:r>
            <a:rPr lang="fr-FR" sz="2000" b="1" dirty="0"/>
            <a:t>Mutualiser &amp; partager (coûts)</a:t>
          </a:r>
        </a:p>
      </dgm:t>
    </dgm:pt>
    <dgm:pt modelId="{28D4E135-2657-4B00-A07A-BD90539E39B0}" type="parTrans" cxnId="{D47089A3-1F9E-4880-81CA-C3E6B364C996}">
      <dgm:prSet/>
      <dgm:spPr/>
      <dgm:t>
        <a:bodyPr/>
        <a:lstStyle/>
        <a:p>
          <a:endParaRPr lang="fr-FR" sz="1800" b="1"/>
        </a:p>
      </dgm:t>
    </dgm:pt>
    <dgm:pt modelId="{C6732687-D1BA-4935-B868-776DE48A3184}" type="sibTrans" cxnId="{D47089A3-1F9E-4880-81CA-C3E6B364C996}">
      <dgm:prSet custT="1"/>
      <dgm:spPr/>
      <dgm:t>
        <a:bodyPr/>
        <a:lstStyle/>
        <a:p>
          <a:endParaRPr lang="fr-FR" sz="1800" b="1" dirty="0"/>
        </a:p>
      </dgm:t>
    </dgm:pt>
    <dgm:pt modelId="{3C3EC72B-A4D4-4F5D-89F4-68FFB1A6A4F8}">
      <dgm:prSet phldrT="[Texte]" custT="1"/>
      <dgm:spPr/>
      <dgm:t>
        <a:bodyPr/>
        <a:lstStyle/>
        <a:p>
          <a:r>
            <a:rPr lang="fr-FR" sz="2000" b="1" dirty="0"/>
            <a:t>Evaluer (ex-ante) globalement</a:t>
          </a:r>
        </a:p>
      </dgm:t>
    </dgm:pt>
    <dgm:pt modelId="{2A6DC711-67DA-46FB-B8EC-B0497F910524}" type="parTrans" cxnId="{4CD045A1-7C47-4FEC-96D5-C8707A428075}">
      <dgm:prSet/>
      <dgm:spPr/>
      <dgm:t>
        <a:bodyPr/>
        <a:lstStyle/>
        <a:p>
          <a:endParaRPr lang="fr-FR"/>
        </a:p>
      </dgm:t>
    </dgm:pt>
    <dgm:pt modelId="{C9EBA54A-F694-4A1D-9411-19C8A10F2842}" type="sibTrans" cxnId="{4CD045A1-7C47-4FEC-96D5-C8707A428075}">
      <dgm:prSet/>
      <dgm:spPr/>
      <dgm:t>
        <a:bodyPr/>
        <a:lstStyle/>
        <a:p>
          <a:endParaRPr lang="fr-FR"/>
        </a:p>
      </dgm:t>
    </dgm:pt>
    <dgm:pt modelId="{28EAA474-D19B-455F-A37B-FD40355F74A3}">
      <dgm:prSet phldrT="[Texte]" custT="1"/>
      <dgm:spPr/>
      <dgm:t>
        <a:bodyPr/>
        <a:lstStyle/>
        <a:p>
          <a:r>
            <a:rPr lang="fr-FR" sz="2000" b="1" dirty="0"/>
            <a:t>Internaliser l’adaptation dans tous les secteurs</a:t>
          </a:r>
        </a:p>
      </dgm:t>
    </dgm:pt>
    <dgm:pt modelId="{E02D8EA8-6BA2-4874-A76D-9E055C054FF1}" type="parTrans" cxnId="{7FBCDA32-B151-4ADB-8E57-14A16B43351D}">
      <dgm:prSet/>
      <dgm:spPr/>
      <dgm:t>
        <a:bodyPr/>
        <a:lstStyle/>
        <a:p>
          <a:endParaRPr lang="fr-FR"/>
        </a:p>
      </dgm:t>
    </dgm:pt>
    <dgm:pt modelId="{D90CCF1E-5CEF-4675-A7D2-B7466263D21E}" type="sibTrans" cxnId="{7FBCDA32-B151-4ADB-8E57-14A16B43351D}">
      <dgm:prSet/>
      <dgm:spPr/>
      <dgm:t>
        <a:bodyPr/>
        <a:lstStyle/>
        <a:p>
          <a:endParaRPr lang="fr-FR"/>
        </a:p>
      </dgm:t>
    </dgm:pt>
    <dgm:pt modelId="{801256C8-90E6-434D-85B4-9E7F31E8C2BD}">
      <dgm:prSet phldrT="[Texte]" custT="1"/>
      <dgm:spPr/>
      <dgm:t>
        <a:bodyPr/>
        <a:lstStyle/>
        <a:p>
          <a:r>
            <a:rPr lang="fr-FR" sz="2000" b="1" dirty="0"/>
            <a:t>Connaitre</a:t>
          </a:r>
        </a:p>
      </dgm:t>
    </dgm:pt>
    <dgm:pt modelId="{A7D9F90E-CD27-4D29-841C-5833F33AAF19}" type="parTrans" cxnId="{ED4B8F5D-7A99-4993-BCCE-5E55275AA6E2}">
      <dgm:prSet/>
      <dgm:spPr/>
      <dgm:t>
        <a:bodyPr/>
        <a:lstStyle/>
        <a:p>
          <a:endParaRPr lang="fr-FR"/>
        </a:p>
      </dgm:t>
    </dgm:pt>
    <dgm:pt modelId="{FA370FB9-89E7-41F6-A5F9-E2E10AD76B03}" type="sibTrans" cxnId="{ED4B8F5D-7A99-4993-BCCE-5E55275AA6E2}">
      <dgm:prSet/>
      <dgm:spPr/>
      <dgm:t>
        <a:bodyPr/>
        <a:lstStyle/>
        <a:p>
          <a:endParaRPr lang="fr-FR"/>
        </a:p>
      </dgm:t>
    </dgm:pt>
    <dgm:pt modelId="{C16BF9A5-E6D4-44F0-8366-A09CECEE3C69}">
      <dgm:prSet phldrT="[Texte]" custT="1"/>
      <dgm:spPr/>
      <dgm:t>
        <a:bodyPr/>
        <a:lstStyle/>
        <a:p>
          <a:r>
            <a:rPr lang="fr-FR" sz="2000" b="1" dirty="0"/>
            <a:t>Renforcer la capacité, sensibiliser</a:t>
          </a:r>
        </a:p>
      </dgm:t>
    </dgm:pt>
    <dgm:pt modelId="{3A1AE3D1-3FA4-4713-9CBD-A5E678609A4D}" type="parTrans" cxnId="{E976BF20-A493-4D2B-A38D-B6E19F67E031}">
      <dgm:prSet/>
      <dgm:spPr/>
      <dgm:t>
        <a:bodyPr/>
        <a:lstStyle/>
        <a:p>
          <a:endParaRPr lang="fr-FR"/>
        </a:p>
      </dgm:t>
    </dgm:pt>
    <dgm:pt modelId="{1745E8A1-2611-467E-A6DB-B37A1177158F}" type="sibTrans" cxnId="{E976BF20-A493-4D2B-A38D-B6E19F67E031}">
      <dgm:prSet/>
      <dgm:spPr/>
      <dgm:t>
        <a:bodyPr/>
        <a:lstStyle/>
        <a:p>
          <a:endParaRPr lang="fr-FR"/>
        </a:p>
      </dgm:t>
    </dgm:pt>
    <dgm:pt modelId="{C166D4BC-6556-49DB-B899-457904991F6A}" type="pres">
      <dgm:prSet presAssocID="{2807745B-350D-46AD-9973-B79F79A3EA2E}" presName="cycle" presStyleCnt="0">
        <dgm:presLayoutVars>
          <dgm:dir/>
          <dgm:resizeHandles val="exact"/>
        </dgm:presLayoutVars>
      </dgm:prSet>
      <dgm:spPr/>
      <dgm:t>
        <a:bodyPr/>
        <a:lstStyle/>
        <a:p>
          <a:endParaRPr lang="fr-FR"/>
        </a:p>
      </dgm:t>
    </dgm:pt>
    <dgm:pt modelId="{C1CBE076-35B2-4D43-9465-CE5A872AFE81}" type="pres">
      <dgm:prSet presAssocID="{28EAA474-D19B-455F-A37B-FD40355F74A3}" presName="node" presStyleLbl="node1" presStyleIdx="0" presStyleCnt="6" custScaleX="187442" custScaleY="168834">
        <dgm:presLayoutVars>
          <dgm:bulletEnabled val="1"/>
        </dgm:presLayoutVars>
      </dgm:prSet>
      <dgm:spPr/>
      <dgm:t>
        <a:bodyPr/>
        <a:lstStyle/>
        <a:p>
          <a:endParaRPr lang="fr-FR"/>
        </a:p>
      </dgm:t>
    </dgm:pt>
    <dgm:pt modelId="{D07510F4-DED6-4AB5-B429-6814040E6D10}" type="pres">
      <dgm:prSet presAssocID="{28EAA474-D19B-455F-A37B-FD40355F74A3}" presName="spNode" presStyleCnt="0"/>
      <dgm:spPr/>
    </dgm:pt>
    <dgm:pt modelId="{61D22D63-549D-4FB5-9B6A-CDF07220819A}" type="pres">
      <dgm:prSet presAssocID="{D90CCF1E-5CEF-4675-A7D2-B7466263D21E}" presName="sibTrans" presStyleLbl="sibTrans1D1" presStyleIdx="0" presStyleCnt="6"/>
      <dgm:spPr/>
      <dgm:t>
        <a:bodyPr/>
        <a:lstStyle/>
        <a:p>
          <a:endParaRPr lang="fr-FR"/>
        </a:p>
      </dgm:t>
    </dgm:pt>
    <dgm:pt modelId="{7CA3C3E7-88A4-4D2C-86D8-3E2A342B999E}" type="pres">
      <dgm:prSet presAssocID="{D0F83461-52B3-4EDE-9A13-8F3FA943078C}" presName="node" presStyleLbl="node1" presStyleIdx="1" presStyleCnt="6" custScaleX="173691" custScaleY="136269" custRadScaleRad="156419" custRadScaleInc="86595">
        <dgm:presLayoutVars>
          <dgm:bulletEnabled val="1"/>
        </dgm:presLayoutVars>
      </dgm:prSet>
      <dgm:spPr/>
      <dgm:t>
        <a:bodyPr/>
        <a:lstStyle/>
        <a:p>
          <a:endParaRPr lang="fr-FR"/>
        </a:p>
      </dgm:t>
    </dgm:pt>
    <dgm:pt modelId="{6D18991E-4AA8-43A7-9D8A-38C4519154F3}" type="pres">
      <dgm:prSet presAssocID="{D0F83461-52B3-4EDE-9A13-8F3FA943078C}" presName="spNode" presStyleCnt="0"/>
      <dgm:spPr/>
    </dgm:pt>
    <dgm:pt modelId="{F42C6228-F530-4328-84AC-614E4EC99A63}" type="pres">
      <dgm:prSet presAssocID="{620A9F82-3C50-424B-8887-0FA46BEB226E}" presName="sibTrans" presStyleLbl="sibTrans1D1" presStyleIdx="1" presStyleCnt="6"/>
      <dgm:spPr/>
      <dgm:t>
        <a:bodyPr/>
        <a:lstStyle/>
        <a:p>
          <a:endParaRPr lang="fr-FR"/>
        </a:p>
      </dgm:t>
    </dgm:pt>
    <dgm:pt modelId="{45CC412C-C7F0-4729-93D2-9F7D56D1878E}" type="pres">
      <dgm:prSet presAssocID="{E4CE0578-B47C-4368-A11C-A038A4DBD687}" presName="node" presStyleLbl="node1" presStyleIdx="2" presStyleCnt="6" custScaleX="173907" custScaleY="131504" custRadScaleRad="157452" custRadScaleInc="-7108">
        <dgm:presLayoutVars>
          <dgm:bulletEnabled val="1"/>
        </dgm:presLayoutVars>
      </dgm:prSet>
      <dgm:spPr/>
      <dgm:t>
        <a:bodyPr/>
        <a:lstStyle/>
        <a:p>
          <a:endParaRPr lang="fr-FR"/>
        </a:p>
      </dgm:t>
    </dgm:pt>
    <dgm:pt modelId="{C2917B2B-B3D8-491F-8467-795733D9A66F}" type="pres">
      <dgm:prSet presAssocID="{E4CE0578-B47C-4368-A11C-A038A4DBD687}" presName="spNode" presStyleCnt="0"/>
      <dgm:spPr/>
    </dgm:pt>
    <dgm:pt modelId="{6D6F2B2D-55D1-4F2A-96F8-4F60D91BAAC8}" type="pres">
      <dgm:prSet presAssocID="{C6732687-D1BA-4935-B868-776DE48A3184}" presName="sibTrans" presStyleLbl="sibTrans1D1" presStyleIdx="2" presStyleCnt="6"/>
      <dgm:spPr/>
      <dgm:t>
        <a:bodyPr/>
        <a:lstStyle/>
        <a:p>
          <a:endParaRPr lang="fr-FR"/>
        </a:p>
      </dgm:t>
    </dgm:pt>
    <dgm:pt modelId="{1C6CADF9-B86C-4C53-B2C0-38AE952A68A4}" type="pres">
      <dgm:prSet presAssocID="{3C3EC72B-A4D4-4F5D-89F4-68FFB1A6A4F8}" presName="node" presStyleLbl="node1" presStyleIdx="3" presStyleCnt="6" custScaleX="174684" custScaleY="141135" custRadScaleRad="99445" custRadScaleInc="-812">
        <dgm:presLayoutVars>
          <dgm:bulletEnabled val="1"/>
        </dgm:presLayoutVars>
      </dgm:prSet>
      <dgm:spPr/>
      <dgm:t>
        <a:bodyPr/>
        <a:lstStyle/>
        <a:p>
          <a:endParaRPr lang="fr-FR"/>
        </a:p>
      </dgm:t>
    </dgm:pt>
    <dgm:pt modelId="{CBCBC51B-15A1-4CC7-BDC0-4BB4104837C3}" type="pres">
      <dgm:prSet presAssocID="{3C3EC72B-A4D4-4F5D-89F4-68FFB1A6A4F8}" presName="spNode" presStyleCnt="0"/>
      <dgm:spPr/>
    </dgm:pt>
    <dgm:pt modelId="{C409460B-A870-40DE-88D1-90D0C4CFF080}" type="pres">
      <dgm:prSet presAssocID="{C9EBA54A-F694-4A1D-9411-19C8A10F2842}" presName="sibTrans" presStyleLbl="sibTrans1D1" presStyleIdx="3" presStyleCnt="6"/>
      <dgm:spPr/>
      <dgm:t>
        <a:bodyPr/>
        <a:lstStyle/>
        <a:p>
          <a:endParaRPr lang="fr-FR"/>
        </a:p>
      </dgm:t>
    </dgm:pt>
    <dgm:pt modelId="{8C1185ED-D0BA-4078-84D1-8D996ECA17FE}" type="pres">
      <dgm:prSet presAssocID="{801256C8-90E6-434D-85B4-9E7F31E8C2BD}" presName="node" presStyleLbl="node1" presStyleIdx="4" presStyleCnt="6" custScaleX="171105" custScaleY="140666" custRadScaleRad="148009" custRadScaleInc="9805">
        <dgm:presLayoutVars>
          <dgm:bulletEnabled val="1"/>
        </dgm:presLayoutVars>
      </dgm:prSet>
      <dgm:spPr/>
      <dgm:t>
        <a:bodyPr/>
        <a:lstStyle/>
        <a:p>
          <a:endParaRPr lang="fr-FR"/>
        </a:p>
      </dgm:t>
    </dgm:pt>
    <dgm:pt modelId="{AF0B4044-34F3-439B-8ED0-9DA0A7F07B62}" type="pres">
      <dgm:prSet presAssocID="{801256C8-90E6-434D-85B4-9E7F31E8C2BD}" presName="spNode" presStyleCnt="0"/>
      <dgm:spPr/>
    </dgm:pt>
    <dgm:pt modelId="{B489B779-D112-483C-AD3F-209876A32BF5}" type="pres">
      <dgm:prSet presAssocID="{FA370FB9-89E7-41F6-A5F9-E2E10AD76B03}" presName="sibTrans" presStyleLbl="sibTrans1D1" presStyleIdx="4" presStyleCnt="6"/>
      <dgm:spPr/>
      <dgm:t>
        <a:bodyPr/>
        <a:lstStyle/>
        <a:p>
          <a:endParaRPr lang="fr-FR"/>
        </a:p>
      </dgm:t>
    </dgm:pt>
    <dgm:pt modelId="{D8B8C4E4-0447-40D5-A614-7A9E2C7A3277}" type="pres">
      <dgm:prSet presAssocID="{C16BF9A5-E6D4-44F0-8366-A09CECEE3C69}" presName="node" presStyleLbl="node1" presStyleIdx="5" presStyleCnt="6" custScaleX="167655" custScaleY="152368" custRadScaleRad="150086" custRadScaleInc="-75580">
        <dgm:presLayoutVars>
          <dgm:bulletEnabled val="1"/>
        </dgm:presLayoutVars>
      </dgm:prSet>
      <dgm:spPr/>
      <dgm:t>
        <a:bodyPr/>
        <a:lstStyle/>
        <a:p>
          <a:endParaRPr lang="fr-FR"/>
        </a:p>
      </dgm:t>
    </dgm:pt>
    <dgm:pt modelId="{A608F768-C5D1-441C-AA97-3998E820684D}" type="pres">
      <dgm:prSet presAssocID="{C16BF9A5-E6D4-44F0-8366-A09CECEE3C69}" presName="spNode" presStyleCnt="0"/>
      <dgm:spPr/>
    </dgm:pt>
    <dgm:pt modelId="{9EF2DE30-EB9F-4F34-8417-50C6A3317C65}" type="pres">
      <dgm:prSet presAssocID="{1745E8A1-2611-467E-A6DB-B37A1177158F}" presName="sibTrans" presStyleLbl="sibTrans1D1" presStyleIdx="5" presStyleCnt="6"/>
      <dgm:spPr/>
      <dgm:t>
        <a:bodyPr/>
        <a:lstStyle/>
        <a:p>
          <a:endParaRPr lang="fr-FR"/>
        </a:p>
      </dgm:t>
    </dgm:pt>
  </dgm:ptLst>
  <dgm:cxnLst>
    <dgm:cxn modelId="{2A4E09AD-E76F-4859-B112-0D8D55F45B47}" type="presOf" srcId="{D0F83461-52B3-4EDE-9A13-8F3FA943078C}" destId="{7CA3C3E7-88A4-4D2C-86D8-3E2A342B999E}" srcOrd="0" destOrd="0" presId="urn:microsoft.com/office/officeart/2005/8/layout/cycle6"/>
    <dgm:cxn modelId="{259B6EF2-6D75-477E-87C4-661223E50B10}" type="presOf" srcId="{E4CE0578-B47C-4368-A11C-A038A4DBD687}" destId="{45CC412C-C7F0-4729-93D2-9F7D56D1878E}" srcOrd="0" destOrd="0" presId="urn:microsoft.com/office/officeart/2005/8/layout/cycle6"/>
    <dgm:cxn modelId="{44E4113A-0CCC-4386-ADC4-3D5F73DD5974}" type="presOf" srcId="{3C3EC72B-A4D4-4F5D-89F4-68FFB1A6A4F8}" destId="{1C6CADF9-B86C-4C53-B2C0-38AE952A68A4}" srcOrd="0" destOrd="0" presId="urn:microsoft.com/office/officeart/2005/8/layout/cycle6"/>
    <dgm:cxn modelId="{1F01FE47-4AA9-42CD-96C0-2A312CAB998C}" type="presOf" srcId="{D90CCF1E-5CEF-4675-A7D2-B7466263D21E}" destId="{61D22D63-549D-4FB5-9B6A-CDF07220819A}" srcOrd="0" destOrd="0" presId="urn:microsoft.com/office/officeart/2005/8/layout/cycle6"/>
    <dgm:cxn modelId="{A77AF793-D5E4-4072-88DA-D4868DB655E9}" type="presOf" srcId="{C9EBA54A-F694-4A1D-9411-19C8A10F2842}" destId="{C409460B-A870-40DE-88D1-90D0C4CFF080}" srcOrd="0" destOrd="0" presId="urn:microsoft.com/office/officeart/2005/8/layout/cycle6"/>
    <dgm:cxn modelId="{8F497494-4F1B-4091-B4A3-5B4C0C104863}" type="presOf" srcId="{28EAA474-D19B-455F-A37B-FD40355F74A3}" destId="{C1CBE076-35B2-4D43-9465-CE5A872AFE81}" srcOrd="0" destOrd="0" presId="urn:microsoft.com/office/officeart/2005/8/layout/cycle6"/>
    <dgm:cxn modelId="{AD305BB6-91AB-4EA2-B125-0934C3615039}" type="presOf" srcId="{620A9F82-3C50-424B-8887-0FA46BEB226E}" destId="{F42C6228-F530-4328-84AC-614E4EC99A63}" srcOrd="0" destOrd="0" presId="urn:microsoft.com/office/officeart/2005/8/layout/cycle6"/>
    <dgm:cxn modelId="{ED4B8F5D-7A99-4993-BCCE-5E55275AA6E2}" srcId="{2807745B-350D-46AD-9973-B79F79A3EA2E}" destId="{801256C8-90E6-434D-85B4-9E7F31E8C2BD}" srcOrd="4" destOrd="0" parTransId="{A7D9F90E-CD27-4D29-841C-5833F33AAF19}" sibTransId="{FA370FB9-89E7-41F6-A5F9-E2E10AD76B03}"/>
    <dgm:cxn modelId="{D47089A3-1F9E-4880-81CA-C3E6B364C996}" srcId="{2807745B-350D-46AD-9973-B79F79A3EA2E}" destId="{E4CE0578-B47C-4368-A11C-A038A4DBD687}" srcOrd="2" destOrd="0" parTransId="{28D4E135-2657-4B00-A07A-BD90539E39B0}" sibTransId="{C6732687-D1BA-4935-B868-776DE48A3184}"/>
    <dgm:cxn modelId="{35815058-265B-42DA-8FE9-7F4F34B7E17F}" type="presOf" srcId="{FA370FB9-89E7-41F6-A5F9-E2E10AD76B03}" destId="{B489B779-D112-483C-AD3F-209876A32BF5}" srcOrd="0" destOrd="0" presId="urn:microsoft.com/office/officeart/2005/8/layout/cycle6"/>
    <dgm:cxn modelId="{E976BF20-A493-4D2B-A38D-B6E19F67E031}" srcId="{2807745B-350D-46AD-9973-B79F79A3EA2E}" destId="{C16BF9A5-E6D4-44F0-8366-A09CECEE3C69}" srcOrd="5" destOrd="0" parTransId="{3A1AE3D1-3FA4-4713-9CBD-A5E678609A4D}" sibTransId="{1745E8A1-2611-467E-A6DB-B37A1177158F}"/>
    <dgm:cxn modelId="{46BE2F03-2118-4002-A492-A20538D3BAC5}" type="presOf" srcId="{C6732687-D1BA-4935-B868-776DE48A3184}" destId="{6D6F2B2D-55D1-4F2A-96F8-4F60D91BAAC8}" srcOrd="0" destOrd="0" presId="urn:microsoft.com/office/officeart/2005/8/layout/cycle6"/>
    <dgm:cxn modelId="{844A6A87-5DD9-4845-B111-4123176D3A0D}" type="presOf" srcId="{C16BF9A5-E6D4-44F0-8366-A09CECEE3C69}" destId="{D8B8C4E4-0447-40D5-A614-7A9E2C7A3277}" srcOrd="0" destOrd="0" presId="urn:microsoft.com/office/officeart/2005/8/layout/cycle6"/>
    <dgm:cxn modelId="{1779B9E0-5D62-4B07-BBA8-3D251854EF16}" type="presOf" srcId="{801256C8-90E6-434D-85B4-9E7F31E8C2BD}" destId="{8C1185ED-D0BA-4078-84D1-8D996ECA17FE}" srcOrd="0" destOrd="0" presId="urn:microsoft.com/office/officeart/2005/8/layout/cycle6"/>
    <dgm:cxn modelId="{F8834E5D-C886-47B1-B505-991A5578FFDD}" type="presOf" srcId="{1745E8A1-2611-467E-A6DB-B37A1177158F}" destId="{9EF2DE30-EB9F-4F34-8417-50C6A3317C65}" srcOrd="0" destOrd="0" presId="urn:microsoft.com/office/officeart/2005/8/layout/cycle6"/>
    <dgm:cxn modelId="{2EF81F41-53DB-43AD-84C5-559B9D17E8CF}" type="presOf" srcId="{2807745B-350D-46AD-9973-B79F79A3EA2E}" destId="{C166D4BC-6556-49DB-B899-457904991F6A}" srcOrd="0" destOrd="0" presId="urn:microsoft.com/office/officeart/2005/8/layout/cycle6"/>
    <dgm:cxn modelId="{4C2A022A-1286-4A15-85C4-89866466E4B7}" srcId="{2807745B-350D-46AD-9973-B79F79A3EA2E}" destId="{D0F83461-52B3-4EDE-9A13-8F3FA943078C}" srcOrd="1" destOrd="0" parTransId="{4D5CDD0D-B272-4A45-A02C-12B9EE881B11}" sibTransId="{620A9F82-3C50-424B-8887-0FA46BEB226E}"/>
    <dgm:cxn modelId="{4CD045A1-7C47-4FEC-96D5-C8707A428075}" srcId="{2807745B-350D-46AD-9973-B79F79A3EA2E}" destId="{3C3EC72B-A4D4-4F5D-89F4-68FFB1A6A4F8}" srcOrd="3" destOrd="0" parTransId="{2A6DC711-67DA-46FB-B8EC-B0497F910524}" sibTransId="{C9EBA54A-F694-4A1D-9411-19C8A10F2842}"/>
    <dgm:cxn modelId="{7FBCDA32-B151-4ADB-8E57-14A16B43351D}" srcId="{2807745B-350D-46AD-9973-B79F79A3EA2E}" destId="{28EAA474-D19B-455F-A37B-FD40355F74A3}" srcOrd="0" destOrd="0" parTransId="{E02D8EA8-6BA2-4874-A76D-9E055C054FF1}" sibTransId="{D90CCF1E-5CEF-4675-A7D2-B7466263D21E}"/>
    <dgm:cxn modelId="{DCC74E69-BF48-40D9-854C-A8BB6587BD6F}" type="presParOf" srcId="{C166D4BC-6556-49DB-B899-457904991F6A}" destId="{C1CBE076-35B2-4D43-9465-CE5A872AFE81}" srcOrd="0" destOrd="0" presId="urn:microsoft.com/office/officeart/2005/8/layout/cycle6"/>
    <dgm:cxn modelId="{78042C9E-35AC-453D-91C1-CA0D9ACDC6F2}" type="presParOf" srcId="{C166D4BC-6556-49DB-B899-457904991F6A}" destId="{D07510F4-DED6-4AB5-B429-6814040E6D10}" srcOrd="1" destOrd="0" presId="urn:microsoft.com/office/officeart/2005/8/layout/cycle6"/>
    <dgm:cxn modelId="{0FDB172A-6BFC-406C-B24E-7F28696C16D1}" type="presParOf" srcId="{C166D4BC-6556-49DB-B899-457904991F6A}" destId="{61D22D63-549D-4FB5-9B6A-CDF07220819A}" srcOrd="2" destOrd="0" presId="urn:microsoft.com/office/officeart/2005/8/layout/cycle6"/>
    <dgm:cxn modelId="{9A367AD8-CC0B-4619-AD61-84436CC5179D}" type="presParOf" srcId="{C166D4BC-6556-49DB-B899-457904991F6A}" destId="{7CA3C3E7-88A4-4D2C-86D8-3E2A342B999E}" srcOrd="3" destOrd="0" presId="urn:microsoft.com/office/officeart/2005/8/layout/cycle6"/>
    <dgm:cxn modelId="{8F24CAC4-AE3C-4A0F-A012-43D53BC4BA21}" type="presParOf" srcId="{C166D4BC-6556-49DB-B899-457904991F6A}" destId="{6D18991E-4AA8-43A7-9D8A-38C4519154F3}" srcOrd="4" destOrd="0" presId="urn:microsoft.com/office/officeart/2005/8/layout/cycle6"/>
    <dgm:cxn modelId="{B0188B20-344A-4E4B-AFF5-C6DE6A6A406E}" type="presParOf" srcId="{C166D4BC-6556-49DB-B899-457904991F6A}" destId="{F42C6228-F530-4328-84AC-614E4EC99A63}" srcOrd="5" destOrd="0" presId="urn:microsoft.com/office/officeart/2005/8/layout/cycle6"/>
    <dgm:cxn modelId="{4E366DEF-BAF6-4922-A2F3-80F0CB2C6C4C}" type="presParOf" srcId="{C166D4BC-6556-49DB-B899-457904991F6A}" destId="{45CC412C-C7F0-4729-93D2-9F7D56D1878E}" srcOrd="6" destOrd="0" presId="urn:microsoft.com/office/officeart/2005/8/layout/cycle6"/>
    <dgm:cxn modelId="{B89EA2D4-A847-4C9B-B723-C1B521B16E20}" type="presParOf" srcId="{C166D4BC-6556-49DB-B899-457904991F6A}" destId="{C2917B2B-B3D8-491F-8467-795733D9A66F}" srcOrd="7" destOrd="0" presId="urn:microsoft.com/office/officeart/2005/8/layout/cycle6"/>
    <dgm:cxn modelId="{BB529E65-CEA6-414A-B0F3-28ED470C8C34}" type="presParOf" srcId="{C166D4BC-6556-49DB-B899-457904991F6A}" destId="{6D6F2B2D-55D1-4F2A-96F8-4F60D91BAAC8}" srcOrd="8" destOrd="0" presId="urn:microsoft.com/office/officeart/2005/8/layout/cycle6"/>
    <dgm:cxn modelId="{4A9AD34F-580E-4CC1-B5A4-CBBE918FF8BD}" type="presParOf" srcId="{C166D4BC-6556-49DB-B899-457904991F6A}" destId="{1C6CADF9-B86C-4C53-B2C0-38AE952A68A4}" srcOrd="9" destOrd="0" presId="urn:microsoft.com/office/officeart/2005/8/layout/cycle6"/>
    <dgm:cxn modelId="{47F52888-7A1D-45D8-AFB5-60B3B8519B61}" type="presParOf" srcId="{C166D4BC-6556-49DB-B899-457904991F6A}" destId="{CBCBC51B-15A1-4CC7-BDC0-4BB4104837C3}" srcOrd="10" destOrd="0" presId="urn:microsoft.com/office/officeart/2005/8/layout/cycle6"/>
    <dgm:cxn modelId="{3EB80B22-3747-44DA-9092-9EA569EB0C2A}" type="presParOf" srcId="{C166D4BC-6556-49DB-B899-457904991F6A}" destId="{C409460B-A870-40DE-88D1-90D0C4CFF080}" srcOrd="11" destOrd="0" presId="urn:microsoft.com/office/officeart/2005/8/layout/cycle6"/>
    <dgm:cxn modelId="{FBF44C15-4FC2-4183-BD33-164744D4630C}" type="presParOf" srcId="{C166D4BC-6556-49DB-B899-457904991F6A}" destId="{8C1185ED-D0BA-4078-84D1-8D996ECA17FE}" srcOrd="12" destOrd="0" presId="urn:microsoft.com/office/officeart/2005/8/layout/cycle6"/>
    <dgm:cxn modelId="{8FBF2F85-3C9F-4F79-9A27-DDCA9761710A}" type="presParOf" srcId="{C166D4BC-6556-49DB-B899-457904991F6A}" destId="{AF0B4044-34F3-439B-8ED0-9DA0A7F07B62}" srcOrd="13" destOrd="0" presId="urn:microsoft.com/office/officeart/2005/8/layout/cycle6"/>
    <dgm:cxn modelId="{42186B1D-1ED7-444C-90C5-BA00176E4224}" type="presParOf" srcId="{C166D4BC-6556-49DB-B899-457904991F6A}" destId="{B489B779-D112-483C-AD3F-209876A32BF5}" srcOrd="14" destOrd="0" presId="urn:microsoft.com/office/officeart/2005/8/layout/cycle6"/>
    <dgm:cxn modelId="{FE982878-63B7-44C8-8434-2ED3D9DE7F88}" type="presParOf" srcId="{C166D4BC-6556-49DB-B899-457904991F6A}" destId="{D8B8C4E4-0447-40D5-A614-7A9E2C7A3277}" srcOrd="15" destOrd="0" presId="urn:microsoft.com/office/officeart/2005/8/layout/cycle6"/>
    <dgm:cxn modelId="{C2DF5677-9571-4776-88EF-4EF4C2DC91B4}" type="presParOf" srcId="{C166D4BC-6556-49DB-B899-457904991F6A}" destId="{A608F768-C5D1-441C-AA97-3998E820684D}" srcOrd="16" destOrd="0" presId="urn:microsoft.com/office/officeart/2005/8/layout/cycle6"/>
    <dgm:cxn modelId="{93E51000-2D10-4EAC-934A-061763EB5DDA}" type="presParOf" srcId="{C166D4BC-6556-49DB-B899-457904991F6A}" destId="{9EF2DE30-EB9F-4F34-8417-50C6A3317C65}" srcOrd="17" destOrd="0" presId="urn:microsoft.com/office/officeart/2005/8/layout/cycle6"/>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B4A5133-489A-48EC-B9A1-F89432B87B4D}" type="doc">
      <dgm:prSet loTypeId="urn:microsoft.com/office/officeart/2008/layout/AlternatingHexagons" loCatId="list" qsTypeId="urn:microsoft.com/office/officeart/2005/8/quickstyle/simple1" qsCatId="simple" csTypeId="urn:microsoft.com/office/officeart/2005/8/colors/colorful1" csCatId="colorful" phldr="1"/>
      <dgm:spPr/>
      <dgm:t>
        <a:bodyPr/>
        <a:lstStyle/>
        <a:p>
          <a:endParaRPr lang="fr-FR"/>
        </a:p>
      </dgm:t>
    </dgm:pt>
    <dgm:pt modelId="{FDF761E8-3C80-4F73-9484-73F37CB71AF5}">
      <dgm:prSet phldrT="[Texte]" custT="1"/>
      <dgm:spPr/>
      <dgm:t>
        <a:bodyPr/>
        <a:lstStyle/>
        <a:p>
          <a:r>
            <a:rPr lang="fr-FR" sz="1600" b="1" dirty="0"/>
            <a:t>Economiser Domestique </a:t>
          </a:r>
        </a:p>
      </dgm:t>
    </dgm:pt>
    <dgm:pt modelId="{0EFE82E9-C80E-4BDA-83CF-51A6C5D8E82A}" type="parTrans" cxnId="{6F0A1C43-D51E-4C58-B432-B082E679FC25}">
      <dgm:prSet/>
      <dgm:spPr/>
      <dgm:t>
        <a:bodyPr/>
        <a:lstStyle/>
        <a:p>
          <a:endParaRPr lang="fr-FR"/>
        </a:p>
      </dgm:t>
    </dgm:pt>
    <dgm:pt modelId="{0A9AFAEF-316F-4988-AA70-24940939113A}" type="sibTrans" cxnId="{6F0A1C43-D51E-4C58-B432-B082E679FC25}">
      <dgm:prSet/>
      <dgm:spPr/>
      <dgm:t>
        <a:bodyPr/>
        <a:lstStyle/>
        <a:p>
          <a:endParaRPr lang="fr-FR"/>
        </a:p>
      </dgm:t>
    </dgm:pt>
    <dgm:pt modelId="{9DED2400-DF00-49F4-BB42-903AEB2963B7}">
      <dgm:prSet phldrT="[Texte]"/>
      <dgm:spPr/>
      <dgm:t>
        <a:bodyPr/>
        <a:lstStyle/>
        <a:p>
          <a:r>
            <a:rPr lang="fr-FR" dirty="0">
              <a:solidFill>
                <a:srgbClr val="000000"/>
              </a:solidFill>
            </a:rPr>
            <a:t>Fuites AEP, prospective demande, exemplarité, forage domestiques, tarification incitative, récupération eaux de pluie…</a:t>
          </a:r>
        </a:p>
      </dgm:t>
    </dgm:pt>
    <dgm:pt modelId="{54ED5EDD-08D7-4AFE-B422-689F3FA044CA}" type="parTrans" cxnId="{11985756-2826-4309-A618-86FBE81C4F06}">
      <dgm:prSet/>
      <dgm:spPr/>
      <dgm:t>
        <a:bodyPr/>
        <a:lstStyle/>
        <a:p>
          <a:endParaRPr lang="fr-FR"/>
        </a:p>
      </dgm:t>
    </dgm:pt>
    <dgm:pt modelId="{9F58E7EC-A63B-40E3-85BE-A75E1F062EE7}" type="sibTrans" cxnId="{11985756-2826-4309-A618-86FBE81C4F06}">
      <dgm:prSet/>
      <dgm:spPr/>
      <dgm:t>
        <a:bodyPr/>
        <a:lstStyle/>
        <a:p>
          <a:endParaRPr lang="fr-FR"/>
        </a:p>
      </dgm:t>
    </dgm:pt>
    <dgm:pt modelId="{162B1E92-8AA1-4F60-90D4-491FADD9FDF9}">
      <dgm:prSet phldrT="[Texte]"/>
      <dgm:spPr/>
      <dgm:t>
        <a:bodyPr/>
        <a:lstStyle/>
        <a:p>
          <a:r>
            <a:rPr lang="fr-FR" b="1" dirty="0"/>
            <a:t>Economiser Industrie</a:t>
          </a:r>
        </a:p>
      </dgm:t>
    </dgm:pt>
    <dgm:pt modelId="{256166F7-D0DB-4B4F-AD3B-F90093F83186}" type="parTrans" cxnId="{D83BEB81-DE15-4869-BB9C-DD45A510F680}">
      <dgm:prSet/>
      <dgm:spPr/>
      <dgm:t>
        <a:bodyPr/>
        <a:lstStyle/>
        <a:p>
          <a:endParaRPr lang="fr-FR"/>
        </a:p>
      </dgm:t>
    </dgm:pt>
    <dgm:pt modelId="{345F2934-DF8C-43AF-8C94-8C6AD24B918C}" type="sibTrans" cxnId="{D83BEB81-DE15-4869-BB9C-DD45A510F680}">
      <dgm:prSet/>
      <dgm:spPr/>
      <dgm:t>
        <a:bodyPr/>
        <a:lstStyle/>
        <a:p>
          <a:endParaRPr lang="fr-FR"/>
        </a:p>
      </dgm:t>
    </dgm:pt>
    <dgm:pt modelId="{145CFD9B-9086-4935-B6ED-CD0AE3FC8EF9}">
      <dgm:prSet phldrT="[Texte]"/>
      <dgm:spPr/>
      <dgm:t>
        <a:bodyPr/>
        <a:lstStyle/>
        <a:p>
          <a:r>
            <a:rPr lang="fr-FR" dirty="0">
              <a:solidFill>
                <a:srgbClr val="000000"/>
              </a:solidFill>
            </a:rPr>
            <a:t>Amélioration process</a:t>
          </a:r>
        </a:p>
      </dgm:t>
    </dgm:pt>
    <dgm:pt modelId="{86EDD22F-8F74-4295-B72D-D38608F9AC89}" type="parTrans" cxnId="{304E82D0-163E-423F-BBD7-5DEAFCEBE5AF}">
      <dgm:prSet/>
      <dgm:spPr/>
      <dgm:t>
        <a:bodyPr/>
        <a:lstStyle/>
        <a:p>
          <a:endParaRPr lang="fr-FR"/>
        </a:p>
      </dgm:t>
    </dgm:pt>
    <dgm:pt modelId="{B71E8B66-E215-4365-BB8A-840B9AEAB615}" type="sibTrans" cxnId="{304E82D0-163E-423F-BBD7-5DEAFCEBE5AF}">
      <dgm:prSet/>
      <dgm:spPr/>
      <dgm:t>
        <a:bodyPr/>
        <a:lstStyle/>
        <a:p>
          <a:endParaRPr lang="fr-FR"/>
        </a:p>
      </dgm:t>
    </dgm:pt>
    <dgm:pt modelId="{ECE713AA-D56D-435B-94CD-5201ACD1935E}">
      <dgm:prSet phldrT="[Texte]"/>
      <dgm:spPr/>
      <dgm:t>
        <a:bodyPr/>
        <a:lstStyle/>
        <a:p>
          <a:r>
            <a:rPr lang="fr-FR" b="1" dirty="0"/>
            <a:t>Economiser Agriculture </a:t>
          </a:r>
        </a:p>
      </dgm:t>
    </dgm:pt>
    <dgm:pt modelId="{1A29E184-5E51-4704-B7B7-39CF5E80BA0B}" type="parTrans" cxnId="{6401E145-FFCD-4148-889F-154C03368B72}">
      <dgm:prSet/>
      <dgm:spPr/>
      <dgm:t>
        <a:bodyPr/>
        <a:lstStyle/>
        <a:p>
          <a:endParaRPr lang="fr-FR"/>
        </a:p>
      </dgm:t>
    </dgm:pt>
    <dgm:pt modelId="{6D856323-DA7F-41A8-BB84-FC6B189ED5AD}" type="sibTrans" cxnId="{6401E145-FFCD-4148-889F-154C03368B72}">
      <dgm:prSet/>
      <dgm:spPr/>
      <dgm:t>
        <a:bodyPr/>
        <a:lstStyle/>
        <a:p>
          <a:endParaRPr lang="fr-FR" dirty="0"/>
        </a:p>
      </dgm:t>
    </dgm:pt>
    <dgm:pt modelId="{23F454B1-74DB-42FD-B739-C2DB72336BFF}">
      <dgm:prSet phldrT="[Texte]"/>
      <dgm:spPr/>
      <dgm:t>
        <a:bodyPr/>
        <a:lstStyle/>
        <a:p>
          <a:r>
            <a:rPr lang="fr-FR" b="0" dirty="0">
              <a:solidFill>
                <a:srgbClr val="000000"/>
              </a:solidFill>
            </a:rPr>
            <a:t>Productions agricoles, matériel et pilotage, fuites, gestion concertée</a:t>
          </a:r>
        </a:p>
      </dgm:t>
    </dgm:pt>
    <dgm:pt modelId="{EA7143E5-C285-442E-959D-726E9DCEB997}" type="parTrans" cxnId="{62D43BBE-6041-4774-855C-261D246BE046}">
      <dgm:prSet/>
      <dgm:spPr/>
      <dgm:t>
        <a:bodyPr/>
        <a:lstStyle/>
        <a:p>
          <a:endParaRPr lang="fr-FR"/>
        </a:p>
      </dgm:t>
    </dgm:pt>
    <dgm:pt modelId="{EE6147CE-2550-4CD0-B206-BC4176D04203}" type="sibTrans" cxnId="{62D43BBE-6041-4774-855C-261D246BE046}">
      <dgm:prSet/>
      <dgm:spPr/>
      <dgm:t>
        <a:bodyPr/>
        <a:lstStyle/>
        <a:p>
          <a:endParaRPr lang="fr-FR"/>
        </a:p>
      </dgm:t>
    </dgm:pt>
    <dgm:pt modelId="{9E4B79D1-3C8A-401D-BD4C-0E2AAB36062D}" type="pres">
      <dgm:prSet presAssocID="{BB4A5133-489A-48EC-B9A1-F89432B87B4D}" presName="Name0" presStyleCnt="0">
        <dgm:presLayoutVars>
          <dgm:chMax/>
          <dgm:chPref/>
          <dgm:dir/>
          <dgm:animLvl val="lvl"/>
        </dgm:presLayoutVars>
      </dgm:prSet>
      <dgm:spPr/>
      <dgm:t>
        <a:bodyPr/>
        <a:lstStyle/>
        <a:p>
          <a:endParaRPr lang="fr-FR"/>
        </a:p>
      </dgm:t>
    </dgm:pt>
    <dgm:pt modelId="{4142F6DE-4BBD-4A6F-8B37-FB143FE489A1}" type="pres">
      <dgm:prSet presAssocID="{FDF761E8-3C80-4F73-9484-73F37CB71AF5}" presName="composite" presStyleCnt="0"/>
      <dgm:spPr/>
    </dgm:pt>
    <dgm:pt modelId="{C97D6022-9F6C-42B3-9466-B9CE61DD5E38}" type="pres">
      <dgm:prSet presAssocID="{FDF761E8-3C80-4F73-9484-73F37CB71AF5}" presName="Parent1" presStyleLbl="node1" presStyleIdx="0" presStyleCnt="6" custLinFactNeighborY="-529">
        <dgm:presLayoutVars>
          <dgm:chMax val="1"/>
          <dgm:chPref val="1"/>
          <dgm:bulletEnabled val="1"/>
        </dgm:presLayoutVars>
      </dgm:prSet>
      <dgm:spPr/>
      <dgm:t>
        <a:bodyPr/>
        <a:lstStyle/>
        <a:p>
          <a:endParaRPr lang="fr-FR"/>
        </a:p>
      </dgm:t>
    </dgm:pt>
    <dgm:pt modelId="{CC3EDBCB-5CB8-461A-87B8-D22C75439257}" type="pres">
      <dgm:prSet presAssocID="{FDF761E8-3C80-4F73-9484-73F37CB71AF5}" presName="Childtext1" presStyleLbl="revTx" presStyleIdx="0" presStyleCnt="3">
        <dgm:presLayoutVars>
          <dgm:chMax val="0"/>
          <dgm:chPref val="0"/>
          <dgm:bulletEnabled val="1"/>
        </dgm:presLayoutVars>
      </dgm:prSet>
      <dgm:spPr/>
      <dgm:t>
        <a:bodyPr/>
        <a:lstStyle/>
        <a:p>
          <a:endParaRPr lang="fr-FR"/>
        </a:p>
      </dgm:t>
    </dgm:pt>
    <dgm:pt modelId="{50394C59-8472-49C4-9E8C-C77E88180963}" type="pres">
      <dgm:prSet presAssocID="{FDF761E8-3C80-4F73-9484-73F37CB71AF5}" presName="BalanceSpacing" presStyleCnt="0"/>
      <dgm:spPr/>
    </dgm:pt>
    <dgm:pt modelId="{4CD831E7-DB78-4F4A-A0B4-76CA7B380FB7}" type="pres">
      <dgm:prSet presAssocID="{FDF761E8-3C80-4F73-9484-73F37CB71AF5}" presName="BalanceSpacing1" presStyleCnt="0"/>
      <dgm:spPr/>
    </dgm:pt>
    <dgm:pt modelId="{459AF06F-C4F5-4FF7-82D7-752C214B1A87}" type="pres">
      <dgm:prSet presAssocID="{0A9AFAEF-316F-4988-AA70-24940939113A}" presName="Accent1Text" presStyleLbl="node1" presStyleIdx="1" presStyleCnt="6"/>
      <dgm:spPr/>
      <dgm:t>
        <a:bodyPr/>
        <a:lstStyle/>
        <a:p>
          <a:endParaRPr lang="fr-FR"/>
        </a:p>
      </dgm:t>
    </dgm:pt>
    <dgm:pt modelId="{405C1AA2-AE5E-4F7A-88E8-8F39499223B7}" type="pres">
      <dgm:prSet presAssocID="{0A9AFAEF-316F-4988-AA70-24940939113A}" presName="spaceBetweenRectangles" presStyleCnt="0"/>
      <dgm:spPr/>
    </dgm:pt>
    <dgm:pt modelId="{2B1B924B-F5AF-4626-83C9-8D17BD5EE085}" type="pres">
      <dgm:prSet presAssocID="{162B1E92-8AA1-4F60-90D4-491FADD9FDF9}" presName="composite" presStyleCnt="0"/>
      <dgm:spPr/>
    </dgm:pt>
    <dgm:pt modelId="{D9A6BCA1-AF05-4ACD-B656-398C191D7695}" type="pres">
      <dgm:prSet presAssocID="{162B1E92-8AA1-4F60-90D4-491FADD9FDF9}" presName="Parent1" presStyleLbl="node1" presStyleIdx="2" presStyleCnt="6" custLinFactNeighborY="529">
        <dgm:presLayoutVars>
          <dgm:chMax val="1"/>
          <dgm:chPref val="1"/>
          <dgm:bulletEnabled val="1"/>
        </dgm:presLayoutVars>
      </dgm:prSet>
      <dgm:spPr/>
      <dgm:t>
        <a:bodyPr/>
        <a:lstStyle/>
        <a:p>
          <a:endParaRPr lang="fr-FR"/>
        </a:p>
      </dgm:t>
    </dgm:pt>
    <dgm:pt modelId="{F56E0EC3-16FA-4D40-8CC9-B481869984E7}" type="pres">
      <dgm:prSet presAssocID="{162B1E92-8AA1-4F60-90D4-491FADD9FDF9}" presName="Childtext1" presStyleLbl="revTx" presStyleIdx="1" presStyleCnt="3">
        <dgm:presLayoutVars>
          <dgm:chMax val="0"/>
          <dgm:chPref val="0"/>
          <dgm:bulletEnabled val="1"/>
        </dgm:presLayoutVars>
      </dgm:prSet>
      <dgm:spPr/>
      <dgm:t>
        <a:bodyPr/>
        <a:lstStyle/>
        <a:p>
          <a:endParaRPr lang="fr-FR"/>
        </a:p>
      </dgm:t>
    </dgm:pt>
    <dgm:pt modelId="{2B8A6199-8960-4EBF-B508-648855910FC9}" type="pres">
      <dgm:prSet presAssocID="{162B1E92-8AA1-4F60-90D4-491FADD9FDF9}" presName="BalanceSpacing" presStyleCnt="0"/>
      <dgm:spPr/>
    </dgm:pt>
    <dgm:pt modelId="{467ED2B3-4A4D-4B85-AE79-B8E34212D587}" type="pres">
      <dgm:prSet presAssocID="{162B1E92-8AA1-4F60-90D4-491FADD9FDF9}" presName="BalanceSpacing1" presStyleCnt="0"/>
      <dgm:spPr/>
    </dgm:pt>
    <dgm:pt modelId="{B217D074-E06D-4714-9702-44F3C0601F4C}" type="pres">
      <dgm:prSet presAssocID="{345F2934-DF8C-43AF-8C94-8C6AD24B918C}" presName="Accent1Text" presStyleLbl="node1" presStyleIdx="3" presStyleCnt="6"/>
      <dgm:spPr/>
      <dgm:t>
        <a:bodyPr/>
        <a:lstStyle/>
        <a:p>
          <a:endParaRPr lang="fr-FR"/>
        </a:p>
      </dgm:t>
    </dgm:pt>
    <dgm:pt modelId="{F0425D13-FAC7-4B48-B3D3-58135936405B}" type="pres">
      <dgm:prSet presAssocID="{345F2934-DF8C-43AF-8C94-8C6AD24B918C}" presName="spaceBetweenRectangles" presStyleCnt="0"/>
      <dgm:spPr/>
    </dgm:pt>
    <dgm:pt modelId="{D04D6438-3093-4533-A3CB-89AB335CF389}" type="pres">
      <dgm:prSet presAssocID="{ECE713AA-D56D-435B-94CD-5201ACD1935E}" presName="composite" presStyleCnt="0"/>
      <dgm:spPr/>
    </dgm:pt>
    <dgm:pt modelId="{B3BBD2A3-02EC-4563-98F2-4983C803FA20}" type="pres">
      <dgm:prSet presAssocID="{ECE713AA-D56D-435B-94CD-5201ACD1935E}" presName="Parent1" presStyleLbl="node1" presStyleIdx="4" presStyleCnt="6" custLinFactNeighborY="529">
        <dgm:presLayoutVars>
          <dgm:chMax val="1"/>
          <dgm:chPref val="1"/>
          <dgm:bulletEnabled val="1"/>
        </dgm:presLayoutVars>
      </dgm:prSet>
      <dgm:spPr/>
      <dgm:t>
        <a:bodyPr/>
        <a:lstStyle/>
        <a:p>
          <a:endParaRPr lang="fr-FR"/>
        </a:p>
      </dgm:t>
    </dgm:pt>
    <dgm:pt modelId="{4FB4A817-48B1-47EC-B641-9944B00CBB65}" type="pres">
      <dgm:prSet presAssocID="{ECE713AA-D56D-435B-94CD-5201ACD1935E}" presName="Childtext1" presStyleLbl="revTx" presStyleIdx="2" presStyleCnt="3">
        <dgm:presLayoutVars>
          <dgm:chMax val="0"/>
          <dgm:chPref val="0"/>
          <dgm:bulletEnabled val="1"/>
        </dgm:presLayoutVars>
      </dgm:prSet>
      <dgm:spPr/>
      <dgm:t>
        <a:bodyPr/>
        <a:lstStyle/>
        <a:p>
          <a:endParaRPr lang="fr-FR"/>
        </a:p>
      </dgm:t>
    </dgm:pt>
    <dgm:pt modelId="{02BB3975-3D7A-44E1-9014-B6E6F3C7B9E8}" type="pres">
      <dgm:prSet presAssocID="{ECE713AA-D56D-435B-94CD-5201ACD1935E}" presName="BalanceSpacing" presStyleCnt="0"/>
      <dgm:spPr/>
    </dgm:pt>
    <dgm:pt modelId="{3BB581A6-26F6-44CC-9147-32B703320636}" type="pres">
      <dgm:prSet presAssocID="{ECE713AA-D56D-435B-94CD-5201ACD1935E}" presName="BalanceSpacing1" presStyleCnt="0"/>
      <dgm:spPr/>
    </dgm:pt>
    <dgm:pt modelId="{76A019DE-828D-4FCF-B920-97AF46E52E86}" type="pres">
      <dgm:prSet presAssocID="{6D856323-DA7F-41A8-BB84-FC6B189ED5AD}" presName="Accent1Text" presStyleLbl="node1" presStyleIdx="5" presStyleCnt="6"/>
      <dgm:spPr/>
      <dgm:t>
        <a:bodyPr/>
        <a:lstStyle/>
        <a:p>
          <a:endParaRPr lang="fr-FR"/>
        </a:p>
      </dgm:t>
    </dgm:pt>
  </dgm:ptLst>
  <dgm:cxnLst>
    <dgm:cxn modelId="{4D47D14E-6317-4D78-A11B-960132591DC6}" type="presOf" srcId="{FDF761E8-3C80-4F73-9484-73F37CB71AF5}" destId="{C97D6022-9F6C-42B3-9466-B9CE61DD5E38}" srcOrd="0" destOrd="0" presId="urn:microsoft.com/office/officeart/2008/layout/AlternatingHexagons"/>
    <dgm:cxn modelId="{C710ECC4-3866-4EB3-B896-CEE717F305C3}" type="presOf" srcId="{9DED2400-DF00-49F4-BB42-903AEB2963B7}" destId="{CC3EDBCB-5CB8-461A-87B8-D22C75439257}" srcOrd="0" destOrd="0" presId="urn:microsoft.com/office/officeart/2008/layout/AlternatingHexagons"/>
    <dgm:cxn modelId="{418C8143-ED57-4277-9652-9EB7734033C9}" type="presOf" srcId="{0A9AFAEF-316F-4988-AA70-24940939113A}" destId="{459AF06F-C4F5-4FF7-82D7-752C214B1A87}" srcOrd="0" destOrd="0" presId="urn:microsoft.com/office/officeart/2008/layout/AlternatingHexagons"/>
    <dgm:cxn modelId="{F7D4BC04-82B2-4F38-A310-C5182827EB0B}" type="presOf" srcId="{ECE713AA-D56D-435B-94CD-5201ACD1935E}" destId="{B3BBD2A3-02EC-4563-98F2-4983C803FA20}" srcOrd="0" destOrd="0" presId="urn:microsoft.com/office/officeart/2008/layout/AlternatingHexagons"/>
    <dgm:cxn modelId="{E48DCF7D-DD11-48AB-8FDF-788FB8B4888A}" type="presOf" srcId="{162B1E92-8AA1-4F60-90D4-491FADD9FDF9}" destId="{D9A6BCA1-AF05-4ACD-B656-398C191D7695}" srcOrd="0" destOrd="0" presId="urn:microsoft.com/office/officeart/2008/layout/AlternatingHexagons"/>
    <dgm:cxn modelId="{572DF64E-BC1B-4BF6-91BC-2256E2085AC8}" type="presOf" srcId="{6D856323-DA7F-41A8-BB84-FC6B189ED5AD}" destId="{76A019DE-828D-4FCF-B920-97AF46E52E86}" srcOrd="0" destOrd="0" presId="urn:microsoft.com/office/officeart/2008/layout/AlternatingHexagons"/>
    <dgm:cxn modelId="{D83BEB81-DE15-4869-BB9C-DD45A510F680}" srcId="{BB4A5133-489A-48EC-B9A1-F89432B87B4D}" destId="{162B1E92-8AA1-4F60-90D4-491FADD9FDF9}" srcOrd="1" destOrd="0" parTransId="{256166F7-D0DB-4B4F-AD3B-F90093F83186}" sibTransId="{345F2934-DF8C-43AF-8C94-8C6AD24B918C}"/>
    <dgm:cxn modelId="{11985756-2826-4309-A618-86FBE81C4F06}" srcId="{FDF761E8-3C80-4F73-9484-73F37CB71AF5}" destId="{9DED2400-DF00-49F4-BB42-903AEB2963B7}" srcOrd="0" destOrd="0" parTransId="{54ED5EDD-08D7-4AFE-B422-689F3FA044CA}" sibTransId="{9F58E7EC-A63B-40E3-85BE-A75E1F062EE7}"/>
    <dgm:cxn modelId="{6F0A1C43-D51E-4C58-B432-B082E679FC25}" srcId="{BB4A5133-489A-48EC-B9A1-F89432B87B4D}" destId="{FDF761E8-3C80-4F73-9484-73F37CB71AF5}" srcOrd="0" destOrd="0" parTransId="{0EFE82E9-C80E-4BDA-83CF-51A6C5D8E82A}" sibTransId="{0A9AFAEF-316F-4988-AA70-24940939113A}"/>
    <dgm:cxn modelId="{6CE980B6-F856-4C26-9284-57CCDB6D8963}" type="presOf" srcId="{145CFD9B-9086-4935-B6ED-CD0AE3FC8EF9}" destId="{F56E0EC3-16FA-4D40-8CC9-B481869984E7}" srcOrd="0" destOrd="0" presId="urn:microsoft.com/office/officeart/2008/layout/AlternatingHexagons"/>
    <dgm:cxn modelId="{84169801-69E9-4341-BBD5-9B6923E57939}" type="presOf" srcId="{23F454B1-74DB-42FD-B739-C2DB72336BFF}" destId="{4FB4A817-48B1-47EC-B641-9944B00CBB65}" srcOrd="0" destOrd="0" presId="urn:microsoft.com/office/officeart/2008/layout/AlternatingHexagons"/>
    <dgm:cxn modelId="{304E82D0-163E-423F-BBD7-5DEAFCEBE5AF}" srcId="{162B1E92-8AA1-4F60-90D4-491FADD9FDF9}" destId="{145CFD9B-9086-4935-B6ED-CD0AE3FC8EF9}" srcOrd="0" destOrd="0" parTransId="{86EDD22F-8F74-4295-B72D-D38608F9AC89}" sibTransId="{B71E8B66-E215-4365-BB8A-840B9AEAB615}"/>
    <dgm:cxn modelId="{6401E145-FFCD-4148-889F-154C03368B72}" srcId="{BB4A5133-489A-48EC-B9A1-F89432B87B4D}" destId="{ECE713AA-D56D-435B-94CD-5201ACD1935E}" srcOrd="2" destOrd="0" parTransId="{1A29E184-5E51-4704-B7B7-39CF5E80BA0B}" sibTransId="{6D856323-DA7F-41A8-BB84-FC6B189ED5AD}"/>
    <dgm:cxn modelId="{45C3140E-4B08-4C40-BD2A-2B16B56945FA}" type="presOf" srcId="{BB4A5133-489A-48EC-B9A1-F89432B87B4D}" destId="{9E4B79D1-3C8A-401D-BD4C-0E2AAB36062D}" srcOrd="0" destOrd="0" presId="urn:microsoft.com/office/officeart/2008/layout/AlternatingHexagons"/>
    <dgm:cxn modelId="{7A6561D2-D1E9-449C-BA2D-744DEC5E2EE5}" type="presOf" srcId="{345F2934-DF8C-43AF-8C94-8C6AD24B918C}" destId="{B217D074-E06D-4714-9702-44F3C0601F4C}" srcOrd="0" destOrd="0" presId="urn:microsoft.com/office/officeart/2008/layout/AlternatingHexagons"/>
    <dgm:cxn modelId="{62D43BBE-6041-4774-855C-261D246BE046}" srcId="{ECE713AA-D56D-435B-94CD-5201ACD1935E}" destId="{23F454B1-74DB-42FD-B739-C2DB72336BFF}" srcOrd="0" destOrd="0" parTransId="{EA7143E5-C285-442E-959D-726E9DCEB997}" sibTransId="{EE6147CE-2550-4CD0-B206-BC4176D04203}"/>
    <dgm:cxn modelId="{FDF939DC-4BCD-4354-A31F-7E1F60BC17BC}" type="presParOf" srcId="{9E4B79D1-3C8A-401D-BD4C-0E2AAB36062D}" destId="{4142F6DE-4BBD-4A6F-8B37-FB143FE489A1}" srcOrd="0" destOrd="0" presId="urn:microsoft.com/office/officeart/2008/layout/AlternatingHexagons"/>
    <dgm:cxn modelId="{045B259A-DFA7-4244-9675-A6CE09B11996}" type="presParOf" srcId="{4142F6DE-4BBD-4A6F-8B37-FB143FE489A1}" destId="{C97D6022-9F6C-42B3-9466-B9CE61DD5E38}" srcOrd="0" destOrd="0" presId="urn:microsoft.com/office/officeart/2008/layout/AlternatingHexagons"/>
    <dgm:cxn modelId="{69D7F66C-FE67-4F99-BA10-0162883163A2}" type="presParOf" srcId="{4142F6DE-4BBD-4A6F-8B37-FB143FE489A1}" destId="{CC3EDBCB-5CB8-461A-87B8-D22C75439257}" srcOrd="1" destOrd="0" presId="urn:microsoft.com/office/officeart/2008/layout/AlternatingHexagons"/>
    <dgm:cxn modelId="{1BAC4E8C-A870-4646-9A36-109562059BDD}" type="presParOf" srcId="{4142F6DE-4BBD-4A6F-8B37-FB143FE489A1}" destId="{50394C59-8472-49C4-9E8C-C77E88180963}" srcOrd="2" destOrd="0" presId="urn:microsoft.com/office/officeart/2008/layout/AlternatingHexagons"/>
    <dgm:cxn modelId="{BCB2F162-C882-4366-A354-19FDB2D512D6}" type="presParOf" srcId="{4142F6DE-4BBD-4A6F-8B37-FB143FE489A1}" destId="{4CD831E7-DB78-4F4A-A0B4-76CA7B380FB7}" srcOrd="3" destOrd="0" presId="urn:microsoft.com/office/officeart/2008/layout/AlternatingHexagons"/>
    <dgm:cxn modelId="{4B96930D-9895-4F12-A860-C099007E0358}" type="presParOf" srcId="{4142F6DE-4BBD-4A6F-8B37-FB143FE489A1}" destId="{459AF06F-C4F5-4FF7-82D7-752C214B1A87}" srcOrd="4" destOrd="0" presId="urn:microsoft.com/office/officeart/2008/layout/AlternatingHexagons"/>
    <dgm:cxn modelId="{44128A38-0138-4BCC-8B38-90340A079505}" type="presParOf" srcId="{9E4B79D1-3C8A-401D-BD4C-0E2AAB36062D}" destId="{405C1AA2-AE5E-4F7A-88E8-8F39499223B7}" srcOrd="1" destOrd="0" presId="urn:microsoft.com/office/officeart/2008/layout/AlternatingHexagons"/>
    <dgm:cxn modelId="{E4E9956E-0EC1-4FAD-AD4B-8AF3032A729C}" type="presParOf" srcId="{9E4B79D1-3C8A-401D-BD4C-0E2AAB36062D}" destId="{2B1B924B-F5AF-4626-83C9-8D17BD5EE085}" srcOrd="2" destOrd="0" presId="urn:microsoft.com/office/officeart/2008/layout/AlternatingHexagons"/>
    <dgm:cxn modelId="{9B9D542F-E89E-4DAE-942E-215A25B19336}" type="presParOf" srcId="{2B1B924B-F5AF-4626-83C9-8D17BD5EE085}" destId="{D9A6BCA1-AF05-4ACD-B656-398C191D7695}" srcOrd="0" destOrd="0" presId="urn:microsoft.com/office/officeart/2008/layout/AlternatingHexagons"/>
    <dgm:cxn modelId="{D52088D3-D132-49C6-96AD-ED150BB0B790}" type="presParOf" srcId="{2B1B924B-F5AF-4626-83C9-8D17BD5EE085}" destId="{F56E0EC3-16FA-4D40-8CC9-B481869984E7}" srcOrd="1" destOrd="0" presId="urn:microsoft.com/office/officeart/2008/layout/AlternatingHexagons"/>
    <dgm:cxn modelId="{C39E83B1-A907-4E99-8E35-4ED9774DE272}" type="presParOf" srcId="{2B1B924B-F5AF-4626-83C9-8D17BD5EE085}" destId="{2B8A6199-8960-4EBF-B508-648855910FC9}" srcOrd="2" destOrd="0" presId="urn:microsoft.com/office/officeart/2008/layout/AlternatingHexagons"/>
    <dgm:cxn modelId="{413E9893-389A-4728-8250-24703551B75A}" type="presParOf" srcId="{2B1B924B-F5AF-4626-83C9-8D17BD5EE085}" destId="{467ED2B3-4A4D-4B85-AE79-B8E34212D587}" srcOrd="3" destOrd="0" presId="urn:microsoft.com/office/officeart/2008/layout/AlternatingHexagons"/>
    <dgm:cxn modelId="{20F1E78C-2E25-464E-AD58-E84743BD48FC}" type="presParOf" srcId="{2B1B924B-F5AF-4626-83C9-8D17BD5EE085}" destId="{B217D074-E06D-4714-9702-44F3C0601F4C}" srcOrd="4" destOrd="0" presId="urn:microsoft.com/office/officeart/2008/layout/AlternatingHexagons"/>
    <dgm:cxn modelId="{7EF98A2A-FC4B-4768-934B-92D3CC7F5960}" type="presParOf" srcId="{9E4B79D1-3C8A-401D-BD4C-0E2AAB36062D}" destId="{F0425D13-FAC7-4B48-B3D3-58135936405B}" srcOrd="3" destOrd="0" presId="urn:microsoft.com/office/officeart/2008/layout/AlternatingHexagons"/>
    <dgm:cxn modelId="{ACF15213-AEF5-4554-9E51-C5FEB81AE5B6}" type="presParOf" srcId="{9E4B79D1-3C8A-401D-BD4C-0E2AAB36062D}" destId="{D04D6438-3093-4533-A3CB-89AB335CF389}" srcOrd="4" destOrd="0" presId="urn:microsoft.com/office/officeart/2008/layout/AlternatingHexagons"/>
    <dgm:cxn modelId="{370D6FAB-52E2-4670-A1C0-A1D8D43A445F}" type="presParOf" srcId="{D04D6438-3093-4533-A3CB-89AB335CF389}" destId="{B3BBD2A3-02EC-4563-98F2-4983C803FA20}" srcOrd="0" destOrd="0" presId="urn:microsoft.com/office/officeart/2008/layout/AlternatingHexagons"/>
    <dgm:cxn modelId="{54C1393C-4971-4FFC-A397-19699F8FE2E7}" type="presParOf" srcId="{D04D6438-3093-4533-A3CB-89AB335CF389}" destId="{4FB4A817-48B1-47EC-B641-9944B00CBB65}" srcOrd="1" destOrd="0" presId="urn:microsoft.com/office/officeart/2008/layout/AlternatingHexagons"/>
    <dgm:cxn modelId="{3409802F-8E25-437B-9B27-954BC84E5CEE}" type="presParOf" srcId="{D04D6438-3093-4533-A3CB-89AB335CF389}" destId="{02BB3975-3D7A-44E1-9014-B6E6F3C7B9E8}" srcOrd="2" destOrd="0" presId="urn:microsoft.com/office/officeart/2008/layout/AlternatingHexagons"/>
    <dgm:cxn modelId="{44EC8893-A6BD-4421-BF33-25CB3BDE38CA}" type="presParOf" srcId="{D04D6438-3093-4533-A3CB-89AB335CF389}" destId="{3BB581A6-26F6-44CC-9147-32B703320636}" srcOrd="3" destOrd="0" presId="urn:microsoft.com/office/officeart/2008/layout/AlternatingHexagons"/>
    <dgm:cxn modelId="{E002EA8A-A0AF-49E4-A8BA-A7DA7196CEFD}" type="presParOf" srcId="{D04D6438-3093-4533-A3CB-89AB335CF389}" destId="{76A019DE-828D-4FCF-B920-97AF46E52E86}" srcOrd="4" destOrd="0" presId="urn:microsoft.com/office/officeart/2008/layout/AlternatingHexagon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B4A5133-489A-48EC-B9A1-F89432B87B4D}" type="doc">
      <dgm:prSet loTypeId="urn:microsoft.com/office/officeart/2008/layout/AlternatingHexagons" loCatId="list" qsTypeId="urn:microsoft.com/office/officeart/2005/8/quickstyle/simple1" qsCatId="simple" csTypeId="urn:microsoft.com/office/officeart/2005/8/colors/colorful3" csCatId="colorful" phldr="1"/>
      <dgm:spPr/>
      <dgm:t>
        <a:bodyPr/>
        <a:lstStyle/>
        <a:p>
          <a:endParaRPr lang="fr-FR"/>
        </a:p>
      </dgm:t>
    </dgm:pt>
    <dgm:pt modelId="{FDF761E8-3C80-4F73-9484-73F37CB71AF5}">
      <dgm:prSet phldrT="[Texte]" custT="1"/>
      <dgm:spPr/>
      <dgm:t>
        <a:bodyPr/>
        <a:lstStyle/>
        <a:p>
          <a:r>
            <a:rPr lang="fr-FR" sz="1600" b="1" dirty="0"/>
            <a:t>Optimiser stockage </a:t>
          </a:r>
        </a:p>
      </dgm:t>
    </dgm:pt>
    <dgm:pt modelId="{0EFE82E9-C80E-4BDA-83CF-51A6C5D8E82A}" type="parTrans" cxnId="{6F0A1C43-D51E-4C58-B432-B082E679FC25}">
      <dgm:prSet/>
      <dgm:spPr/>
      <dgm:t>
        <a:bodyPr/>
        <a:lstStyle/>
        <a:p>
          <a:endParaRPr lang="fr-FR"/>
        </a:p>
      </dgm:t>
    </dgm:pt>
    <dgm:pt modelId="{0A9AFAEF-316F-4988-AA70-24940939113A}" type="sibTrans" cxnId="{6F0A1C43-D51E-4C58-B432-B082E679FC25}">
      <dgm:prSet/>
      <dgm:spPr/>
      <dgm:t>
        <a:bodyPr/>
        <a:lstStyle/>
        <a:p>
          <a:endParaRPr lang="fr-FR"/>
        </a:p>
      </dgm:t>
    </dgm:pt>
    <dgm:pt modelId="{9DED2400-DF00-49F4-BB42-903AEB2963B7}">
      <dgm:prSet phldrT="[Texte]" custT="1"/>
      <dgm:spPr/>
      <dgm:t>
        <a:bodyPr/>
        <a:lstStyle/>
        <a:p>
          <a:r>
            <a:rPr lang="fr-FR" sz="1600" dirty="0">
              <a:solidFill>
                <a:srgbClr val="000000"/>
              </a:solidFill>
            </a:rPr>
            <a:t>Gestion optimisée maillée, coordination, eau dans les sols, nouveau stockage, recouvrement des coûts, carrières, retenues sans usage </a:t>
          </a:r>
        </a:p>
      </dgm:t>
    </dgm:pt>
    <dgm:pt modelId="{54ED5EDD-08D7-4AFE-B422-689F3FA044CA}" type="parTrans" cxnId="{11985756-2826-4309-A618-86FBE81C4F06}">
      <dgm:prSet/>
      <dgm:spPr/>
      <dgm:t>
        <a:bodyPr/>
        <a:lstStyle/>
        <a:p>
          <a:endParaRPr lang="fr-FR"/>
        </a:p>
      </dgm:t>
    </dgm:pt>
    <dgm:pt modelId="{9F58E7EC-A63B-40E3-85BE-A75E1F062EE7}" type="sibTrans" cxnId="{11985756-2826-4309-A618-86FBE81C4F06}">
      <dgm:prSet/>
      <dgm:spPr/>
      <dgm:t>
        <a:bodyPr/>
        <a:lstStyle/>
        <a:p>
          <a:endParaRPr lang="fr-FR"/>
        </a:p>
      </dgm:t>
    </dgm:pt>
    <dgm:pt modelId="{162B1E92-8AA1-4F60-90D4-491FADD9FDF9}">
      <dgm:prSet phldrT="[Texte]"/>
      <dgm:spPr/>
      <dgm:t>
        <a:bodyPr/>
        <a:lstStyle/>
        <a:p>
          <a:r>
            <a:rPr lang="fr-FR" b="1" dirty="0"/>
            <a:t>Réutiliser les eaux usées</a:t>
          </a:r>
        </a:p>
      </dgm:t>
    </dgm:pt>
    <dgm:pt modelId="{256166F7-D0DB-4B4F-AD3B-F90093F83186}" type="parTrans" cxnId="{D83BEB81-DE15-4869-BB9C-DD45A510F680}">
      <dgm:prSet/>
      <dgm:spPr/>
      <dgm:t>
        <a:bodyPr/>
        <a:lstStyle/>
        <a:p>
          <a:endParaRPr lang="fr-FR"/>
        </a:p>
      </dgm:t>
    </dgm:pt>
    <dgm:pt modelId="{345F2934-DF8C-43AF-8C94-8C6AD24B918C}" type="sibTrans" cxnId="{D83BEB81-DE15-4869-BB9C-DD45A510F680}">
      <dgm:prSet/>
      <dgm:spPr/>
      <dgm:t>
        <a:bodyPr/>
        <a:lstStyle/>
        <a:p>
          <a:endParaRPr lang="fr-FR"/>
        </a:p>
      </dgm:t>
    </dgm:pt>
    <dgm:pt modelId="{145CFD9B-9086-4935-B6ED-CD0AE3FC8EF9}">
      <dgm:prSet phldrT="[Texte]" custT="1"/>
      <dgm:spPr/>
      <dgm:t>
        <a:bodyPr/>
        <a:lstStyle/>
        <a:p>
          <a:r>
            <a:rPr lang="fr-FR" sz="1600" dirty="0">
              <a:solidFill>
                <a:srgbClr val="000000"/>
              </a:solidFill>
            </a:rPr>
            <a:t>Favoriser, accompagner</a:t>
          </a:r>
        </a:p>
      </dgm:t>
    </dgm:pt>
    <dgm:pt modelId="{86EDD22F-8F74-4295-B72D-D38608F9AC89}" type="parTrans" cxnId="{304E82D0-163E-423F-BBD7-5DEAFCEBE5AF}">
      <dgm:prSet/>
      <dgm:spPr/>
      <dgm:t>
        <a:bodyPr/>
        <a:lstStyle/>
        <a:p>
          <a:endParaRPr lang="fr-FR"/>
        </a:p>
      </dgm:t>
    </dgm:pt>
    <dgm:pt modelId="{B71E8B66-E215-4365-BB8A-840B9AEAB615}" type="sibTrans" cxnId="{304E82D0-163E-423F-BBD7-5DEAFCEBE5AF}">
      <dgm:prSet/>
      <dgm:spPr/>
      <dgm:t>
        <a:bodyPr/>
        <a:lstStyle/>
        <a:p>
          <a:endParaRPr lang="fr-FR"/>
        </a:p>
      </dgm:t>
    </dgm:pt>
    <dgm:pt modelId="{ECE713AA-D56D-435B-94CD-5201ACD1935E}">
      <dgm:prSet phldrT="[Texte]"/>
      <dgm:spPr/>
      <dgm:t>
        <a:bodyPr/>
        <a:lstStyle/>
        <a:p>
          <a:r>
            <a:rPr lang="fr-FR" b="1" dirty="0"/>
            <a:t>Diversifier les ressources </a:t>
          </a:r>
        </a:p>
      </dgm:t>
    </dgm:pt>
    <dgm:pt modelId="{1A29E184-5E51-4704-B7B7-39CF5E80BA0B}" type="parTrans" cxnId="{6401E145-FFCD-4148-889F-154C03368B72}">
      <dgm:prSet/>
      <dgm:spPr/>
      <dgm:t>
        <a:bodyPr/>
        <a:lstStyle/>
        <a:p>
          <a:endParaRPr lang="fr-FR"/>
        </a:p>
      </dgm:t>
    </dgm:pt>
    <dgm:pt modelId="{6D856323-DA7F-41A8-BB84-FC6B189ED5AD}" type="sibTrans" cxnId="{6401E145-FFCD-4148-889F-154C03368B72}">
      <dgm:prSet/>
      <dgm:spPr/>
      <dgm:t>
        <a:bodyPr/>
        <a:lstStyle/>
        <a:p>
          <a:endParaRPr lang="fr-FR"/>
        </a:p>
      </dgm:t>
    </dgm:pt>
    <dgm:pt modelId="{23F454B1-74DB-42FD-B739-C2DB72336BFF}">
      <dgm:prSet phldrT="[Texte]" custT="1"/>
      <dgm:spPr/>
      <dgm:t>
        <a:bodyPr/>
        <a:lstStyle/>
        <a:p>
          <a:r>
            <a:rPr lang="fr-FR" sz="1600" b="0" dirty="0">
              <a:solidFill>
                <a:srgbClr val="000000"/>
              </a:solidFill>
            </a:rPr>
            <a:t>Interconnecter, exploiter plusieurs ressources</a:t>
          </a:r>
        </a:p>
      </dgm:t>
    </dgm:pt>
    <dgm:pt modelId="{EA7143E5-C285-442E-959D-726E9DCEB997}" type="parTrans" cxnId="{62D43BBE-6041-4774-855C-261D246BE046}">
      <dgm:prSet/>
      <dgm:spPr/>
      <dgm:t>
        <a:bodyPr/>
        <a:lstStyle/>
        <a:p>
          <a:endParaRPr lang="fr-FR"/>
        </a:p>
      </dgm:t>
    </dgm:pt>
    <dgm:pt modelId="{EE6147CE-2550-4CD0-B206-BC4176D04203}" type="sibTrans" cxnId="{62D43BBE-6041-4774-855C-261D246BE046}">
      <dgm:prSet/>
      <dgm:spPr/>
      <dgm:t>
        <a:bodyPr/>
        <a:lstStyle/>
        <a:p>
          <a:endParaRPr lang="fr-FR"/>
        </a:p>
      </dgm:t>
    </dgm:pt>
    <dgm:pt modelId="{9E4B79D1-3C8A-401D-BD4C-0E2AAB36062D}" type="pres">
      <dgm:prSet presAssocID="{BB4A5133-489A-48EC-B9A1-F89432B87B4D}" presName="Name0" presStyleCnt="0">
        <dgm:presLayoutVars>
          <dgm:chMax/>
          <dgm:chPref/>
          <dgm:dir/>
          <dgm:animLvl val="lvl"/>
        </dgm:presLayoutVars>
      </dgm:prSet>
      <dgm:spPr/>
      <dgm:t>
        <a:bodyPr/>
        <a:lstStyle/>
        <a:p>
          <a:endParaRPr lang="fr-FR"/>
        </a:p>
      </dgm:t>
    </dgm:pt>
    <dgm:pt modelId="{4142F6DE-4BBD-4A6F-8B37-FB143FE489A1}" type="pres">
      <dgm:prSet presAssocID="{FDF761E8-3C80-4F73-9484-73F37CB71AF5}" presName="composite" presStyleCnt="0"/>
      <dgm:spPr/>
    </dgm:pt>
    <dgm:pt modelId="{C97D6022-9F6C-42B3-9466-B9CE61DD5E38}" type="pres">
      <dgm:prSet presAssocID="{FDF761E8-3C80-4F73-9484-73F37CB71AF5}" presName="Parent1" presStyleLbl="node1" presStyleIdx="0" presStyleCnt="6" custLinFactNeighborY="-529">
        <dgm:presLayoutVars>
          <dgm:chMax val="1"/>
          <dgm:chPref val="1"/>
          <dgm:bulletEnabled val="1"/>
        </dgm:presLayoutVars>
      </dgm:prSet>
      <dgm:spPr/>
      <dgm:t>
        <a:bodyPr/>
        <a:lstStyle/>
        <a:p>
          <a:endParaRPr lang="fr-FR"/>
        </a:p>
      </dgm:t>
    </dgm:pt>
    <dgm:pt modelId="{CC3EDBCB-5CB8-461A-87B8-D22C75439257}" type="pres">
      <dgm:prSet presAssocID="{FDF761E8-3C80-4F73-9484-73F37CB71AF5}" presName="Childtext1" presStyleLbl="revTx" presStyleIdx="0" presStyleCnt="3" custScaleX="141391" custLinFactNeighborX="16818" custLinFactNeighborY="-3404">
        <dgm:presLayoutVars>
          <dgm:chMax val="0"/>
          <dgm:chPref val="0"/>
          <dgm:bulletEnabled val="1"/>
        </dgm:presLayoutVars>
      </dgm:prSet>
      <dgm:spPr/>
      <dgm:t>
        <a:bodyPr/>
        <a:lstStyle/>
        <a:p>
          <a:endParaRPr lang="fr-FR"/>
        </a:p>
      </dgm:t>
    </dgm:pt>
    <dgm:pt modelId="{50394C59-8472-49C4-9E8C-C77E88180963}" type="pres">
      <dgm:prSet presAssocID="{FDF761E8-3C80-4F73-9484-73F37CB71AF5}" presName="BalanceSpacing" presStyleCnt="0"/>
      <dgm:spPr/>
    </dgm:pt>
    <dgm:pt modelId="{4CD831E7-DB78-4F4A-A0B4-76CA7B380FB7}" type="pres">
      <dgm:prSet presAssocID="{FDF761E8-3C80-4F73-9484-73F37CB71AF5}" presName="BalanceSpacing1" presStyleCnt="0"/>
      <dgm:spPr/>
    </dgm:pt>
    <dgm:pt modelId="{459AF06F-C4F5-4FF7-82D7-752C214B1A87}" type="pres">
      <dgm:prSet presAssocID="{0A9AFAEF-316F-4988-AA70-24940939113A}" presName="Accent1Text" presStyleLbl="node1" presStyleIdx="1" presStyleCnt="6"/>
      <dgm:spPr/>
      <dgm:t>
        <a:bodyPr/>
        <a:lstStyle/>
        <a:p>
          <a:endParaRPr lang="fr-FR"/>
        </a:p>
      </dgm:t>
    </dgm:pt>
    <dgm:pt modelId="{405C1AA2-AE5E-4F7A-88E8-8F39499223B7}" type="pres">
      <dgm:prSet presAssocID="{0A9AFAEF-316F-4988-AA70-24940939113A}" presName="spaceBetweenRectangles" presStyleCnt="0"/>
      <dgm:spPr/>
    </dgm:pt>
    <dgm:pt modelId="{2B1B924B-F5AF-4626-83C9-8D17BD5EE085}" type="pres">
      <dgm:prSet presAssocID="{162B1E92-8AA1-4F60-90D4-491FADD9FDF9}" presName="composite" presStyleCnt="0"/>
      <dgm:spPr/>
    </dgm:pt>
    <dgm:pt modelId="{D9A6BCA1-AF05-4ACD-B656-398C191D7695}" type="pres">
      <dgm:prSet presAssocID="{162B1E92-8AA1-4F60-90D4-491FADD9FDF9}" presName="Parent1" presStyleLbl="node1" presStyleIdx="2" presStyleCnt="6" custLinFactNeighborY="529">
        <dgm:presLayoutVars>
          <dgm:chMax val="1"/>
          <dgm:chPref val="1"/>
          <dgm:bulletEnabled val="1"/>
        </dgm:presLayoutVars>
      </dgm:prSet>
      <dgm:spPr/>
      <dgm:t>
        <a:bodyPr/>
        <a:lstStyle/>
        <a:p>
          <a:endParaRPr lang="fr-FR"/>
        </a:p>
      </dgm:t>
    </dgm:pt>
    <dgm:pt modelId="{F56E0EC3-16FA-4D40-8CC9-B481869984E7}" type="pres">
      <dgm:prSet presAssocID="{162B1E92-8AA1-4F60-90D4-491FADD9FDF9}" presName="Childtext1" presStyleLbl="revTx" presStyleIdx="1" presStyleCnt="3">
        <dgm:presLayoutVars>
          <dgm:chMax val="0"/>
          <dgm:chPref val="0"/>
          <dgm:bulletEnabled val="1"/>
        </dgm:presLayoutVars>
      </dgm:prSet>
      <dgm:spPr/>
      <dgm:t>
        <a:bodyPr/>
        <a:lstStyle/>
        <a:p>
          <a:endParaRPr lang="fr-FR"/>
        </a:p>
      </dgm:t>
    </dgm:pt>
    <dgm:pt modelId="{2B8A6199-8960-4EBF-B508-648855910FC9}" type="pres">
      <dgm:prSet presAssocID="{162B1E92-8AA1-4F60-90D4-491FADD9FDF9}" presName="BalanceSpacing" presStyleCnt="0"/>
      <dgm:spPr/>
    </dgm:pt>
    <dgm:pt modelId="{467ED2B3-4A4D-4B85-AE79-B8E34212D587}" type="pres">
      <dgm:prSet presAssocID="{162B1E92-8AA1-4F60-90D4-491FADD9FDF9}" presName="BalanceSpacing1" presStyleCnt="0"/>
      <dgm:spPr/>
    </dgm:pt>
    <dgm:pt modelId="{B217D074-E06D-4714-9702-44F3C0601F4C}" type="pres">
      <dgm:prSet presAssocID="{345F2934-DF8C-43AF-8C94-8C6AD24B918C}" presName="Accent1Text" presStyleLbl="node1" presStyleIdx="3" presStyleCnt="6"/>
      <dgm:spPr/>
      <dgm:t>
        <a:bodyPr/>
        <a:lstStyle/>
        <a:p>
          <a:endParaRPr lang="fr-FR"/>
        </a:p>
      </dgm:t>
    </dgm:pt>
    <dgm:pt modelId="{F0425D13-FAC7-4B48-B3D3-58135936405B}" type="pres">
      <dgm:prSet presAssocID="{345F2934-DF8C-43AF-8C94-8C6AD24B918C}" presName="spaceBetweenRectangles" presStyleCnt="0"/>
      <dgm:spPr/>
    </dgm:pt>
    <dgm:pt modelId="{D04D6438-3093-4533-A3CB-89AB335CF389}" type="pres">
      <dgm:prSet presAssocID="{ECE713AA-D56D-435B-94CD-5201ACD1935E}" presName="composite" presStyleCnt="0"/>
      <dgm:spPr/>
    </dgm:pt>
    <dgm:pt modelId="{B3BBD2A3-02EC-4563-98F2-4983C803FA20}" type="pres">
      <dgm:prSet presAssocID="{ECE713AA-D56D-435B-94CD-5201ACD1935E}" presName="Parent1" presStyleLbl="node1" presStyleIdx="4" presStyleCnt="6" custLinFactNeighborY="529">
        <dgm:presLayoutVars>
          <dgm:chMax val="1"/>
          <dgm:chPref val="1"/>
          <dgm:bulletEnabled val="1"/>
        </dgm:presLayoutVars>
      </dgm:prSet>
      <dgm:spPr/>
      <dgm:t>
        <a:bodyPr/>
        <a:lstStyle/>
        <a:p>
          <a:endParaRPr lang="fr-FR"/>
        </a:p>
      </dgm:t>
    </dgm:pt>
    <dgm:pt modelId="{4FB4A817-48B1-47EC-B641-9944B00CBB65}" type="pres">
      <dgm:prSet presAssocID="{ECE713AA-D56D-435B-94CD-5201ACD1935E}" presName="Childtext1" presStyleLbl="revTx" presStyleIdx="2" presStyleCnt="3">
        <dgm:presLayoutVars>
          <dgm:chMax val="0"/>
          <dgm:chPref val="0"/>
          <dgm:bulletEnabled val="1"/>
        </dgm:presLayoutVars>
      </dgm:prSet>
      <dgm:spPr/>
      <dgm:t>
        <a:bodyPr/>
        <a:lstStyle/>
        <a:p>
          <a:endParaRPr lang="fr-FR"/>
        </a:p>
      </dgm:t>
    </dgm:pt>
    <dgm:pt modelId="{02BB3975-3D7A-44E1-9014-B6E6F3C7B9E8}" type="pres">
      <dgm:prSet presAssocID="{ECE713AA-D56D-435B-94CD-5201ACD1935E}" presName="BalanceSpacing" presStyleCnt="0"/>
      <dgm:spPr/>
    </dgm:pt>
    <dgm:pt modelId="{3BB581A6-26F6-44CC-9147-32B703320636}" type="pres">
      <dgm:prSet presAssocID="{ECE713AA-D56D-435B-94CD-5201ACD1935E}" presName="BalanceSpacing1" presStyleCnt="0"/>
      <dgm:spPr/>
    </dgm:pt>
    <dgm:pt modelId="{76A019DE-828D-4FCF-B920-97AF46E52E86}" type="pres">
      <dgm:prSet presAssocID="{6D856323-DA7F-41A8-BB84-FC6B189ED5AD}" presName="Accent1Text" presStyleLbl="node1" presStyleIdx="5" presStyleCnt="6"/>
      <dgm:spPr/>
      <dgm:t>
        <a:bodyPr/>
        <a:lstStyle/>
        <a:p>
          <a:endParaRPr lang="fr-FR"/>
        </a:p>
      </dgm:t>
    </dgm:pt>
  </dgm:ptLst>
  <dgm:cxnLst>
    <dgm:cxn modelId="{4D47D14E-6317-4D78-A11B-960132591DC6}" type="presOf" srcId="{FDF761E8-3C80-4F73-9484-73F37CB71AF5}" destId="{C97D6022-9F6C-42B3-9466-B9CE61DD5E38}" srcOrd="0" destOrd="0" presId="urn:microsoft.com/office/officeart/2008/layout/AlternatingHexagons"/>
    <dgm:cxn modelId="{C710ECC4-3866-4EB3-B896-CEE717F305C3}" type="presOf" srcId="{9DED2400-DF00-49F4-BB42-903AEB2963B7}" destId="{CC3EDBCB-5CB8-461A-87B8-D22C75439257}" srcOrd="0" destOrd="0" presId="urn:microsoft.com/office/officeart/2008/layout/AlternatingHexagons"/>
    <dgm:cxn modelId="{418C8143-ED57-4277-9652-9EB7734033C9}" type="presOf" srcId="{0A9AFAEF-316F-4988-AA70-24940939113A}" destId="{459AF06F-C4F5-4FF7-82D7-752C214B1A87}" srcOrd="0" destOrd="0" presId="urn:microsoft.com/office/officeart/2008/layout/AlternatingHexagons"/>
    <dgm:cxn modelId="{F7D4BC04-82B2-4F38-A310-C5182827EB0B}" type="presOf" srcId="{ECE713AA-D56D-435B-94CD-5201ACD1935E}" destId="{B3BBD2A3-02EC-4563-98F2-4983C803FA20}" srcOrd="0" destOrd="0" presId="urn:microsoft.com/office/officeart/2008/layout/AlternatingHexagons"/>
    <dgm:cxn modelId="{E48DCF7D-DD11-48AB-8FDF-788FB8B4888A}" type="presOf" srcId="{162B1E92-8AA1-4F60-90D4-491FADD9FDF9}" destId="{D9A6BCA1-AF05-4ACD-B656-398C191D7695}" srcOrd="0" destOrd="0" presId="urn:microsoft.com/office/officeart/2008/layout/AlternatingHexagons"/>
    <dgm:cxn modelId="{572DF64E-BC1B-4BF6-91BC-2256E2085AC8}" type="presOf" srcId="{6D856323-DA7F-41A8-BB84-FC6B189ED5AD}" destId="{76A019DE-828D-4FCF-B920-97AF46E52E86}" srcOrd="0" destOrd="0" presId="urn:microsoft.com/office/officeart/2008/layout/AlternatingHexagons"/>
    <dgm:cxn modelId="{D83BEB81-DE15-4869-BB9C-DD45A510F680}" srcId="{BB4A5133-489A-48EC-B9A1-F89432B87B4D}" destId="{162B1E92-8AA1-4F60-90D4-491FADD9FDF9}" srcOrd="1" destOrd="0" parTransId="{256166F7-D0DB-4B4F-AD3B-F90093F83186}" sibTransId="{345F2934-DF8C-43AF-8C94-8C6AD24B918C}"/>
    <dgm:cxn modelId="{11985756-2826-4309-A618-86FBE81C4F06}" srcId="{FDF761E8-3C80-4F73-9484-73F37CB71AF5}" destId="{9DED2400-DF00-49F4-BB42-903AEB2963B7}" srcOrd="0" destOrd="0" parTransId="{54ED5EDD-08D7-4AFE-B422-689F3FA044CA}" sibTransId="{9F58E7EC-A63B-40E3-85BE-A75E1F062EE7}"/>
    <dgm:cxn modelId="{6F0A1C43-D51E-4C58-B432-B082E679FC25}" srcId="{BB4A5133-489A-48EC-B9A1-F89432B87B4D}" destId="{FDF761E8-3C80-4F73-9484-73F37CB71AF5}" srcOrd="0" destOrd="0" parTransId="{0EFE82E9-C80E-4BDA-83CF-51A6C5D8E82A}" sibTransId="{0A9AFAEF-316F-4988-AA70-24940939113A}"/>
    <dgm:cxn modelId="{6CE980B6-F856-4C26-9284-57CCDB6D8963}" type="presOf" srcId="{145CFD9B-9086-4935-B6ED-CD0AE3FC8EF9}" destId="{F56E0EC3-16FA-4D40-8CC9-B481869984E7}" srcOrd="0" destOrd="0" presId="urn:microsoft.com/office/officeart/2008/layout/AlternatingHexagons"/>
    <dgm:cxn modelId="{84169801-69E9-4341-BBD5-9B6923E57939}" type="presOf" srcId="{23F454B1-74DB-42FD-B739-C2DB72336BFF}" destId="{4FB4A817-48B1-47EC-B641-9944B00CBB65}" srcOrd="0" destOrd="0" presId="urn:microsoft.com/office/officeart/2008/layout/AlternatingHexagons"/>
    <dgm:cxn modelId="{304E82D0-163E-423F-BBD7-5DEAFCEBE5AF}" srcId="{162B1E92-8AA1-4F60-90D4-491FADD9FDF9}" destId="{145CFD9B-9086-4935-B6ED-CD0AE3FC8EF9}" srcOrd="0" destOrd="0" parTransId="{86EDD22F-8F74-4295-B72D-D38608F9AC89}" sibTransId="{B71E8B66-E215-4365-BB8A-840B9AEAB615}"/>
    <dgm:cxn modelId="{6401E145-FFCD-4148-889F-154C03368B72}" srcId="{BB4A5133-489A-48EC-B9A1-F89432B87B4D}" destId="{ECE713AA-D56D-435B-94CD-5201ACD1935E}" srcOrd="2" destOrd="0" parTransId="{1A29E184-5E51-4704-B7B7-39CF5E80BA0B}" sibTransId="{6D856323-DA7F-41A8-BB84-FC6B189ED5AD}"/>
    <dgm:cxn modelId="{45C3140E-4B08-4C40-BD2A-2B16B56945FA}" type="presOf" srcId="{BB4A5133-489A-48EC-B9A1-F89432B87B4D}" destId="{9E4B79D1-3C8A-401D-BD4C-0E2AAB36062D}" srcOrd="0" destOrd="0" presId="urn:microsoft.com/office/officeart/2008/layout/AlternatingHexagons"/>
    <dgm:cxn modelId="{7A6561D2-D1E9-449C-BA2D-744DEC5E2EE5}" type="presOf" srcId="{345F2934-DF8C-43AF-8C94-8C6AD24B918C}" destId="{B217D074-E06D-4714-9702-44F3C0601F4C}" srcOrd="0" destOrd="0" presId="urn:microsoft.com/office/officeart/2008/layout/AlternatingHexagons"/>
    <dgm:cxn modelId="{62D43BBE-6041-4774-855C-261D246BE046}" srcId="{ECE713AA-D56D-435B-94CD-5201ACD1935E}" destId="{23F454B1-74DB-42FD-B739-C2DB72336BFF}" srcOrd="0" destOrd="0" parTransId="{EA7143E5-C285-442E-959D-726E9DCEB997}" sibTransId="{EE6147CE-2550-4CD0-B206-BC4176D04203}"/>
    <dgm:cxn modelId="{FDF939DC-4BCD-4354-A31F-7E1F60BC17BC}" type="presParOf" srcId="{9E4B79D1-3C8A-401D-BD4C-0E2AAB36062D}" destId="{4142F6DE-4BBD-4A6F-8B37-FB143FE489A1}" srcOrd="0" destOrd="0" presId="urn:microsoft.com/office/officeart/2008/layout/AlternatingHexagons"/>
    <dgm:cxn modelId="{045B259A-DFA7-4244-9675-A6CE09B11996}" type="presParOf" srcId="{4142F6DE-4BBD-4A6F-8B37-FB143FE489A1}" destId="{C97D6022-9F6C-42B3-9466-B9CE61DD5E38}" srcOrd="0" destOrd="0" presId="urn:microsoft.com/office/officeart/2008/layout/AlternatingHexagons"/>
    <dgm:cxn modelId="{69D7F66C-FE67-4F99-BA10-0162883163A2}" type="presParOf" srcId="{4142F6DE-4BBD-4A6F-8B37-FB143FE489A1}" destId="{CC3EDBCB-5CB8-461A-87B8-D22C75439257}" srcOrd="1" destOrd="0" presId="urn:microsoft.com/office/officeart/2008/layout/AlternatingHexagons"/>
    <dgm:cxn modelId="{1BAC4E8C-A870-4646-9A36-109562059BDD}" type="presParOf" srcId="{4142F6DE-4BBD-4A6F-8B37-FB143FE489A1}" destId="{50394C59-8472-49C4-9E8C-C77E88180963}" srcOrd="2" destOrd="0" presId="urn:microsoft.com/office/officeart/2008/layout/AlternatingHexagons"/>
    <dgm:cxn modelId="{BCB2F162-C882-4366-A354-19FDB2D512D6}" type="presParOf" srcId="{4142F6DE-4BBD-4A6F-8B37-FB143FE489A1}" destId="{4CD831E7-DB78-4F4A-A0B4-76CA7B380FB7}" srcOrd="3" destOrd="0" presId="urn:microsoft.com/office/officeart/2008/layout/AlternatingHexagons"/>
    <dgm:cxn modelId="{4B96930D-9895-4F12-A860-C099007E0358}" type="presParOf" srcId="{4142F6DE-4BBD-4A6F-8B37-FB143FE489A1}" destId="{459AF06F-C4F5-4FF7-82D7-752C214B1A87}" srcOrd="4" destOrd="0" presId="urn:microsoft.com/office/officeart/2008/layout/AlternatingHexagons"/>
    <dgm:cxn modelId="{44128A38-0138-4BCC-8B38-90340A079505}" type="presParOf" srcId="{9E4B79D1-3C8A-401D-BD4C-0E2AAB36062D}" destId="{405C1AA2-AE5E-4F7A-88E8-8F39499223B7}" srcOrd="1" destOrd="0" presId="urn:microsoft.com/office/officeart/2008/layout/AlternatingHexagons"/>
    <dgm:cxn modelId="{E4E9956E-0EC1-4FAD-AD4B-8AF3032A729C}" type="presParOf" srcId="{9E4B79D1-3C8A-401D-BD4C-0E2AAB36062D}" destId="{2B1B924B-F5AF-4626-83C9-8D17BD5EE085}" srcOrd="2" destOrd="0" presId="urn:microsoft.com/office/officeart/2008/layout/AlternatingHexagons"/>
    <dgm:cxn modelId="{9B9D542F-E89E-4DAE-942E-215A25B19336}" type="presParOf" srcId="{2B1B924B-F5AF-4626-83C9-8D17BD5EE085}" destId="{D9A6BCA1-AF05-4ACD-B656-398C191D7695}" srcOrd="0" destOrd="0" presId="urn:microsoft.com/office/officeart/2008/layout/AlternatingHexagons"/>
    <dgm:cxn modelId="{D52088D3-D132-49C6-96AD-ED150BB0B790}" type="presParOf" srcId="{2B1B924B-F5AF-4626-83C9-8D17BD5EE085}" destId="{F56E0EC3-16FA-4D40-8CC9-B481869984E7}" srcOrd="1" destOrd="0" presId="urn:microsoft.com/office/officeart/2008/layout/AlternatingHexagons"/>
    <dgm:cxn modelId="{C39E83B1-A907-4E99-8E35-4ED9774DE272}" type="presParOf" srcId="{2B1B924B-F5AF-4626-83C9-8D17BD5EE085}" destId="{2B8A6199-8960-4EBF-B508-648855910FC9}" srcOrd="2" destOrd="0" presId="urn:microsoft.com/office/officeart/2008/layout/AlternatingHexagons"/>
    <dgm:cxn modelId="{413E9893-389A-4728-8250-24703551B75A}" type="presParOf" srcId="{2B1B924B-F5AF-4626-83C9-8D17BD5EE085}" destId="{467ED2B3-4A4D-4B85-AE79-B8E34212D587}" srcOrd="3" destOrd="0" presId="urn:microsoft.com/office/officeart/2008/layout/AlternatingHexagons"/>
    <dgm:cxn modelId="{20F1E78C-2E25-464E-AD58-E84743BD48FC}" type="presParOf" srcId="{2B1B924B-F5AF-4626-83C9-8D17BD5EE085}" destId="{B217D074-E06D-4714-9702-44F3C0601F4C}" srcOrd="4" destOrd="0" presId="urn:microsoft.com/office/officeart/2008/layout/AlternatingHexagons"/>
    <dgm:cxn modelId="{7EF98A2A-FC4B-4768-934B-92D3CC7F5960}" type="presParOf" srcId="{9E4B79D1-3C8A-401D-BD4C-0E2AAB36062D}" destId="{F0425D13-FAC7-4B48-B3D3-58135936405B}" srcOrd="3" destOrd="0" presId="urn:microsoft.com/office/officeart/2008/layout/AlternatingHexagons"/>
    <dgm:cxn modelId="{ACF15213-AEF5-4554-9E51-C5FEB81AE5B6}" type="presParOf" srcId="{9E4B79D1-3C8A-401D-BD4C-0E2AAB36062D}" destId="{D04D6438-3093-4533-A3CB-89AB335CF389}" srcOrd="4" destOrd="0" presId="urn:microsoft.com/office/officeart/2008/layout/AlternatingHexagons"/>
    <dgm:cxn modelId="{370D6FAB-52E2-4670-A1C0-A1D8D43A445F}" type="presParOf" srcId="{D04D6438-3093-4533-A3CB-89AB335CF389}" destId="{B3BBD2A3-02EC-4563-98F2-4983C803FA20}" srcOrd="0" destOrd="0" presId="urn:microsoft.com/office/officeart/2008/layout/AlternatingHexagons"/>
    <dgm:cxn modelId="{54C1393C-4971-4FFC-A397-19699F8FE2E7}" type="presParOf" srcId="{D04D6438-3093-4533-A3CB-89AB335CF389}" destId="{4FB4A817-48B1-47EC-B641-9944B00CBB65}" srcOrd="1" destOrd="0" presId="urn:microsoft.com/office/officeart/2008/layout/AlternatingHexagons"/>
    <dgm:cxn modelId="{3409802F-8E25-437B-9B27-954BC84E5CEE}" type="presParOf" srcId="{D04D6438-3093-4533-A3CB-89AB335CF389}" destId="{02BB3975-3D7A-44E1-9014-B6E6F3C7B9E8}" srcOrd="2" destOrd="0" presId="urn:microsoft.com/office/officeart/2008/layout/AlternatingHexagons"/>
    <dgm:cxn modelId="{44EC8893-A6BD-4421-BF33-25CB3BDE38CA}" type="presParOf" srcId="{D04D6438-3093-4533-A3CB-89AB335CF389}" destId="{3BB581A6-26F6-44CC-9147-32B703320636}" srcOrd="3" destOrd="0" presId="urn:microsoft.com/office/officeart/2008/layout/AlternatingHexagons"/>
    <dgm:cxn modelId="{E002EA8A-A0AF-49E4-A8BA-A7DA7196CEFD}" type="presParOf" srcId="{D04D6438-3093-4533-A3CB-89AB335CF389}" destId="{76A019DE-828D-4FCF-B920-97AF46E52E86}" srcOrd="4" destOrd="0" presId="urn:microsoft.com/office/officeart/2008/layout/AlternatingHexagon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B4A5133-489A-48EC-B9A1-F89432B87B4D}" type="doc">
      <dgm:prSet loTypeId="urn:microsoft.com/office/officeart/2008/layout/AlternatingHexagons" loCatId="list" qsTypeId="urn:microsoft.com/office/officeart/2005/8/quickstyle/simple1" qsCatId="simple" csTypeId="urn:microsoft.com/office/officeart/2005/8/colors/colorful4" csCatId="colorful" phldr="1"/>
      <dgm:spPr/>
      <dgm:t>
        <a:bodyPr/>
        <a:lstStyle/>
        <a:p>
          <a:endParaRPr lang="fr-FR"/>
        </a:p>
      </dgm:t>
    </dgm:pt>
    <dgm:pt modelId="{FDF761E8-3C80-4F73-9484-73F37CB71AF5}">
      <dgm:prSet phldrT="[Texte]" custT="1"/>
      <dgm:spPr/>
      <dgm:t>
        <a:bodyPr/>
        <a:lstStyle/>
        <a:p>
          <a:r>
            <a:rPr lang="fr-FR" sz="1600" b="1" dirty="0"/>
            <a:t>Réduire les pressions à la source</a:t>
          </a:r>
        </a:p>
      </dgm:t>
    </dgm:pt>
    <dgm:pt modelId="{0EFE82E9-C80E-4BDA-83CF-51A6C5D8E82A}" type="parTrans" cxnId="{6F0A1C43-D51E-4C58-B432-B082E679FC25}">
      <dgm:prSet/>
      <dgm:spPr/>
      <dgm:t>
        <a:bodyPr/>
        <a:lstStyle/>
        <a:p>
          <a:endParaRPr lang="fr-FR"/>
        </a:p>
      </dgm:t>
    </dgm:pt>
    <dgm:pt modelId="{0A9AFAEF-316F-4988-AA70-24940939113A}" type="sibTrans" cxnId="{6F0A1C43-D51E-4C58-B432-B082E679FC25}">
      <dgm:prSet/>
      <dgm:spPr/>
      <dgm:t>
        <a:bodyPr/>
        <a:lstStyle/>
        <a:p>
          <a:endParaRPr lang="fr-FR"/>
        </a:p>
      </dgm:t>
    </dgm:pt>
    <dgm:pt modelId="{9DED2400-DF00-49F4-BB42-903AEB2963B7}">
      <dgm:prSet phldrT="[Texte]" custT="1"/>
      <dgm:spPr/>
      <dgm:t>
        <a:bodyPr/>
        <a:lstStyle/>
        <a:p>
          <a:r>
            <a:rPr lang="fr-FR" sz="1600" dirty="0">
              <a:solidFill>
                <a:srgbClr val="000000"/>
              </a:solidFill>
            </a:rPr>
            <a:t>Assainissement collectif, eaux de pluie, espèces invasives </a:t>
          </a:r>
        </a:p>
      </dgm:t>
    </dgm:pt>
    <dgm:pt modelId="{54ED5EDD-08D7-4AFE-B422-689F3FA044CA}" type="parTrans" cxnId="{11985756-2826-4309-A618-86FBE81C4F06}">
      <dgm:prSet/>
      <dgm:spPr/>
      <dgm:t>
        <a:bodyPr/>
        <a:lstStyle/>
        <a:p>
          <a:endParaRPr lang="fr-FR"/>
        </a:p>
      </dgm:t>
    </dgm:pt>
    <dgm:pt modelId="{9F58E7EC-A63B-40E3-85BE-A75E1F062EE7}" type="sibTrans" cxnId="{11985756-2826-4309-A618-86FBE81C4F06}">
      <dgm:prSet/>
      <dgm:spPr/>
      <dgm:t>
        <a:bodyPr/>
        <a:lstStyle/>
        <a:p>
          <a:endParaRPr lang="fr-FR"/>
        </a:p>
      </dgm:t>
    </dgm:pt>
    <dgm:pt modelId="{162B1E92-8AA1-4F60-90D4-491FADD9FDF9}">
      <dgm:prSet phldrT="[Texte]" custT="1"/>
      <dgm:spPr/>
      <dgm:t>
        <a:bodyPr/>
        <a:lstStyle/>
        <a:p>
          <a:r>
            <a:rPr lang="fr-FR" sz="1600" b="1" dirty="0"/>
            <a:t>Restaurer les fonctions des milieux</a:t>
          </a:r>
        </a:p>
      </dgm:t>
    </dgm:pt>
    <dgm:pt modelId="{256166F7-D0DB-4B4F-AD3B-F90093F83186}" type="parTrans" cxnId="{D83BEB81-DE15-4869-BB9C-DD45A510F680}">
      <dgm:prSet/>
      <dgm:spPr/>
      <dgm:t>
        <a:bodyPr/>
        <a:lstStyle/>
        <a:p>
          <a:endParaRPr lang="fr-FR"/>
        </a:p>
      </dgm:t>
    </dgm:pt>
    <dgm:pt modelId="{345F2934-DF8C-43AF-8C94-8C6AD24B918C}" type="sibTrans" cxnId="{D83BEB81-DE15-4869-BB9C-DD45A510F680}">
      <dgm:prSet/>
      <dgm:spPr/>
      <dgm:t>
        <a:bodyPr/>
        <a:lstStyle/>
        <a:p>
          <a:endParaRPr lang="fr-FR"/>
        </a:p>
      </dgm:t>
    </dgm:pt>
    <dgm:pt modelId="{145CFD9B-9086-4935-B6ED-CD0AE3FC8EF9}">
      <dgm:prSet phldrT="[Texte]" custT="1"/>
      <dgm:spPr/>
      <dgm:t>
        <a:bodyPr/>
        <a:lstStyle/>
        <a:p>
          <a:r>
            <a:rPr lang="fr-FR" sz="1600" dirty="0">
              <a:solidFill>
                <a:srgbClr val="000000"/>
              </a:solidFill>
            </a:rPr>
            <a:t>Obstacles, espaces de mobilité, champs d’expansion, reculer les digues </a:t>
          </a:r>
        </a:p>
      </dgm:t>
    </dgm:pt>
    <dgm:pt modelId="{86EDD22F-8F74-4295-B72D-D38608F9AC89}" type="parTrans" cxnId="{304E82D0-163E-423F-BBD7-5DEAFCEBE5AF}">
      <dgm:prSet/>
      <dgm:spPr/>
      <dgm:t>
        <a:bodyPr/>
        <a:lstStyle/>
        <a:p>
          <a:endParaRPr lang="fr-FR"/>
        </a:p>
      </dgm:t>
    </dgm:pt>
    <dgm:pt modelId="{B71E8B66-E215-4365-BB8A-840B9AEAB615}" type="sibTrans" cxnId="{304E82D0-163E-423F-BBD7-5DEAFCEBE5AF}">
      <dgm:prSet/>
      <dgm:spPr/>
      <dgm:t>
        <a:bodyPr/>
        <a:lstStyle/>
        <a:p>
          <a:endParaRPr lang="fr-FR"/>
        </a:p>
      </dgm:t>
    </dgm:pt>
    <dgm:pt modelId="{ECE713AA-D56D-435B-94CD-5201ACD1935E}">
      <dgm:prSet phldrT="[Texte]"/>
      <dgm:spPr/>
      <dgm:t>
        <a:bodyPr/>
        <a:lstStyle/>
        <a:p>
          <a:r>
            <a:rPr lang="fr-FR" b="1" dirty="0"/>
            <a:t>Suivre et entretenir </a:t>
          </a:r>
        </a:p>
      </dgm:t>
    </dgm:pt>
    <dgm:pt modelId="{1A29E184-5E51-4704-B7B7-39CF5E80BA0B}" type="parTrans" cxnId="{6401E145-FFCD-4148-889F-154C03368B72}">
      <dgm:prSet/>
      <dgm:spPr/>
      <dgm:t>
        <a:bodyPr/>
        <a:lstStyle/>
        <a:p>
          <a:endParaRPr lang="fr-FR"/>
        </a:p>
      </dgm:t>
    </dgm:pt>
    <dgm:pt modelId="{6D856323-DA7F-41A8-BB84-FC6B189ED5AD}" type="sibTrans" cxnId="{6401E145-FFCD-4148-889F-154C03368B72}">
      <dgm:prSet/>
      <dgm:spPr/>
      <dgm:t>
        <a:bodyPr/>
        <a:lstStyle/>
        <a:p>
          <a:endParaRPr lang="fr-FR"/>
        </a:p>
      </dgm:t>
    </dgm:pt>
    <dgm:pt modelId="{23F454B1-74DB-42FD-B739-C2DB72336BFF}">
      <dgm:prSet phldrT="[Texte]" custT="1"/>
      <dgm:spPr/>
      <dgm:t>
        <a:bodyPr/>
        <a:lstStyle/>
        <a:p>
          <a:r>
            <a:rPr lang="fr-FR" sz="1600" b="0" dirty="0">
              <a:solidFill>
                <a:srgbClr val="000000"/>
              </a:solidFill>
            </a:rPr>
            <a:t>Police de l’eau, entretien, suivi gestion des ouvrages, débits compatibles</a:t>
          </a:r>
        </a:p>
      </dgm:t>
    </dgm:pt>
    <dgm:pt modelId="{EA7143E5-C285-442E-959D-726E9DCEB997}" type="parTrans" cxnId="{62D43BBE-6041-4774-855C-261D246BE046}">
      <dgm:prSet/>
      <dgm:spPr/>
      <dgm:t>
        <a:bodyPr/>
        <a:lstStyle/>
        <a:p>
          <a:endParaRPr lang="fr-FR"/>
        </a:p>
      </dgm:t>
    </dgm:pt>
    <dgm:pt modelId="{EE6147CE-2550-4CD0-B206-BC4176D04203}" type="sibTrans" cxnId="{62D43BBE-6041-4774-855C-261D246BE046}">
      <dgm:prSet/>
      <dgm:spPr/>
      <dgm:t>
        <a:bodyPr/>
        <a:lstStyle/>
        <a:p>
          <a:endParaRPr lang="fr-FR"/>
        </a:p>
      </dgm:t>
    </dgm:pt>
    <dgm:pt modelId="{9E4B79D1-3C8A-401D-BD4C-0E2AAB36062D}" type="pres">
      <dgm:prSet presAssocID="{BB4A5133-489A-48EC-B9A1-F89432B87B4D}" presName="Name0" presStyleCnt="0">
        <dgm:presLayoutVars>
          <dgm:chMax/>
          <dgm:chPref/>
          <dgm:dir/>
          <dgm:animLvl val="lvl"/>
        </dgm:presLayoutVars>
      </dgm:prSet>
      <dgm:spPr/>
      <dgm:t>
        <a:bodyPr/>
        <a:lstStyle/>
        <a:p>
          <a:endParaRPr lang="fr-FR"/>
        </a:p>
      </dgm:t>
    </dgm:pt>
    <dgm:pt modelId="{4142F6DE-4BBD-4A6F-8B37-FB143FE489A1}" type="pres">
      <dgm:prSet presAssocID="{FDF761E8-3C80-4F73-9484-73F37CB71AF5}" presName="composite" presStyleCnt="0"/>
      <dgm:spPr/>
    </dgm:pt>
    <dgm:pt modelId="{C97D6022-9F6C-42B3-9466-B9CE61DD5E38}" type="pres">
      <dgm:prSet presAssocID="{FDF761E8-3C80-4F73-9484-73F37CB71AF5}" presName="Parent1" presStyleLbl="node1" presStyleIdx="0" presStyleCnt="6" custLinFactNeighborY="-529">
        <dgm:presLayoutVars>
          <dgm:chMax val="1"/>
          <dgm:chPref val="1"/>
          <dgm:bulletEnabled val="1"/>
        </dgm:presLayoutVars>
      </dgm:prSet>
      <dgm:spPr/>
      <dgm:t>
        <a:bodyPr/>
        <a:lstStyle/>
        <a:p>
          <a:endParaRPr lang="fr-FR"/>
        </a:p>
      </dgm:t>
    </dgm:pt>
    <dgm:pt modelId="{CC3EDBCB-5CB8-461A-87B8-D22C75439257}" type="pres">
      <dgm:prSet presAssocID="{FDF761E8-3C80-4F73-9484-73F37CB71AF5}" presName="Childtext1" presStyleLbl="revTx" presStyleIdx="0" presStyleCnt="3">
        <dgm:presLayoutVars>
          <dgm:chMax val="0"/>
          <dgm:chPref val="0"/>
          <dgm:bulletEnabled val="1"/>
        </dgm:presLayoutVars>
      </dgm:prSet>
      <dgm:spPr/>
      <dgm:t>
        <a:bodyPr/>
        <a:lstStyle/>
        <a:p>
          <a:endParaRPr lang="fr-FR"/>
        </a:p>
      </dgm:t>
    </dgm:pt>
    <dgm:pt modelId="{50394C59-8472-49C4-9E8C-C77E88180963}" type="pres">
      <dgm:prSet presAssocID="{FDF761E8-3C80-4F73-9484-73F37CB71AF5}" presName="BalanceSpacing" presStyleCnt="0"/>
      <dgm:spPr/>
    </dgm:pt>
    <dgm:pt modelId="{4CD831E7-DB78-4F4A-A0B4-76CA7B380FB7}" type="pres">
      <dgm:prSet presAssocID="{FDF761E8-3C80-4F73-9484-73F37CB71AF5}" presName="BalanceSpacing1" presStyleCnt="0"/>
      <dgm:spPr/>
    </dgm:pt>
    <dgm:pt modelId="{459AF06F-C4F5-4FF7-82D7-752C214B1A87}" type="pres">
      <dgm:prSet presAssocID="{0A9AFAEF-316F-4988-AA70-24940939113A}" presName="Accent1Text" presStyleLbl="node1" presStyleIdx="1" presStyleCnt="6"/>
      <dgm:spPr/>
      <dgm:t>
        <a:bodyPr/>
        <a:lstStyle/>
        <a:p>
          <a:endParaRPr lang="fr-FR"/>
        </a:p>
      </dgm:t>
    </dgm:pt>
    <dgm:pt modelId="{405C1AA2-AE5E-4F7A-88E8-8F39499223B7}" type="pres">
      <dgm:prSet presAssocID="{0A9AFAEF-316F-4988-AA70-24940939113A}" presName="spaceBetweenRectangles" presStyleCnt="0"/>
      <dgm:spPr/>
    </dgm:pt>
    <dgm:pt modelId="{2B1B924B-F5AF-4626-83C9-8D17BD5EE085}" type="pres">
      <dgm:prSet presAssocID="{162B1E92-8AA1-4F60-90D4-491FADD9FDF9}" presName="composite" presStyleCnt="0"/>
      <dgm:spPr/>
    </dgm:pt>
    <dgm:pt modelId="{D9A6BCA1-AF05-4ACD-B656-398C191D7695}" type="pres">
      <dgm:prSet presAssocID="{162B1E92-8AA1-4F60-90D4-491FADD9FDF9}" presName="Parent1" presStyleLbl="node1" presStyleIdx="2" presStyleCnt="6" custLinFactNeighborY="529">
        <dgm:presLayoutVars>
          <dgm:chMax val="1"/>
          <dgm:chPref val="1"/>
          <dgm:bulletEnabled val="1"/>
        </dgm:presLayoutVars>
      </dgm:prSet>
      <dgm:spPr/>
      <dgm:t>
        <a:bodyPr/>
        <a:lstStyle/>
        <a:p>
          <a:endParaRPr lang="fr-FR"/>
        </a:p>
      </dgm:t>
    </dgm:pt>
    <dgm:pt modelId="{F56E0EC3-16FA-4D40-8CC9-B481869984E7}" type="pres">
      <dgm:prSet presAssocID="{162B1E92-8AA1-4F60-90D4-491FADD9FDF9}" presName="Childtext1" presStyleLbl="revTx" presStyleIdx="1" presStyleCnt="3" custScaleX="117652" custScaleY="90964" custLinFactNeighborX="-2766" custLinFactNeighborY="1676">
        <dgm:presLayoutVars>
          <dgm:chMax val="0"/>
          <dgm:chPref val="0"/>
          <dgm:bulletEnabled val="1"/>
        </dgm:presLayoutVars>
      </dgm:prSet>
      <dgm:spPr/>
      <dgm:t>
        <a:bodyPr/>
        <a:lstStyle/>
        <a:p>
          <a:endParaRPr lang="fr-FR"/>
        </a:p>
      </dgm:t>
    </dgm:pt>
    <dgm:pt modelId="{2B8A6199-8960-4EBF-B508-648855910FC9}" type="pres">
      <dgm:prSet presAssocID="{162B1E92-8AA1-4F60-90D4-491FADD9FDF9}" presName="BalanceSpacing" presStyleCnt="0"/>
      <dgm:spPr/>
    </dgm:pt>
    <dgm:pt modelId="{467ED2B3-4A4D-4B85-AE79-B8E34212D587}" type="pres">
      <dgm:prSet presAssocID="{162B1E92-8AA1-4F60-90D4-491FADD9FDF9}" presName="BalanceSpacing1" presStyleCnt="0"/>
      <dgm:spPr/>
    </dgm:pt>
    <dgm:pt modelId="{B217D074-E06D-4714-9702-44F3C0601F4C}" type="pres">
      <dgm:prSet presAssocID="{345F2934-DF8C-43AF-8C94-8C6AD24B918C}" presName="Accent1Text" presStyleLbl="node1" presStyleIdx="3" presStyleCnt="6"/>
      <dgm:spPr/>
      <dgm:t>
        <a:bodyPr/>
        <a:lstStyle/>
        <a:p>
          <a:endParaRPr lang="fr-FR"/>
        </a:p>
      </dgm:t>
    </dgm:pt>
    <dgm:pt modelId="{F0425D13-FAC7-4B48-B3D3-58135936405B}" type="pres">
      <dgm:prSet presAssocID="{345F2934-DF8C-43AF-8C94-8C6AD24B918C}" presName="spaceBetweenRectangles" presStyleCnt="0"/>
      <dgm:spPr/>
    </dgm:pt>
    <dgm:pt modelId="{D04D6438-3093-4533-A3CB-89AB335CF389}" type="pres">
      <dgm:prSet presAssocID="{ECE713AA-D56D-435B-94CD-5201ACD1935E}" presName="composite" presStyleCnt="0"/>
      <dgm:spPr/>
    </dgm:pt>
    <dgm:pt modelId="{B3BBD2A3-02EC-4563-98F2-4983C803FA20}" type="pres">
      <dgm:prSet presAssocID="{ECE713AA-D56D-435B-94CD-5201ACD1935E}" presName="Parent1" presStyleLbl="node1" presStyleIdx="4" presStyleCnt="6" custLinFactNeighborY="529">
        <dgm:presLayoutVars>
          <dgm:chMax val="1"/>
          <dgm:chPref val="1"/>
          <dgm:bulletEnabled val="1"/>
        </dgm:presLayoutVars>
      </dgm:prSet>
      <dgm:spPr/>
      <dgm:t>
        <a:bodyPr/>
        <a:lstStyle/>
        <a:p>
          <a:endParaRPr lang="fr-FR"/>
        </a:p>
      </dgm:t>
    </dgm:pt>
    <dgm:pt modelId="{4FB4A817-48B1-47EC-B641-9944B00CBB65}" type="pres">
      <dgm:prSet presAssocID="{ECE713AA-D56D-435B-94CD-5201ACD1935E}" presName="Childtext1" presStyleLbl="revTx" presStyleIdx="2" presStyleCnt="3" custScaleX="133035" custLinFactNeighborX="12649" custLinFactNeighborY="-1043">
        <dgm:presLayoutVars>
          <dgm:chMax val="0"/>
          <dgm:chPref val="0"/>
          <dgm:bulletEnabled val="1"/>
        </dgm:presLayoutVars>
      </dgm:prSet>
      <dgm:spPr/>
      <dgm:t>
        <a:bodyPr/>
        <a:lstStyle/>
        <a:p>
          <a:endParaRPr lang="fr-FR"/>
        </a:p>
      </dgm:t>
    </dgm:pt>
    <dgm:pt modelId="{02BB3975-3D7A-44E1-9014-B6E6F3C7B9E8}" type="pres">
      <dgm:prSet presAssocID="{ECE713AA-D56D-435B-94CD-5201ACD1935E}" presName="BalanceSpacing" presStyleCnt="0"/>
      <dgm:spPr/>
    </dgm:pt>
    <dgm:pt modelId="{3BB581A6-26F6-44CC-9147-32B703320636}" type="pres">
      <dgm:prSet presAssocID="{ECE713AA-D56D-435B-94CD-5201ACD1935E}" presName="BalanceSpacing1" presStyleCnt="0"/>
      <dgm:spPr/>
    </dgm:pt>
    <dgm:pt modelId="{76A019DE-828D-4FCF-B920-97AF46E52E86}" type="pres">
      <dgm:prSet presAssocID="{6D856323-DA7F-41A8-BB84-FC6B189ED5AD}" presName="Accent1Text" presStyleLbl="node1" presStyleIdx="5" presStyleCnt="6"/>
      <dgm:spPr/>
      <dgm:t>
        <a:bodyPr/>
        <a:lstStyle/>
        <a:p>
          <a:endParaRPr lang="fr-FR"/>
        </a:p>
      </dgm:t>
    </dgm:pt>
  </dgm:ptLst>
  <dgm:cxnLst>
    <dgm:cxn modelId="{4D47D14E-6317-4D78-A11B-960132591DC6}" type="presOf" srcId="{FDF761E8-3C80-4F73-9484-73F37CB71AF5}" destId="{C97D6022-9F6C-42B3-9466-B9CE61DD5E38}" srcOrd="0" destOrd="0" presId="urn:microsoft.com/office/officeart/2008/layout/AlternatingHexagons"/>
    <dgm:cxn modelId="{C710ECC4-3866-4EB3-B896-CEE717F305C3}" type="presOf" srcId="{9DED2400-DF00-49F4-BB42-903AEB2963B7}" destId="{CC3EDBCB-5CB8-461A-87B8-D22C75439257}" srcOrd="0" destOrd="0" presId="urn:microsoft.com/office/officeart/2008/layout/AlternatingHexagons"/>
    <dgm:cxn modelId="{418C8143-ED57-4277-9652-9EB7734033C9}" type="presOf" srcId="{0A9AFAEF-316F-4988-AA70-24940939113A}" destId="{459AF06F-C4F5-4FF7-82D7-752C214B1A87}" srcOrd="0" destOrd="0" presId="urn:microsoft.com/office/officeart/2008/layout/AlternatingHexagons"/>
    <dgm:cxn modelId="{F7D4BC04-82B2-4F38-A310-C5182827EB0B}" type="presOf" srcId="{ECE713AA-D56D-435B-94CD-5201ACD1935E}" destId="{B3BBD2A3-02EC-4563-98F2-4983C803FA20}" srcOrd="0" destOrd="0" presId="urn:microsoft.com/office/officeart/2008/layout/AlternatingHexagons"/>
    <dgm:cxn modelId="{E48DCF7D-DD11-48AB-8FDF-788FB8B4888A}" type="presOf" srcId="{162B1E92-8AA1-4F60-90D4-491FADD9FDF9}" destId="{D9A6BCA1-AF05-4ACD-B656-398C191D7695}" srcOrd="0" destOrd="0" presId="urn:microsoft.com/office/officeart/2008/layout/AlternatingHexagons"/>
    <dgm:cxn modelId="{572DF64E-BC1B-4BF6-91BC-2256E2085AC8}" type="presOf" srcId="{6D856323-DA7F-41A8-BB84-FC6B189ED5AD}" destId="{76A019DE-828D-4FCF-B920-97AF46E52E86}" srcOrd="0" destOrd="0" presId="urn:microsoft.com/office/officeart/2008/layout/AlternatingHexagons"/>
    <dgm:cxn modelId="{D83BEB81-DE15-4869-BB9C-DD45A510F680}" srcId="{BB4A5133-489A-48EC-B9A1-F89432B87B4D}" destId="{162B1E92-8AA1-4F60-90D4-491FADD9FDF9}" srcOrd="1" destOrd="0" parTransId="{256166F7-D0DB-4B4F-AD3B-F90093F83186}" sibTransId="{345F2934-DF8C-43AF-8C94-8C6AD24B918C}"/>
    <dgm:cxn modelId="{11985756-2826-4309-A618-86FBE81C4F06}" srcId="{FDF761E8-3C80-4F73-9484-73F37CB71AF5}" destId="{9DED2400-DF00-49F4-BB42-903AEB2963B7}" srcOrd="0" destOrd="0" parTransId="{54ED5EDD-08D7-4AFE-B422-689F3FA044CA}" sibTransId="{9F58E7EC-A63B-40E3-85BE-A75E1F062EE7}"/>
    <dgm:cxn modelId="{6F0A1C43-D51E-4C58-B432-B082E679FC25}" srcId="{BB4A5133-489A-48EC-B9A1-F89432B87B4D}" destId="{FDF761E8-3C80-4F73-9484-73F37CB71AF5}" srcOrd="0" destOrd="0" parTransId="{0EFE82E9-C80E-4BDA-83CF-51A6C5D8E82A}" sibTransId="{0A9AFAEF-316F-4988-AA70-24940939113A}"/>
    <dgm:cxn modelId="{6CE980B6-F856-4C26-9284-57CCDB6D8963}" type="presOf" srcId="{145CFD9B-9086-4935-B6ED-CD0AE3FC8EF9}" destId="{F56E0EC3-16FA-4D40-8CC9-B481869984E7}" srcOrd="0" destOrd="0" presId="urn:microsoft.com/office/officeart/2008/layout/AlternatingHexagons"/>
    <dgm:cxn modelId="{84169801-69E9-4341-BBD5-9B6923E57939}" type="presOf" srcId="{23F454B1-74DB-42FD-B739-C2DB72336BFF}" destId="{4FB4A817-48B1-47EC-B641-9944B00CBB65}" srcOrd="0" destOrd="0" presId="urn:microsoft.com/office/officeart/2008/layout/AlternatingHexagons"/>
    <dgm:cxn modelId="{304E82D0-163E-423F-BBD7-5DEAFCEBE5AF}" srcId="{162B1E92-8AA1-4F60-90D4-491FADD9FDF9}" destId="{145CFD9B-9086-4935-B6ED-CD0AE3FC8EF9}" srcOrd="0" destOrd="0" parTransId="{86EDD22F-8F74-4295-B72D-D38608F9AC89}" sibTransId="{B71E8B66-E215-4365-BB8A-840B9AEAB615}"/>
    <dgm:cxn modelId="{6401E145-FFCD-4148-889F-154C03368B72}" srcId="{BB4A5133-489A-48EC-B9A1-F89432B87B4D}" destId="{ECE713AA-D56D-435B-94CD-5201ACD1935E}" srcOrd="2" destOrd="0" parTransId="{1A29E184-5E51-4704-B7B7-39CF5E80BA0B}" sibTransId="{6D856323-DA7F-41A8-BB84-FC6B189ED5AD}"/>
    <dgm:cxn modelId="{45C3140E-4B08-4C40-BD2A-2B16B56945FA}" type="presOf" srcId="{BB4A5133-489A-48EC-B9A1-F89432B87B4D}" destId="{9E4B79D1-3C8A-401D-BD4C-0E2AAB36062D}" srcOrd="0" destOrd="0" presId="urn:microsoft.com/office/officeart/2008/layout/AlternatingHexagons"/>
    <dgm:cxn modelId="{7A6561D2-D1E9-449C-BA2D-744DEC5E2EE5}" type="presOf" srcId="{345F2934-DF8C-43AF-8C94-8C6AD24B918C}" destId="{B217D074-E06D-4714-9702-44F3C0601F4C}" srcOrd="0" destOrd="0" presId="urn:microsoft.com/office/officeart/2008/layout/AlternatingHexagons"/>
    <dgm:cxn modelId="{62D43BBE-6041-4774-855C-261D246BE046}" srcId="{ECE713AA-D56D-435B-94CD-5201ACD1935E}" destId="{23F454B1-74DB-42FD-B739-C2DB72336BFF}" srcOrd="0" destOrd="0" parTransId="{EA7143E5-C285-442E-959D-726E9DCEB997}" sibTransId="{EE6147CE-2550-4CD0-B206-BC4176D04203}"/>
    <dgm:cxn modelId="{FDF939DC-4BCD-4354-A31F-7E1F60BC17BC}" type="presParOf" srcId="{9E4B79D1-3C8A-401D-BD4C-0E2AAB36062D}" destId="{4142F6DE-4BBD-4A6F-8B37-FB143FE489A1}" srcOrd="0" destOrd="0" presId="urn:microsoft.com/office/officeart/2008/layout/AlternatingHexagons"/>
    <dgm:cxn modelId="{045B259A-DFA7-4244-9675-A6CE09B11996}" type="presParOf" srcId="{4142F6DE-4BBD-4A6F-8B37-FB143FE489A1}" destId="{C97D6022-9F6C-42B3-9466-B9CE61DD5E38}" srcOrd="0" destOrd="0" presId="urn:microsoft.com/office/officeart/2008/layout/AlternatingHexagons"/>
    <dgm:cxn modelId="{69D7F66C-FE67-4F99-BA10-0162883163A2}" type="presParOf" srcId="{4142F6DE-4BBD-4A6F-8B37-FB143FE489A1}" destId="{CC3EDBCB-5CB8-461A-87B8-D22C75439257}" srcOrd="1" destOrd="0" presId="urn:microsoft.com/office/officeart/2008/layout/AlternatingHexagons"/>
    <dgm:cxn modelId="{1BAC4E8C-A870-4646-9A36-109562059BDD}" type="presParOf" srcId="{4142F6DE-4BBD-4A6F-8B37-FB143FE489A1}" destId="{50394C59-8472-49C4-9E8C-C77E88180963}" srcOrd="2" destOrd="0" presId="urn:microsoft.com/office/officeart/2008/layout/AlternatingHexagons"/>
    <dgm:cxn modelId="{BCB2F162-C882-4366-A354-19FDB2D512D6}" type="presParOf" srcId="{4142F6DE-4BBD-4A6F-8B37-FB143FE489A1}" destId="{4CD831E7-DB78-4F4A-A0B4-76CA7B380FB7}" srcOrd="3" destOrd="0" presId="urn:microsoft.com/office/officeart/2008/layout/AlternatingHexagons"/>
    <dgm:cxn modelId="{4B96930D-9895-4F12-A860-C099007E0358}" type="presParOf" srcId="{4142F6DE-4BBD-4A6F-8B37-FB143FE489A1}" destId="{459AF06F-C4F5-4FF7-82D7-752C214B1A87}" srcOrd="4" destOrd="0" presId="urn:microsoft.com/office/officeart/2008/layout/AlternatingHexagons"/>
    <dgm:cxn modelId="{44128A38-0138-4BCC-8B38-90340A079505}" type="presParOf" srcId="{9E4B79D1-3C8A-401D-BD4C-0E2AAB36062D}" destId="{405C1AA2-AE5E-4F7A-88E8-8F39499223B7}" srcOrd="1" destOrd="0" presId="urn:microsoft.com/office/officeart/2008/layout/AlternatingHexagons"/>
    <dgm:cxn modelId="{E4E9956E-0EC1-4FAD-AD4B-8AF3032A729C}" type="presParOf" srcId="{9E4B79D1-3C8A-401D-BD4C-0E2AAB36062D}" destId="{2B1B924B-F5AF-4626-83C9-8D17BD5EE085}" srcOrd="2" destOrd="0" presId="urn:microsoft.com/office/officeart/2008/layout/AlternatingHexagons"/>
    <dgm:cxn modelId="{9B9D542F-E89E-4DAE-942E-215A25B19336}" type="presParOf" srcId="{2B1B924B-F5AF-4626-83C9-8D17BD5EE085}" destId="{D9A6BCA1-AF05-4ACD-B656-398C191D7695}" srcOrd="0" destOrd="0" presId="urn:microsoft.com/office/officeart/2008/layout/AlternatingHexagons"/>
    <dgm:cxn modelId="{D52088D3-D132-49C6-96AD-ED150BB0B790}" type="presParOf" srcId="{2B1B924B-F5AF-4626-83C9-8D17BD5EE085}" destId="{F56E0EC3-16FA-4D40-8CC9-B481869984E7}" srcOrd="1" destOrd="0" presId="urn:microsoft.com/office/officeart/2008/layout/AlternatingHexagons"/>
    <dgm:cxn modelId="{C39E83B1-A907-4E99-8E35-4ED9774DE272}" type="presParOf" srcId="{2B1B924B-F5AF-4626-83C9-8D17BD5EE085}" destId="{2B8A6199-8960-4EBF-B508-648855910FC9}" srcOrd="2" destOrd="0" presId="urn:microsoft.com/office/officeart/2008/layout/AlternatingHexagons"/>
    <dgm:cxn modelId="{413E9893-389A-4728-8250-24703551B75A}" type="presParOf" srcId="{2B1B924B-F5AF-4626-83C9-8D17BD5EE085}" destId="{467ED2B3-4A4D-4B85-AE79-B8E34212D587}" srcOrd="3" destOrd="0" presId="urn:microsoft.com/office/officeart/2008/layout/AlternatingHexagons"/>
    <dgm:cxn modelId="{20F1E78C-2E25-464E-AD58-E84743BD48FC}" type="presParOf" srcId="{2B1B924B-F5AF-4626-83C9-8D17BD5EE085}" destId="{B217D074-E06D-4714-9702-44F3C0601F4C}" srcOrd="4" destOrd="0" presId="urn:microsoft.com/office/officeart/2008/layout/AlternatingHexagons"/>
    <dgm:cxn modelId="{7EF98A2A-FC4B-4768-934B-92D3CC7F5960}" type="presParOf" srcId="{9E4B79D1-3C8A-401D-BD4C-0E2AAB36062D}" destId="{F0425D13-FAC7-4B48-B3D3-58135936405B}" srcOrd="3" destOrd="0" presId="urn:microsoft.com/office/officeart/2008/layout/AlternatingHexagons"/>
    <dgm:cxn modelId="{ACF15213-AEF5-4554-9E51-C5FEB81AE5B6}" type="presParOf" srcId="{9E4B79D1-3C8A-401D-BD4C-0E2AAB36062D}" destId="{D04D6438-3093-4533-A3CB-89AB335CF389}" srcOrd="4" destOrd="0" presId="urn:microsoft.com/office/officeart/2008/layout/AlternatingHexagons"/>
    <dgm:cxn modelId="{370D6FAB-52E2-4670-A1C0-A1D8D43A445F}" type="presParOf" srcId="{D04D6438-3093-4533-A3CB-89AB335CF389}" destId="{B3BBD2A3-02EC-4563-98F2-4983C803FA20}" srcOrd="0" destOrd="0" presId="urn:microsoft.com/office/officeart/2008/layout/AlternatingHexagons"/>
    <dgm:cxn modelId="{54C1393C-4971-4FFC-A397-19699F8FE2E7}" type="presParOf" srcId="{D04D6438-3093-4533-A3CB-89AB335CF389}" destId="{4FB4A817-48B1-47EC-B641-9944B00CBB65}" srcOrd="1" destOrd="0" presId="urn:microsoft.com/office/officeart/2008/layout/AlternatingHexagons"/>
    <dgm:cxn modelId="{3409802F-8E25-437B-9B27-954BC84E5CEE}" type="presParOf" srcId="{D04D6438-3093-4533-A3CB-89AB335CF389}" destId="{02BB3975-3D7A-44E1-9014-B6E6F3C7B9E8}" srcOrd="2" destOrd="0" presId="urn:microsoft.com/office/officeart/2008/layout/AlternatingHexagons"/>
    <dgm:cxn modelId="{44EC8893-A6BD-4421-BF33-25CB3BDE38CA}" type="presParOf" srcId="{D04D6438-3093-4533-A3CB-89AB335CF389}" destId="{3BB581A6-26F6-44CC-9147-32B703320636}" srcOrd="3" destOrd="0" presId="urn:microsoft.com/office/officeart/2008/layout/AlternatingHexagons"/>
    <dgm:cxn modelId="{E002EA8A-A0AF-49E4-A8BA-A7DA7196CEFD}" type="presParOf" srcId="{D04D6438-3093-4533-A3CB-89AB335CF389}" destId="{76A019DE-828D-4FCF-B920-97AF46E52E86}" srcOrd="4" destOrd="0" presId="urn:microsoft.com/office/officeart/2008/layout/AlternatingHexagon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B4A5133-489A-48EC-B9A1-F89432B87B4D}" type="doc">
      <dgm:prSet loTypeId="urn:microsoft.com/office/officeart/2008/layout/AlternatingHexagons" loCatId="list" qsTypeId="urn:microsoft.com/office/officeart/2005/8/quickstyle/simple1" qsCatId="simple" csTypeId="urn:microsoft.com/office/officeart/2005/8/colors/colorful2" csCatId="colorful" phldr="1"/>
      <dgm:spPr/>
      <dgm:t>
        <a:bodyPr/>
        <a:lstStyle/>
        <a:p>
          <a:endParaRPr lang="fr-FR"/>
        </a:p>
      </dgm:t>
    </dgm:pt>
    <dgm:pt modelId="{FDF761E8-3C80-4F73-9484-73F37CB71AF5}">
      <dgm:prSet phldrT="[Texte]" custT="1"/>
      <dgm:spPr/>
      <dgm:t>
        <a:bodyPr/>
        <a:lstStyle/>
        <a:p>
          <a:r>
            <a:rPr lang="fr-FR" sz="1600" b="1" dirty="0"/>
            <a:t>Gestion du risque</a:t>
          </a:r>
        </a:p>
      </dgm:t>
    </dgm:pt>
    <dgm:pt modelId="{0EFE82E9-C80E-4BDA-83CF-51A6C5D8E82A}" type="parTrans" cxnId="{6F0A1C43-D51E-4C58-B432-B082E679FC25}">
      <dgm:prSet/>
      <dgm:spPr/>
      <dgm:t>
        <a:bodyPr/>
        <a:lstStyle/>
        <a:p>
          <a:endParaRPr lang="fr-FR"/>
        </a:p>
      </dgm:t>
    </dgm:pt>
    <dgm:pt modelId="{0A9AFAEF-316F-4988-AA70-24940939113A}" type="sibTrans" cxnId="{6F0A1C43-D51E-4C58-B432-B082E679FC25}">
      <dgm:prSet/>
      <dgm:spPr/>
      <dgm:t>
        <a:bodyPr/>
        <a:lstStyle/>
        <a:p>
          <a:endParaRPr lang="fr-FR"/>
        </a:p>
      </dgm:t>
    </dgm:pt>
    <dgm:pt modelId="{9DED2400-DF00-49F4-BB42-903AEB2963B7}">
      <dgm:prSet phldrT="[Texte]" custT="1"/>
      <dgm:spPr/>
      <dgm:t>
        <a:bodyPr/>
        <a:lstStyle/>
        <a:p>
          <a:r>
            <a:rPr lang="fr-FR" sz="1600" dirty="0">
              <a:solidFill>
                <a:srgbClr val="000000"/>
              </a:solidFill>
            </a:rPr>
            <a:t>Construction ZI interdite, recul enjeux en ZI, limiter imperméabilisation, infiltration, eaux pluviales urbaines</a:t>
          </a:r>
        </a:p>
      </dgm:t>
    </dgm:pt>
    <dgm:pt modelId="{54ED5EDD-08D7-4AFE-B422-689F3FA044CA}" type="parTrans" cxnId="{11985756-2826-4309-A618-86FBE81C4F06}">
      <dgm:prSet/>
      <dgm:spPr/>
      <dgm:t>
        <a:bodyPr/>
        <a:lstStyle/>
        <a:p>
          <a:endParaRPr lang="fr-FR"/>
        </a:p>
      </dgm:t>
    </dgm:pt>
    <dgm:pt modelId="{9F58E7EC-A63B-40E3-85BE-A75E1F062EE7}" type="sibTrans" cxnId="{11985756-2826-4309-A618-86FBE81C4F06}">
      <dgm:prSet/>
      <dgm:spPr/>
      <dgm:t>
        <a:bodyPr/>
        <a:lstStyle/>
        <a:p>
          <a:endParaRPr lang="fr-FR"/>
        </a:p>
      </dgm:t>
    </dgm:pt>
    <dgm:pt modelId="{162B1E92-8AA1-4F60-90D4-491FADD9FDF9}">
      <dgm:prSet phldrT="[Texte]" custT="1"/>
      <dgm:spPr/>
      <dgm:t>
        <a:bodyPr/>
        <a:lstStyle/>
        <a:p>
          <a:r>
            <a:rPr lang="fr-FR" sz="1600" b="1" dirty="0"/>
            <a:t>Réduire les pollutions</a:t>
          </a:r>
        </a:p>
      </dgm:t>
    </dgm:pt>
    <dgm:pt modelId="{256166F7-D0DB-4B4F-AD3B-F90093F83186}" type="parTrans" cxnId="{D83BEB81-DE15-4869-BB9C-DD45A510F680}">
      <dgm:prSet/>
      <dgm:spPr/>
      <dgm:t>
        <a:bodyPr/>
        <a:lstStyle/>
        <a:p>
          <a:endParaRPr lang="fr-FR"/>
        </a:p>
      </dgm:t>
    </dgm:pt>
    <dgm:pt modelId="{345F2934-DF8C-43AF-8C94-8C6AD24B918C}" type="sibTrans" cxnId="{D83BEB81-DE15-4869-BB9C-DD45A510F680}">
      <dgm:prSet custT="1"/>
      <dgm:spPr/>
      <dgm:t>
        <a:bodyPr/>
        <a:lstStyle/>
        <a:p>
          <a:r>
            <a:rPr lang="fr-FR" sz="1600" b="1" dirty="0" err="1"/>
            <a:t>Complémenta-rité</a:t>
          </a:r>
          <a:r>
            <a:rPr lang="fr-FR" sz="1600" b="1" dirty="0"/>
            <a:t>  ville territoire</a:t>
          </a:r>
        </a:p>
      </dgm:t>
    </dgm:pt>
    <dgm:pt modelId="{145CFD9B-9086-4935-B6ED-CD0AE3FC8EF9}">
      <dgm:prSet phldrT="[Texte]" custT="1"/>
      <dgm:spPr/>
      <dgm:t>
        <a:bodyPr/>
        <a:lstStyle/>
        <a:p>
          <a:r>
            <a:rPr lang="fr-FR" sz="1600" dirty="0">
              <a:solidFill>
                <a:srgbClr val="000000"/>
              </a:solidFill>
            </a:rPr>
            <a:t>Assainissement collectif HQE, non-collectif performant, contamination à la source</a:t>
          </a:r>
        </a:p>
      </dgm:t>
    </dgm:pt>
    <dgm:pt modelId="{86EDD22F-8F74-4295-B72D-D38608F9AC89}" type="parTrans" cxnId="{304E82D0-163E-423F-BBD7-5DEAFCEBE5AF}">
      <dgm:prSet/>
      <dgm:spPr/>
      <dgm:t>
        <a:bodyPr/>
        <a:lstStyle/>
        <a:p>
          <a:endParaRPr lang="fr-FR"/>
        </a:p>
      </dgm:t>
    </dgm:pt>
    <dgm:pt modelId="{B71E8B66-E215-4365-BB8A-840B9AEAB615}" type="sibTrans" cxnId="{304E82D0-163E-423F-BBD7-5DEAFCEBE5AF}">
      <dgm:prSet/>
      <dgm:spPr/>
      <dgm:t>
        <a:bodyPr/>
        <a:lstStyle/>
        <a:p>
          <a:endParaRPr lang="fr-FR"/>
        </a:p>
      </dgm:t>
    </dgm:pt>
    <dgm:pt modelId="{ECE713AA-D56D-435B-94CD-5201ACD1935E}">
      <dgm:prSet phldrT="[Texte]" custT="1"/>
      <dgm:spPr/>
      <dgm:t>
        <a:bodyPr/>
        <a:lstStyle/>
        <a:p>
          <a:r>
            <a:rPr lang="fr-FR" sz="1600" b="1" dirty="0"/>
            <a:t>Assurer un confort urbain </a:t>
          </a:r>
        </a:p>
      </dgm:t>
    </dgm:pt>
    <dgm:pt modelId="{1A29E184-5E51-4704-B7B7-39CF5E80BA0B}" type="parTrans" cxnId="{6401E145-FFCD-4148-889F-154C03368B72}">
      <dgm:prSet/>
      <dgm:spPr/>
      <dgm:t>
        <a:bodyPr/>
        <a:lstStyle/>
        <a:p>
          <a:endParaRPr lang="fr-FR"/>
        </a:p>
      </dgm:t>
    </dgm:pt>
    <dgm:pt modelId="{6D856323-DA7F-41A8-BB84-FC6B189ED5AD}" type="sibTrans" cxnId="{6401E145-FFCD-4148-889F-154C03368B72}">
      <dgm:prSet/>
      <dgm:spPr/>
      <dgm:t>
        <a:bodyPr/>
        <a:lstStyle/>
        <a:p>
          <a:endParaRPr lang="fr-FR"/>
        </a:p>
      </dgm:t>
    </dgm:pt>
    <dgm:pt modelId="{23F454B1-74DB-42FD-B739-C2DB72336BFF}">
      <dgm:prSet phldrT="[Texte]" custT="1"/>
      <dgm:spPr/>
      <dgm:t>
        <a:bodyPr/>
        <a:lstStyle/>
        <a:p>
          <a:r>
            <a:rPr lang="fr-FR" sz="1600" b="0" dirty="0">
              <a:solidFill>
                <a:srgbClr val="000000"/>
              </a:solidFill>
            </a:rPr>
            <a:t>Espaces verts, plantes résistantes, surfaces végétalisées, normes construction</a:t>
          </a:r>
        </a:p>
      </dgm:t>
    </dgm:pt>
    <dgm:pt modelId="{EA7143E5-C285-442E-959D-726E9DCEB997}" type="parTrans" cxnId="{62D43BBE-6041-4774-855C-261D246BE046}">
      <dgm:prSet/>
      <dgm:spPr/>
      <dgm:t>
        <a:bodyPr/>
        <a:lstStyle/>
        <a:p>
          <a:endParaRPr lang="fr-FR"/>
        </a:p>
      </dgm:t>
    </dgm:pt>
    <dgm:pt modelId="{EE6147CE-2550-4CD0-B206-BC4176D04203}" type="sibTrans" cxnId="{62D43BBE-6041-4774-855C-261D246BE046}">
      <dgm:prSet/>
      <dgm:spPr/>
      <dgm:t>
        <a:bodyPr/>
        <a:lstStyle/>
        <a:p>
          <a:endParaRPr lang="fr-FR"/>
        </a:p>
      </dgm:t>
    </dgm:pt>
    <dgm:pt modelId="{9E4B79D1-3C8A-401D-BD4C-0E2AAB36062D}" type="pres">
      <dgm:prSet presAssocID="{BB4A5133-489A-48EC-B9A1-F89432B87B4D}" presName="Name0" presStyleCnt="0">
        <dgm:presLayoutVars>
          <dgm:chMax/>
          <dgm:chPref/>
          <dgm:dir/>
          <dgm:animLvl val="lvl"/>
        </dgm:presLayoutVars>
      </dgm:prSet>
      <dgm:spPr/>
      <dgm:t>
        <a:bodyPr/>
        <a:lstStyle/>
        <a:p>
          <a:endParaRPr lang="fr-FR"/>
        </a:p>
      </dgm:t>
    </dgm:pt>
    <dgm:pt modelId="{4142F6DE-4BBD-4A6F-8B37-FB143FE489A1}" type="pres">
      <dgm:prSet presAssocID="{FDF761E8-3C80-4F73-9484-73F37CB71AF5}" presName="composite" presStyleCnt="0"/>
      <dgm:spPr/>
    </dgm:pt>
    <dgm:pt modelId="{C97D6022-9F6C-42B3-9466-B9CE61DD5E38}" type="pres">
      <dgm:prSet presAssocID="{FDF761E8-3C80-4F73-9484-73F37CB71AF5}" presName="Parent1" presStyleLbl="node1" presStyleIdx="0" presStyleCnt="6" custLinFactNeighborY="-529">
        <dgm:presLayoutVars>
          <dgm:chMax val="1"/>
          <dgm:chPref val="1"/>
          <dgm:bulletEnabled val="1"/>
        </dgm:presLayoutVars>
      </dgm:prSet>
      <dgm:spPr/>
      <dgm:t>
        <a:bodyPr/>
        <a:lstStyle/>
        <a:p>
          <a:endParaRPr lang="fr-FR"/>
        </a:p>
      </dgm:t>
    </dgm:pt>
    <dgm:pt modelId="{CC3EDBCB-5CB8-461A-87B8-D22C75439257}" type="pres">
      <dgm:prSet presAssocID="{FDF761E8-3C80-4F73-9484-73F37CB71AF5}" presName="Childtext1" presStyleLbl="revTx" presStyleIdx="0" presStyleCnt="3">
        <dgm:presLayoutVars>
          <dgm:chMax val="0"/>
          <dgm:chPref val="0"/>
          <dgm:bulletEnabled val="1"/>
        </dgm:presLayoutVars>
      </dgm:prSet>
      <dgm:spPr/>
      <dgm:t>
        <a:bodyPr/>
        <a:lstStyle/>
        <a:p>
          <a:endParaRPr lang="fr-FR"/>
        </a:p>
      </dgm:t>
    </dgm:pt>
    <dgm:pt modelId="{50394C59-8472-49C4-9E8C-C77E88180963}" type="pres">
      <dgm:prSet presAssocID="{FDF761E8-3C80-4F73-9484-73F37CB71AF5}" presName="BalanceSpacing" presStyleCnt="0"/>
      <dgm:spPr/>
    </dgm:pt>
    <dgm:pt modelId="{4CD831E7-DB78-4F4A-A0B4-76CA7B380FB7}" type="pres">
      <dgm:prSet presAssocID="{FDF761E8-3C80-4F73-9484-73F37CB71AF5}" presName="BalanceSpacing1" presStyleCnt="0"/>
      <dgm:spPr/>
    </dgm:pt>
    <dgm:pt modelId="{459AF06F-C4F5-4FF7-82D7-752C214B1A87}" type="pres">
      <dgm:prSet presAssocID="{0A9AFAEF-316F-4988-AA70-24940939113A}" presName="Accent1Text" presStyleLbl="node1" presStyleIdx="1" presStyleCnt="6"/>
      <dgm:spPr/>
      <dgm:t>
        <a:bodyPr/>
        <a:lstStyle/>
        <a:p>
          <a:endParaRPr lang="fr-FR"/>
        </a:p>
      </dgm:t>
    </dgm:pt>
    <dgm:pt modelId="{405C1AA2-AE5E-4F7A-88E8-8F39499223B7}" type="pres">
      <dgm:prSet presAssocID="{0A9AFAEF-316F-4988-AA70-24940939113A}" presName="spaceBetweenRectangles" presStyleCnt="0"/>
      <dgm:spPr/>
    </dgm:pt>
    <dgm:pt modelId="{2B1B924B-F5AF-4626-83C9-8D17BD5EE085}" type="pres">
      <dgm:prSet presAssocID="{162B1E92-8AA1-4F60-90D4-491FADD9FDF9}" presName="composite" presStyleCnt="0"/>
      <dgm:spPr/>
    </dgm:pt>
    <dgm:pt modelId="{D9A6BCA1-AF05-4ACD-B656-398C191D7695}" type="pres">
      <dgm:prSet presAssocID="{162B1E92-8AA1-4F60-90D4-491FADD9FDF9}" presName="Parent1" presStyleLbl="node1" presStyleIdx="2" presStyleCnt="6" custLinFactNeighborY="529">
        <dgm:presLayoutVars>
          <dgm:chMax val="1"/>
          <dgm:chPref val="1"/>
          <dgm:bulletEnabled val="1"/>
        </dgm:presLayoutVars>
      </dgm:prSet>
      <dgm:spPr/>
      <dgm:t>
        <a:bodyPr/>
        <a:lstStyle/>
        <a:p>
          <a:endParaRPr lang="fr-FR"/>
        </a:p>
      </dgm:t>
    </dgm:pt>
    <dgm:pt modelId="{F56E0EC3-16FA-4D40-8CC9-B481869984E7}" type="pres">
      <dgm:prSet presAssocID="{162B1E92-8AA1-4F60-90D4-491FADD9FDF9}" presName="Childtext1" presStyleLbl="revTx" presStyleIdx="1" presStyleCnt="3">
        <dgm:presLayoutVars>
          <dgm:chMax val="0"/>
          <dgm:chPref val="0"/>
          <dgm:bulletEnabled val="1"/>
        </dgm:presLayoutVars>
      </dgm:prSet>
      <dgm:spPr/>
      <dgm:t>
        <a:bodyPr/>
        <a:lstStyle/>
        <a:p>
          <a:endParaRPr lang="fr-FR"/>
        </a:p>
      </dgm:t>
    </dgm:pt>
    <dgm:pt modelId="{2B8A6199-8960-4EBF-B508-648855910FC9}" type="pres">
      <dgm:prSet presAssocID="{162B1E92-8AA1-4F60-90D4-491FADD9FDF9}" presName="BalanceSpacing" presStyleCnt="0"/>
      <dgm:spPr/>
    </dgm:pt>
    <dgm:pt modelId="{467ED2B3-4A4D-4B85-AE79-B8E34212D587}" type="pres">
      <dgm:prSet presAssocID="{162B1E92-8AA1-4F60-90D4-491FADD9FDF9}" presName="BalanceSpacing1" presStyleCnt="0"/>
      <dgm:spPr/>
    </dgm:pt>
    <dgm:pt modelId="{B217D074-E06D-4714-9702-44F3C0601F4C}" type="pres">
      <dgm:prSet presAssocID="{345F2934-DF8C-43AF-8C94-8C6AD24B918C}" presName="Accent1Text" presStyleLbl="node1" presStyleIdx="3" presStyleCnt="6"/>
      <dgm:spPr/>
      <dgm:t>
        <a:bodyPr/>
        <a:lstStyle/>
        <a:p>
          <a:endParaRPr lang="fr-FR"/>
        </a:p>
      </dgm:t>
    </dgm:pt>
    <dgm:pt modelId="{F0425D13-FAC7-4B48-B3D3-58135936405B}" type="pres">
      <dgm:prSet presAssocID="{345F2934-DF8C-43AF-8C94-8C6AD24B918C}" presName="spaceBetweenRectangles" presStyleCnt="0"/>
      <dgm:spPr/>
    </dgm:pt>
    <dgm:pt modelId="{D04D6438-3093-4533-A3CB-89AB335CF389}" type="pres">
      <dgm:prSet presAssocID="{ECE713AA-D56D-435B-94CD-5201ACD1935E}" presName="composite" presStyleCnt="0"/>
      <dgm:spPr/>
    </dgm:pt>
    <dgm:pt modelId="{B3BBD2A3-02EC-4563-98F2-4983C803FA20}" type="pres">
      <dgm:prSet presAssocID="{ECE713AA-D56D-435B-94CD-5201ACD1935E}" presName="Parent1" presStyleLbl="node1" presStyleIdx="4" presStyleCnt="6" custLinFactNeighborY="529">
        <dgm:presLayoutVars>
          <dgm:chMax val="1"/>
          <dgm:chPref val="1"/>
          <dgm:bulletEnabled val="1"/>
        </dgm:presLayoutVars>
      </dgm:prSet>
      <dgm:spPr/>
      <dgm:t>
        <a:bodyPr/>
        <a:lstStyle/>
        <a:p>
          <a:endParaRPr lang="fr-FR"/>
        </a:p>
      </dgm:t>
    </dgm:pt>
    <dgm:pt modelId="{4FB4A817-48B1-47EC-B641-9944B00CBB65}" type="pres">
      <dgm:prSet presAssocID="{ECE713AA-D56D-435B-94CD-5201ACD1935E}" presName="Childtext1" presStyleLbl="revTx" presStyleIdx="2" presStyleCnt="3">
        <dgm:presLayoutVars>
          <dgm:chMax val="0"/>
          <dgm:chPref val="0"/>
          <dgm:bulletEnabled val="1"/>
        </dgm:presLayoutVars>
      </dgm:prSet>
      <dgm:spPr/>
      <dgm:t>
        <a:bodyPr/>
        <a:lstStyle/>
        <a:p>
          <a:endParaRPr lang="fr-FR"/>
        </a:p>
      </dgm:t>
    </dgm:pt>
    <dgm:pt modelId="{02BB3975-3D7A-44E1-9014-B6E6F3C7B9E8}" type="pres">
      <dgm:prSet presAssocID="{ECE713AA-D56D-435B-94CD-5201ACD1935E}" presName="BalanceSpacing" presStyleCnt="0"/>
      <dgm:spPr/>
    </dgm:pt>
    <dgm:pt modelId="{3BB581A6-26F6-44CC-9147-32B703320636}" type="pres">
      <dgm:prSet presAssocID="{ECE713AA-D56D-435B-94CD-5201ACD1935E}" presName="BalanceSpacing1" presStyleCnt="0"/>
      <dgm:spPr/>
    </dgm:pt>
    <dgm:pt modelId="{76A019DE-828D-4FCF-B920-97AF46E52E86}" type="pres">
      <dgm:prSet presAssocID="{6D856323-DA7F-41A8-BB84-FC6B189ED5AD}" presName="Accent1Text" presStyleLbl="node1" presStyleIdx="5" presStyleCnt="6"/>
      <dgm:spPr/>
      <dgm:t>
        <a:bodyPr/>
        <a:lstStyle/>
        <a:p>
          <a:endParaRPr lang="fr-FR"/>
        </a:p>
      </dgm:t>
    </dgm:pt>
  </dgm:ptLst>
  <dgm:cxnLst>
    <dgm:cxn modelId="{4D47D14E-6317-4D78-A11B-960132591DC6}" type="presOf" srcId="{FDF761E8-3C80-4F73-9484-73F37CB71AF5}" destId="{C97D6022-9F6C-42B3-9466-B9CE61DD5E38}" srcOrd="0" destOrd="0" presId="urn:microsoft.com/office/officeart/2008/layout/AlternatingHexagons"/>
    <dgm:cxn modelId="{C710ECC4-3866-4EB3-B896-CEE717F305C3}" type="presOf" srcId="{9DED2400-DF00-49F4-BB42-903AEB2963B7}" destId="{CC3EDBCB-5CB8-461A-87B8-D22C75439257}" srcOrd="0" destOrd="0" presId="urn:microsoft.com/office/officeart/2008/layout/AlternatingHexagons"/>
    <dgm:cxn modelId="{418C8143-ED57-4277-9652-9EB7734033C9}" type="presOf" srcId="{0A9AFAEF-316F-4988-AA70-24940939113A}" destId="{459AF06F-C4F5-4FF7-82D7-752C214B1A87}" srcOrd="0" destOrd="0" presId="urn:microsoft.com/office/officeart/2008/layout/AlternatingHexagons"/>
    <dgm:cxn modelId="{F7D4BC04-82B2-4F38-A310-C5182827EB0B}" type="presOf" srcId="{ECE713AA-D56D-435B-94CD-5201ACD1935E}" destId="{B3BBD2A3-02EC-4563-98F2-4983C803FA20}" srcOrd="0" destOrd="0" presId="urn:microsoft.com/office/officeart/2008/layout/AlternatingHexagons"/>
    <dgm:cxn modelId="{E48DCF7D-DD11-48AB-8FDF-788FB8B4888A}" type="presOf" srcId="{162B1E92-8AA1-4F60-90D4-491FADD9FDF9}" destId="{D9A6BCA1-AF05-4ACD-B656-398C191D7695}" srcOrd="0" destOrd="0" presId="urn:microsoft.com/office/officeart/2008/layout/AlternatingHexagons"/>
    <dgm:cxn modelId="{572DF64E-BC1B-4BF6-91BC-2256E2085AC8}" type="presOf" srcId="{6D856323-DA7F-41A8-BB84-FC6B189ED5AD}" destId="{76A019DE-828D-4FCF-B920-97AF46E52E86}" srcOrd="0" destOrd="0" presId="urn:microsoft.com/office/officeart/2008/layout/AlternatingHexagons"/>
    <dgm:cxn modelId="{D83BEB81-DE15-4869-BB9C-DD45A510F680}" srcId="{BB4A5133-489A-48EC-B9A1-F89432B87B4D}" destId="{162B1E92-8AA1-4F60-90D4-491FADD9FDF9}" srcOrd="1" destOrd="0" parTransId="{256166F7-D0DB-4B4F-AD3B-F90093F83186}" sibTransId="{345F2934-DF8C-43AF-8C94-8C6AD24B918C}"/>
    <dgm:cxn modelId="{11985756-2826-4309-A618-86FBE81C4F06}" srcId="{FDF761E8-3C80-4F73-9484-73F37CB71AF5}" destId="{9DED2400-DF00-49F4-BB42-903AEB2963B7}" srcOrd="0" destOrd="0" parTransId="{54ED5EDD-08D7-4AFE-B422-689F3FA044CA}" sibTransId="{9F58E7EC-A63B-40E3-85BE-A75E1F062EE7}"/>
    <dgm:cxn modelId="{6F0A1C43-D51E-4C58-B432-B082E679FC25}" srcId="{BB4A5133-489A-48EC-B9A1-F89432B87B4D}" destId="{FDF761E8-3C80-4F73-9484-73F37CB71AF5}" srcOrd="0" destOrd="0" parTransId="{0EFE82E9-C80E-4BDA-83CF-51A6C5D8E82A}" sibTransId="{0A9AFAEF-316F-4988-AA70-24940939113A}"/>
    <dgm:cxn modelId="{6CE980B6-F856-4C26-9284-57CCDB6D8963}" type="presOf" srcId="{145CFD9B-9086-4935-B6ED-CD0AE3FC8EF9}" destId="{F56E0EC3-16FA-4D40-8CC9-B481869984E7}" srcOrd="0" destOrd="0" presId="urn:microsoft.com/office/officeart/2008/layout/AlternatingHexagons"/>
    <dgm:cxn modelId="{84169801-69E9-4341-BBD5-9B6923E57939}" type="presOf" srcId="{23F454B1-74DB-42FD-B739-C2DB72336BFF}" destId="{4FB4A817-48B1-47EC-B641-9944B00CBB65}" srcOrd="0" destOrd="0" presId="urn:microsoft.com/office/officeart/2008/layout/AlternatingHexagons"/>
    <dgm:cxn modelId="{304E82D0-163E-423F-BBD7-5DEAFCEBE5AF}" srcId="{162B1E92-8AA1-4F60-90D4-491FADD9FDF9}" destId="{145CFD9B-9086-4935-B6ED-CD0AE3FC8EF9}" srcOrd="0" destOrd="0" parTransId="{86EDD22F-8F74-4295-B72D-D38608F9AC89}" sibTransId="{B71E8B66-E215-4365-BB8A-840B9AEAB615}"/>
    <dgm:cxn modelId="{6401E145-FFCD-4148-889F-154C03368B72}" srcId="{BB4A5133-489A-48EC-B9A1-F89432B87B4D}" destId="{ECE713AA-D56D-435B-94CD-5201ACD1935E}" srcOrd="2" destOrd="0" parTransId="{1A29E184-5E51-4704-B7B7-39CF5E80BA0B}" sibTransId="{6D856323-DA7F-41A8-BB84-FC6B189ED5AD}"/>
    <dgm:cxn modelId="{45C3140E-4B08-4C40-BD2A-2B16B56945FA}" type="presOf" srcId="{BB4A5133-489A-48EC-B9A1-F89432B87B4D}" destId="{9E4B79D1-3C8A-401D-BD4C-0E2AAB36062D}" srcOrd="0" destOrd="0" presId="urn:microsoft.com/office/officeart/2008/layout/AlternatingHexagons"/>
    <dgm:cxn modelId="{7A6561D2-D1E9-449C-BA2D-744DEC5E2EE5}" type="presOf" srcId="{345F2934-DF8C-43AF-8C94-8C6AD24B918C}" destId="{B217D074-E06D-4714-9702-44F3C0601F4C}" srcOrd="0" destOrd="0" presId="urn:microsoft.com/office/officeart/2008/layout/AlternatingHexagons"/>
    <dgm:cxn modelId="{62D43BBE-6041-4774-855C-261D246BE046}" srcId="{ECE713AA-D56D-435B-94CD-5201ACD1935E}" destId="{23F454B1-74DB-42FD-B739-C2DB72336BFF}" srcOrd="0" destOrd="0" parTransId="{EA7143E5-C285-442E-959D-726E9DCEB997}" sibTransId="{EE6147CE-2550-4CD0-B206-BC4176D04203}"/>
    <dgm:cxn modelId="{FDF939DC-4BCD-4354-A31F-7E1F60BC17BC}" type="presParOf" srcId="{9E4B79D1-3C8A-401D-BD4C-0E2AAB36062D}" destId="{4142F6DE-4BBD-4A6F-8B37-FB143FE489A1}" srcOrd="0" destOrd="0" presId="urn:microsoft.com/office/officeart/2008/layout/AlternatingHexagons"/>
    <dgm:cxn modelId="{045B259A-DFA7-4244-9675-A6CE09B11996}" type="presParOf" srcId="{4142F6DE-4BBD-4A6F-8B37-FB143FE489A1}" destId="{C97D6022-9F6C-42B3-9466-B9CE61DD5E38}" srcOrd="0" destOrd="0" presId="urn:microsoft.com/office/officeart/2008/layout/AlternatingHexagons"/>
    <dgm:cxn modelId="{69D7F66C-FE67-4F99-BA10-0162883163A2}" type="presParOf" srcId="{4142F6DE-4BBD-4A6F-8B37-FB143FE489A1}" destId="{CC3EDBCB-5CB8-461A-87B8-D22C75439257}" srcOrd="1" destOrd="0" presId="urn:microsoft.com/office/officeart/2008/layout/AlternatingHexagons"/>
    <dgm:cxn modelId="{1BAC4E8C-A870-4646-9A36-109562059BDD}" type="presParOf" srcId="{4142F6DE-4BBD-4A6F-8B37-FB143FE489A1}" destId="{50394C59-8472-49C4-9E8C-C77E88180963}" srcOrd="2" destOrd="0" presId="urn:microsoft.com/office/officeart/2008/layout/AlternatingHexagons"/>
    <dgm:cxn modelId="{BCB2F162-C882-4366-A354-19FDB2D512D6}" type="presParOf" srcId="{4142F6DE-4BBD-4A6F-8B37-FB143FE489A1}" destId="{4CD831E7-DB78-4F4A-A0B4-76CA7B380FB7}" srcOrd="3" destOrd="0" presId="urn:microsoft.com/office/officeart/2008/layout/AlternatingHexagons"/>
    <dgm:cxn modelId="{4B96930D-9895-4F12-A860-C099007E0358}" type="presParOf" srcId="{4142F6DE-4BBD-4A6F-8B37-FB143FE489A1}" destId="{459AF06F-C4F5-4FF7-82D7-752C214B1A87}" srcOrd="4" destOrd="0" presId="urn:microsoft.com/office/officeart/2008/layout/AlternatingHexagons"/>
    <dgm:cxn modelId="{44128A38-0138-4BCC-8B38-90340A079505}" type="presParOf" srcId="{9E4B79D1-3C8A-401D-BD4C-0E2AAB36062D}" destId="{405C1AA2-AE5E-4F7A-88E8-8F39499223B7}" srcOrd="1" destOrd="0" presId="urn:microsoft.com/office/officeart/2008/layout/AlternatingHexagons"/>
    <dgm:cxn modelId="{E4E9956E-0EC1-4FAD-AD4B-8AF3032A729C}" type="presParOf" srcId="{9E4B79D1-3C8A-401D-BD4C-0E2AAB36062D}" destId="{2B1B924B-F5AF-4626-83C9-8D17BD5EE085}" srcOrd="2" destOrd="0" presId="urn:microsoft.com/office/officeart/2008/layout/AlternatingHexagons"/>
    <dgm:cxn modelId="{9B9D542F-E89E-4DAE-942E-215A25B19336}" type="presParOf" srcId="{2B1B924B-F5AF-4626-83C9-8D17BD5EE085}" destId="{D9A6BCA1-AF05-4ACD-B656-398C191D7695}" srcOrd="0" destOrd="0" presId="urn:microsoft.com/office/officeart/2008/layout/AlternatingHexagons"/>
    <dgm:cxn modelId="{D52088D3-D132-49C6-96AD-ED150BB0B790}" type="presParOf" srcId="{2B1B924B-F5AF-4626-83C9-8D17BD5EE085}" destId="{F56E0EC3-16FA-4D40-8CC9-B481869984E7}" srcOrd="1" destOrd="0" presId="urn:microsoft.com/office/officeart/2008/layout/AlternatingHexagons"/>
    <dgm:cxn modelId="{C39E83B1-A907-4E99-8E35-4ED9774DE272}" type="presParOf" srcId="{2B1B924B-F5AF-4626-83C9-8D17BD5EE085}" destId="{2B8A6199-8960-4EBF-B508-648855910FC9}" srcOrd="2" destOrd="0" presId="urn:microsoft.com/office/officeart/2008/layout/AlternatingHexagons"/>
    <dgm:cxn modelId="{413E9893-389A-4728-8250-24703551B75A}" type="presParOf" srcId="{2B1B924B-F5AF-4626-83C9-8D17BD5EE085}" destId="{467ED2B3-4A4D-4B85-AE79-B8E34212D587}" srcOrd="3" destOrd="0" presId="urn:microsoft.com/office/officeart/2008/layout/AlternatingHexagons"/>
    <dgm:cxn modelId="{20F1E78C-2E25-464E-AD58-E84743BD48FC}" type="presParOf" srcId="{2B1B924B-F5AF-4626-83C9-8D17BD5EE085}" destId="{B217D074-E06D-4714-9702-44F3C0601F4C}" srcOrd="4" destOrd="0" presId="urn:microsoft.com/office/officeart/2008/layout/AlternatingHexagons"/>
    <dgm:cxn modelId="{7EF98A2A-FC4B-4768-934B-92D3CC7F5960}" type="presParOf" srcId="{9E4B79D1-3C8A-401D-BD4C-0E2AAB36062D}" destId="{F0425D13-FAC7-4B48-B3D3-58135936405B}" srcOrd="3" destOrd="0" presId="urn:microsoft.com/office/officeart/2008/layout/AlternatingHexagons"/>
    <dgm:cxn modelId="{ACF15213-AEF5-4554-9E51-C5FEB81AE5B6}" type="presParOf" srcId="{9E4B79D1-3C8A-401D-BD4C-0E2AAB36062D}" destId="{D04D6438-3093-4533-A3CB-89AB335CF389}" srcOrd="4" destOrd="0" presId="urn:microsoft.com/office/officeart/2008/layout/AlternatingHexagons"/>
    <dgm:cxn modelId="{370D6FAB-52E2-4670-A1C0-A1D8D43A445F}" type="presParOf" srcId="{D04D6438-3093-4533-A3CB-89AB335CF389}" destId="{B3BBD2A3-02EC-4563-98F2-4983C803FA20}" srcOrd="0" destOrd="0" presId="urn:microsoft.com/office/officeart/2008/layout/AlternatingHexagons"/>
    <dgm:cxn modelId="{54C1393C-4971-4FFC-A397-19699F8FE2E7}" type="presParOf" srcId="{D04D6438-3093-4533-A3CB-89AB335CF389}" destId="{4FB4A817-48B1-47EC-B641-9944B00CBB65}" srcOrd="1" destOrd="0" presId="urn:microsoft.com/office/officeart/2008/layout/AlternatingHexagons"/>
    <dgm:cxn modelId="{3409802F-8E25-437B-9B27-954BC84E5CEE}" type="presParOf" srcId="{D04D6438-3093-4533-A3CB-89AB335CF389}" destId="{02BB3975-3D7A-44E1-9014-B6E6F3C7B9E8}" srcOrd="2" destOrd="0" presId="urn:microsoft.com/office/officeart/2008/layout/AlternatingHexagons"/>
    <dgm:cxn modelId="{44EC8893-A6BD-4421-BF33-25CB3BDE38CA}" type="presParOf" srcId="{D04D6438-3093-4533-A3CB-89AB335CF389}" destId="{3BB581A6-26F6-44CC-9147-32B703320636}" srcOrd="3" destOrd="0" presId="urn:microsoft.com/office/officeart/2008/layout/AlternatingHexagons"/>
    <dgm:cxn modelId="{E002EA8A-A0AF-49E4-A8BA-A7DA7196CEFD}" type="presParOf" srcId="{D04D6438-3093-4533-A3CB-89AB335CF389}" destId="{76A019DE-828D-4FCF-B920-97AF46E52E86}" srcOrd="4" destOrd="0" presId="urn:microsoft.com/office/officeart/2008/layout/AlternatingHexagon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B4A5133-489A-48EC-B9A1-F89432B87B4D}" type="doc">
      <dgm:prSet loTypeId="urn:microsoft.com/office/officeart/2008/layout/AlternatingHexagons" loCatId="list" qsTypeId="urn:microsoft.com/office/officeart/2005/8/quickstyle/simple1" qsCatId="simple" csTypeId="urn:microsoft.com/office/officeart/2005/8/colors/colorful2" csCatId="colorful" phldr="1"/>
      <dgm:spPr/>
      <dgm:t>
        <a:bodyPr/>
        <a:lstStyle/>
        <a:p>
          <a:endParaRPr lang="fr-FR"/>
        </a:p>
      </dgm:t>
    </dgm:pt>
    <dgm:pt modelId="{FDF761E8-3C80-4F73-9484-73F37CB71AF5}">
      <dgm:prSet phldrT="[Texte]" custT="1"/>
      <dgm:spPr/>
      <dgm:t>
        <a:bodyPr/>
        <a:lstStyle/>
        <a:p>
          <a:r>
            <a:rPr lang="fr-FR" sz="1600" b="1" dirty="0"/>
            <a:t>Des sols vivants &amp; productifs</a:t>
          </a:r>
        </a:p>
      </dgm:t>
    </dgm:pt>
    <dgm:pt modelId="{0EFE82E9-C80E-4BDA-83CF-51A6C5D8E82A}" type="parTrans" cxnId="{6F0A1C43-D51E-4C58-B432-B082E679FC25}">
      <dgm:prSet/>
      <dgm:spPr/>
      <dgm:t>
        <a:bodyPr/>
        <a:lstStyle/>
        <a:p>
          <a:endParaRPr lang="fr-FR"/>
        </a:p>
      </dgm:t>
    </dgm:pt>
    <dgm:pt modelId="{0A9AFAEF-316F-4988-AA70-24940939113A}" type="sibTrans" cxnId="{6F0A1C43-D51E-4C58-B432-B082E679FC25}">
      <dgm:prSet/>
      <dgm:spPr/>
      <dgm:t>
        <a:bodyPr/>
        <a:lstStyle/>
        <a:p>
          <a:endParaRPr lang="fr-FR"/>
        </a:p>
      </dgm:t>
    </dgm:pt>
    <dgm:pt modelId="{9DED2400-DF00-49F4-BB42-903AEB2963B7}">
      <dgm:prSet phldrT="[Texte]" custT="1"/>
      <dgm:spPr/>
      <dgm:t>
        <a:bodyPr/>
        <a:lstStyle/>
        <a:p>
          <a:r>
            <a:rPr lang="fr-FR" sz="1600" dirty="0">
              <a:solidFill>
                <a:srgbClr val="000000"/>
              </a:solidFill>
            </a:rPr>
            <a:t>Réduire phyto, AB, agriculture de conservation, </a:t>
          </a:r>
          <a:r>
            <a:rPr lang="fr-FR" sz="1600" dirty="0" err="1">
              <a:solidFill>
                <a:srgbClr val="000000"/>
              </a:solidFill>
            </a:rPr>
            <a:t>agro-écologie</a:t>
          </a:r>
          <a:r>
            <a:rPr lang="fr-FR" sz="1600" dirty="0">
              <a:solidFill>
                <a:srgbClr val="000000"/>
              </a:solidFill>
            </a:rPr>
            <a:t>, </a:t>
          </a:r>
          <a:r>
            <a:rPr lang="fr-FR" sz="1600" dirty="0" err="1">
              <a:solidFill>
                <a:srgbClr val="000000"/>
              </a:solidFill>
            </a:rPr>
            <a:t>agro-foresterie</a:t>
          </a:r>
          <a:r>
            <a:rPr lang="fr-FR" sz="1600" dirty="0">
              <a:solidFill>
                <a:srgbClr val="000000"/>
              </a:solidFill>
            </a:rPr>
            <a:t>, élevage extensif, techniques alternatives de travail du sol…</a:t>
          </a:r>
        </a:p>
      </dgm:t>
    </dgm:pt>
    <dgm:pt modelId="{54ED5EDD-08D7-4AFE-B422-689F3FA044CA}" type="parTrans" cxnId="{11985756-2826-4309-A618-86FBE81C4F06}">
      <dgm:prSet/>
      <dgm:spPr/>
      <dgm:t>
        <a:bodyPr/>
        <a:lstStyle/>
        <a:p>
          <a:endParaRPr lang="fr-FR"/>
        </a:p>
      </dgm:t>
    </dgm:pt>
    <dgm:pt modelId="{9F58E7EC-A63B-40E3-85BE-A75E1F062EE7}" type="sibTrans" cxnId="{11985756-2826-4309-A618-86FBE81C4F06}">
      <dgm:prSet/>
      <dgm:spPr/>
      <dgm:t>
        <a:bodyPr/>
        <a:lstStyle/>
        <a:p>
          <a:endParaRPr lang="fr-FR"/>
        </a:p>
      </dgm:t>
    </dgm:pt>
    <dgm:pt modelId="{162B1E92-8AA1-4F60-90D4-491FADD9FDF9}">
      <dgm:prSet phldrT="[Texte]" custT="1"/>
      <dgm:spPr/>
      <dgm:t>
        <a:bodyPr/>
        <a:lstStyle/>
        <a:p>
          <a:r>
            <a:rPr lang="fr-FR" sz="1600" b="1" dirty="0"/>
            <a:t>Des </a:t>
          </a:r>
          <a:r>
            <a:rPr lang="fr-FR" sz="1600" b="1" dirty="0" err="1"/>
            <a:t>expl</a:t>
          </a:r>
          <a:r>
            <a:rPr lang="fr-FR" sz="1600" b="1" dirty="0"/>
            <a:t>. agricoles viables</a:t>
          </a:r>
        </a:p>
      </dgm:t>
    </dgm:pt>
    <dgm:pt modelId="{256166F7-D0DB-4B4F-AD3B-F90093F83186}" type="parTrans" cxnId="{D83BEB81-DE15-4869-BB9C-DD45A510F680}">
      <dgm:prSet/>
      <dgm:spPr/>
      <dgm:t>
        <a:bodyPr/>
        <a:lstStyle/>
        <a:p>
          <a:endParaRPr lang="fr-FR"/>
        </a:p>
      </dgm:t>
    </dgm:pt>
    <dgm:pt modelId="{345F2934-DF8C-43AF-8C94-8C6AD24B918C}" type="sibTrans" cxnId="{D83BEB81-DE15-4869-BB9C-DD45A510F680}">
      <dgm:prSet custT="1"/>
      <dgm:spPr/>
      <dgm:t>
        <a:bodyPr/>
        <a:lstStyle/>
        <a:p>
          <a:r>
            <a:rPr lang="fr-FR" sz="1600" b="1" dirty="0"/>
            <a:t>Des filières  innovantes</a:t>
          </a:r>
        </a:p>
      </dgm:t>
    </dgm:pt>
    <dgm:pt modelId="{145CFD9B-9086-4935-B6ED-CD0AE3FC8EF9}">
      <dgm:prSet phldrT="[Texte]" custT="1"/>
      <dgm:spPr/>
      <dgm:t>
        <a:bodyPr/>
        <a:lstStyle/>
        <a:p>
          <a:r>
            <a:rPr lang="fr-FR" sz="1600" dirty="0">
              <a:solidFill>
                <a:srgbClr val="000000"/>
              </a:solidFill>
            </a:rPr>
            <a:t>Gestion, nouvelles rémunérations, renouvellement</a:t>
          </a:r>
        </a:p>
      </dgm:t>
    </dgm:pt>
    <dgm:pt modelId="{86EDD22F-8F74-4295-B72D-D38608F9AC89}" type="parTrans" cxnId="{304E82D0-163E-423F-BBD7-5DEAFCEBE5AF}">
      <dgm:prSet/>
      <dgm:spPr/>
      <dgm:t>
        <a:bodyPr/>
        <a:lstStyle/>
        <a:p>
          <a:endParaRPr lang="fr-FR"/>
        </a:p>
      </dgm:t>
    </dgm:pt>
    <dgm:pt modelId="{B71E8B66-E215-4365-BB8A-840B9AEAB615}" type="sibTrans" cxnId="{304E82D0-163E-423F-BBD7-5DEAFCEBE5AF}">
      <dgm:prSet/>
      <dgm:spPr/>
      <dgm:t>
        <a:bodyPr/>
        <a:lstStyle/>
        <a:p>
          <a:endParaRPr lang="fr-FR"/>
        </a:p>
      </dgm:t>
    </dgm:pt>
    <dgm:pt modelId="{ECE713AA-D56D-435B-94CD-5201ACD1935E}">
      <dgm:prSet phldrT="[Texte]" custT="1"/>
      <dgm:spPr/>
      <dgm:t>
        <a:bodyPr/>
        <a:lstStyle/>
        <a:p>
          <a:r>
            <a:rPr lang="fr-FR" sz="1600" b="1" dirty="0"/>
            <a:t>Renforcer l’autonomie territoriale</a:t>
          </a:r>
        </a:p>
      </dgm:t>
    </dgm:pt>
    <dgm:pt modelId="{1A29E184-5E51-4704-B7B7-39CF5E80BA0B}" type="parTrans" cxnId="{6401E145-FFCD-4148-889F-154C03368B72}">
      <dgm:prSet/>
      <dgm:spPr/>
      <dgm:t>
        <a:bodyPr/>
        <a:lstStyle/>
        <a:p>
          <a:endParaRPr lang="fr-FR"/>
        </a:p>
      </dgm:t>
    </dgm:pt>
    <dgm:pt modelId="{6D856323-DA7F-41A8-BB84-FC6B189ED5AD}" type="sibTrans" cxnId="{6401E145-FFCD-4148-889F-154C03368B72}">
      <dgm:prSet/>
      <dgm:spPr/>
      <dgm:t>
        <a:bodyPr/>
        <a:lstStyle/>
        <a:p>
          <a:endParaRPr lang="fr-FR"/>
        </a:p>
      </dgm:t>
    </dgm:pt>
    <dgm:pt modelId="{23F454B1-74DB-42FD-B739-C2DB72336BFF}">
      <dgm:prSet phldrT="[Texte]" custT="1"/>
      <dgm:spPr/>
      <dgm:t>
        <a:bodyPr/>
        <a:lstStyle/>
        <a:p>
          <a:r>
            <a:rPr lang="fr-FR" sz="1600" b="0" dirty="0">
              <a:solidFill>
                <a:srgbClr val="000000"/>
              </a:solidFill>
            </a:rPr>
            <a:t>Circuits courts, filières 100% Adour, économie circulaire, Projets Alimentaires Territoriaux, agriculture urbaine</a:t>
          </a:r>
        </a:p>
      </dgm:t>
    </dgm:pt>
    <dgm:pt modelId="{EA7143E5-C285-442E-959D-726E9DCEB997}" type="parTrans" cxnId="{62D43BBE-6041-4774-855C-261D246BE046}">
      <dgm:prSet/>
      <dgm:spPr/>
      <dgm:t>
        <a:bodyPr/>
        <a:lstStyle/>
        <a:p>
          <a:endParaRPr lang="fr-FR"/>
        </a:p>
      </dgm:t>
    </dgm:pt>
    <dgm:pt modelId="{EE6147CE-2550-4CD0-B206-BC4176D04203}" type="sibTrans" cxnId="{62D43BBE-6041-4774-855C-261D246BE046}">
      <dgm:prSet/>
      <dgm:spPr/>
      <dgm:t>
        <a:bodyPr/>
        <a:lstStyle/>
        <a:p>
          <a:endParaRPr lang="fr-FR"/>
        </a:p>
      </dgm:t>
    </dgm:pt>
    <dgm:pt modelId="{9E4B79D1-3C8A-401D-BD4C-0E2AAB36062D}" type="pres">
      <dgm:prSet presAssocID="{BB4A5133-489A-48EC-B9A1-F89432B87B4D}" presName="Name0" presStyleCnt="0">
        <dgm:presLayoutVars>
          <dgm:chMax/>
          <dgm:chPref/>
          <dgm:dir/>
          <dgm:animLvl val="lvl"/>
        </dgm:presLayoutVars>
      </dgm:prSet>
      <dgm:spPr/>
      <dgm:t>
        <a:bodyPr/>
        <a:lstStyle/>
        <a:p>
          <a:endParaRPr lang="fr-FR"/>
        </a:p>
      </dgm:t>
    </dgm:pt>
    <dgm:pt modelId="{4142F6DE-4BBD-4A6F-8B37-FB143FE489A1}" type="pres">
      <dgm:prSet presAssocID="{FDF761E8-3C80-4F73-9484-73F37CB71AF5}" presName="composite" presStyleCnt="0"/>
      <dgm:spPr/>
    </dgm:pt>
    <dgm:pt modelId="{C97D6022-9F6C-42B3-9466-B9CE61DD5E38}" type="pres">
      <dgm:prSet presAssocID="{FDF761E8-3C80-4F73-9484-73F37CB71AF5}" presName="Parent1" presStyleLbl="node1" presStyleIdx="0" presStyleCnt="6" custLinFactNeighborY="-529">
        <dgm:presLayoutVars>
          <dgm:chMax val="1"/>
          <dgm:chPref val="1"/>
          <dgm:bulletEnabled val="1"/>
        </dgm:presLayoutVars>
      </dgm:prSet>
      <dgm:spPr/>
      <dgm:t>
        <a:bodyPr/>
        <a:lstStyle/>
        <a:p>
          <a:endParaRPr lang="fr-FR"/>
        </a:p>
      </dgm:t>
    </dgm:pt>
    <dgm:pt modelId="{CC3EDBCB-5CB8-461A-87B8-D22C75439257}" type="pres">
      <dgm:prSet presAssocID="{FDF761E8-3C80-4F73-9484-73F37CB71AF5}" presName="Childtext1" presStyleLbl="revTx" presStyleIdx="0" presStyleCnt="3" custScaleX="121272" custLinFactNeighborX="10503" custLinFactNeighborY="-63">
        <dgm:presLayoutVars>
          <dgm:chMax val="0"/>
          <dgm:chPref val="0"/>
          <dgm:bulletEnabled val="1"/>
        </dgm:presLayoutVars>
      </dgm:prSet>
      <dgm:spPr/>
      <dgm:t>
        <a:bodyPr/>
        <a:lstStyle/>
        <a:p>
          <a:endParaRPr lang="fr-FR"/>
        </a:p>
      </dgm:t>
    </dgm:pt>
    <dgm:pt modelId="{50394C59-8472-49C4-9E8C-C77E88180963}" type="pres">
      <dgm:prSet presAssocID="{FDF761E8-3C80-4F73-9484-73F37CB71AF5}" presName="BalanceSpacing" presStyleCnt="0"/>
      <dgm:spPr/>
    </dgm:pt>
    <dgm:pt modelId="{4CD831E7-DB78-4F4A-A0B4-76CA7B380FB7}" type="pres">
      <dgm:prSet presAssocID="{FDF761E8-3C80-4F73-9484-73F37CB71AF5}" presName="BalanceSpacing1" presStyleCnt="0"/>
      <dgm:spPr/>
    </dgm:pt>
    <dgm:pt modelId="{459AF06F-C4F5-4FF7-82D7-752C214B1A87}" type="pres">
      <dgm:prSet presAssocID="{0A9AFAEF-316F-4988-AA70-24940939113A}" presName="Accent1Text" presStyleLbl="node1" presStyleIdx="1" presStyleCnt="6"/>
      <dgm:spPr/>
      <dgm:t>
        <a:bodyPr/>
        <a:lstStyle/>
        <a:p>
          <a:endParaRPr lang="fr-FR"/>
        </a:p>
      </dgm:t>
    </dgm:pt>
    <dgm:pt modelId="{405C1AA2-AE5E-4F7A-88E8-8F39499223B7}" type="pres">
      <dgm:prSet presAssocID="{0A9AFAEF-316F-4988-AA70-24940939113A}" presName="spaceBetweenRectangles" presStyleCnt="0"/>
      <dgm:spPr/>
    </dgm:pt>
    <dgm:pt modelId="{2B1B924B-F5AF-4626-83C9-8D17BD5EE085}" type="pres">
      <dgm:prSet presAssocID="{162B1E92-8AA1-4F60-90D4-491FADD9FDF9}" presName="composite" presStyleCnt="0"/>
      <dgm:spPr/>
    </dgm:pt>
    <dgm:pt modelId="{D9A6BCA1-AF05-4ACD-B656-398C191D7695}" type="pres">
      <dgm:prSet presAssocID="{162B1E92-8AA1-4F60-90D4-491FADD9FDF9}" presName="Parent1" presStyleLbl="node1" presStyleIdx="2" presStyleCnt="6" custLinFactNeighborY="529">
        <dgm:presLayoutVars>
          <dgm:chMax val="1"/>
          <dgm:chPref val="1"/>
          <dgm:bulletEnabled val="1"/>
        </dgm:presLayoutVars>
      </dgm:prSet>
      <dgm:spPr/>
      <dgm:t>
        <a:bodyPr/>
        <a:lstStyle/>
        <a:p>
          <a:endParaRPr lang="fr-FR"/>
        </a:p>
      </dgm:t>
    </dgm:pt>
    <dgm:pt modelId="{F56E0EC3-16FA-4D40-8CC9-B481869984E7}" type="pres">
      <dgm:prSet presAssocID="{162B1E92-8AA1-4F60-90D4-491FADD9FDF9}" presName="Childtext1" presStyleLbl="revTx" presStyleIdx="1" presStyleCnt="3">
        <dgm:presLayoutVars>
          <dgm:chMax val="0"/>
          <dgm:chPref val="0"/>
          <dgm:bulletEnabled val="1"/>
        </dgm:presLayoutVars>
      </dgm:prSet>
      <dgm:spPr/>
      <dgm:t>
        <a:bodyPr/>
        <a:lstStyle/>
        <a:p>
          <a:endParaRPr lang="fr-FR"/>
        </a:p>
      </dgm:t>
    </dgm:pt>
    <dgm:pt modelId="{2B8A6199-8960-4EBF-B508-648855910FC9}" type="pres">
      <dgm:prSet presAssocID="{162B1E92-8AA1-4F60-90D4-491FADD9FDF9}" presName="BalanceSpacing" presStyleCnt="0"/>
      <dgm:spPr/>
    </dgm:pt>
    <dgm:pt modelId="{467ED2B3-4A4D-4B85-AE79-B8E34212D587}" type="pres">
      <dgm:prSet presAssocID="{162B1E92-8AA1-4F60-90D4-491FADD9FDF9}" presName="BalanceSpacing1" presStyleCnt="0"/>
      <dgm:spPr/>
    </dgm:pt>
    <dgm:pt modelId="{B217D074-E06D-4714-9702-44F3C0601F4C}" type="pres">
      <dgm:prSet presAssocID="{345F2934-DF8C-43AF-8C94-8C6AD24B918C}" presName="Accent1Text" presStyleLbl="node1" presStyleIdx="3" presStyleCnt="6"/>
      <dgm:spPr/>
      <dgm:t>
        <a:bodyPr/>
        <a:lstStyle/>
        <a:p>
          <a:endParaRPr lang="fr-FR"/>
        </a:p>
      </dgm:t>
    </dgm:pt>
    <dgm:pt modelId="{F0425D13-FAC7-4B48-B3D3-58135936405B}" type="pres">
      <dgm:prSet presAssocID="{345F2934-DF8C-43AF-8C94-8C6AD24B918C}" presName="spaceBetweenRectangles" presStyleCnt="0"/>
      <dgm:spPr/>
    </dgm:pt>
    <dgm:pt modelId="{D04D6438-3093-4533-A3CB-89AB335CF389}" type="pres">
      <dgm:prSet presAssocID="{ECE713AA-D56D-435B-94CD-5201ACD1935E}" presName="composite" presStyleCnt="0"/>
      <dgm:spPr/>
    </dgm:pt>
    <dgm:pt modelId="{B3BBD2A3-02EC-4563-98F2-4983C803FA20}" type="pres">
      <dgm:prSet presAssocID="{ECE713AA-D56D-435B-94CD-5201ACD1935E}" presName="Parent1" presStyleLbl="node1" presStyleIdx="4" presStyleCnt="6" custLinFactNeighborY="529">
        <dgm:presLayoutVars>
          <dgm:chMax val="1"/>
          <dgm:chPref val="1"/>
          <dgm:bulletEnabled val="1"/>
        </dgm:presLayoutVars>
      </dgm:prSet>
      <dgm:spPr/>
      <dgm:t>
        <a:bodyPr/>
        <a:lstStyle/>
        <a:p>
          <a:endParaRPr lang="fr-FR"/>
        </a:p>
      </dgm:t>
    </dgm:pt>
    <dgm:pt modelId="{4FB4A817-48B1-47EC-B641-9944B00CBB65}" type="pres">
      <dgm:prSet presAssocID="{ECE713AA-D56D-435B-94CD-5201ACD1935E}" presName="Childtext1" presStyleLbl="revTx" presStyleIdx="2" presStyleCnt="3">
        <dgm:presLayoutVars>
          <dgm:chMax val="0"/>
          <dgm:chPref val="0"/>
          <dgm:bulletEnabled val="1"/>
        </dgm:presLayoutVars>
      </dgm:prSet>
      <dgm:spPr/>
      <dgm:t>
        <a:bodyPr/>
        <a:lstStyle/>
        <a:p>
          <a:endParaRPr lang="fr-FR"/>
        </a:p>
      </dgm:t>
    </dgm:pt>
    <dgm:pt modelId="{02BB3975-3D7A-44E1-9014-B6E6F3C7B9E8}" type="pres">
      <dgm:prSet presAssocID="{ECE713AA-D56D-435B-94CD-5201ACD1935E}" presName="BalanceSpacing" presStyleCnt="0"/>
      <dgm:spPr/>
    </dgm:pt>
    <dgm:pt modelId="{3BB581A6-26F6-44CC-9147-32B703320636}" type="pres">
      <dgm:prSet presAssocID="{ECE713AA-D56D-435B-94CD-5201ACD1935E}" presName="BalanceSpacing1" presStyleCnt="0"/>
      <dgm:spPr/>
    </dgm:pt>
    <dgm:pt modelId="{76A019DE-828D-4FCF-B920-97AF46E52E86}" type="pres">
      <dgm:prSet presAssocID="{6D856323-DA7F-41A8-BB84-FC6B189ED5AD}" presName="Accent1Text" presStyleLbl="node1" presStyleIdx="5" presStyleCnt="6"/>
      <dgm:spPr/>
      <dgm:t>
        <a:bodyPr/>
        <a:lstStyle/>
        <a:p>
          <a:endParaRPr lang="fr-FR"/>
        </a:p>
      </dgm:t>
    </dgm:pt>
  </dgm:ptLst>
  <dgm:cxnLst>
    <dgm:cxn modelId="{4D47D14E-6317-4D78-A11B-960132591DC6}" type="presOf" srcId="{FDF761E8-3C80-4F73-9484-73F37CB71AF5}" destId="{C97D6022-9F6C-42B3-9466-B9CE61DD5E38}" srcOrd="0" destOrd="0" presId="urn:microsoft.com/office/officeart/2008/layout/AlternatingHexagons"/>
    <dgm:cxn modelId="{C710ECC4-3866-4EB3-B896-CEE717F305C3}" type="presOf" srcId="{9DED2400-DF00-49F4-BB42-903AEB2963B7}" destId="{CC3EDBCB-5CB8-461A-87B8-D22C75439257}" srcOrd="0" destOrd="0" presId="urn:microsoft.com/office/officeart/2008/layout/AlternatingHexagons"/>
    <dgm:cxn modelId="{418C8143-ED57-4277-9652-9EB7734033C9}" type="presOf" srcId="{0A9AFAEF-316F-4988-AA70-24940939113A}" destId="{459AF06F-C4F5-4FF7-82D7-752C214B1A87}" srcOrd="0" destOrd="0" presId="urn:microsoft.com/office/officeart/2008/layout/AlternatingHexagons"/>
    <dgm:cxn modelId="{F7D4BC04-82B2-4F38-A310-C5182827EB0B}" type="presOf" srcId="{ECE713AA-D56D-435B-94CD-5201ACD1935E}" destId="{B3BBD2A3-02EC-4563-98F2-4983C803FA20}" srcOrd="0" destOrd="0" presId="urn:microsoft.com/office/officeart/2008/layout/AlternatingHexagons"/>
    <dgm:cxn modelId="{E48DCF7D-DD11-48AB-8FDF-788FB8B4888A}" type="presOf" srcId="{162B1E92-8AA1-4F60-90D4-491FADD9FDF9}" destId="{D9A6BCA1-AF05-4ACD-B656-398C191D7695}" srcOrd="0" destOrd="0" presId="urn:microsoft.com/office/officeart/2008/layout/AlternatingHexagons"/>
    <dgm:cxn modelId="{572DF64E-BC1B-4BF6-91BC-2256E2085AC8}" type="presOf" srcId="{6D856323-DA7F-41A8-BB84-FC6B189ED5AD}" destId="{76A019DE-828D-4FCF-B920-97AF46E52E86}" srcOrd="0" destOrd="0" presId="urn:microsoft.com/office/officeart/2008/layout/AlternatingHexagons"/>
    <dgm:cxn modelId="{D83BEB81-DE15-4869-BB9C-DD45A510F680}" srcId="{BB4A5133-489A-48EC-B9A1-F89432B87B4D}" destId="{162B1E92-8AA1-4F60-90D4-491FADD9FDF9}" srcOrd="1" destOrd="0" parTransId="{256166F7-D0DB-4B4F-AD3B-F90093F83186}" sibTransId="{345F2934-DF8C-43AF-8C94-8C6AD24B918C}"/>
    <dgm:cxn modelId="{11985756-2826-4309-A618-86FBE81C4F06}" srcId="{FDF761E8-3C80-4F73-9484-73F37CB71AF5}" destId="{9DED2400-DF00-49F4-BB42-903AEB2963B7}" srcOrd="0" destOrd="0" parTransId="{54ED5EDD-08D7-4AFE-B422-689F3FA044CA}" sibTransId="{9F58E7EC-A63B-40E3-85BE-A75E1F062EE7}"/>
    <dgm:cxn modelId="{6F0A1C43-D51E-4C58-B432-B082E679FC25}" srcId="{BB4A5133-489A-48EC-B9A1-F89432B87B4D}" destId="{FDF761E8-3C80-4F73-9484-73F37CB71AF5}" srcOrd="0" destOrd="0" parTransId="{0EFE82E9-C80E-4BDA-83CF-51A6C5D8E82A}" sibTransId="{0A9AFAEF-316F-4988-AA70-24940939113A}"/>
    <dgm:cxn modelId="{6CE980B6-F856-4C26-9284-57CCDB6D8963}" type="presOf" srcId="{145CFD9B-9086-4935-B6ED-CD0AE3FC8EF9}" destId="{F56E0EC3-16FA-4D40-8CC9-B481869984E7}" srcOrd="0" destOrd="0" presId="urn:microsoft.com/office/officeart/2008/layout/AlternatingHexagons"/>
    <dgm:cxn modelId="{84169801-69E9-4341-BBD5-9B6923E57939}" type="presOf" srcId="{23F454B1-74DB-42FD-B739-C2DB72336BFF}" destId="{4FB4A817-48B1-47EC-B641-9944B00CBB65}" srcOrd="0" destOrd="0" presId="urn:microsoft.com/office/officeart/2008/layout/AlternatingHexagons"/>
    <dgm:cxn modelId="{304E82D0-163E-423F-BBD7-5DEAFCEBE5AF}" srcId="{162B1E92-8AA1-4F60-90D4-491FADD9FDF9}" destId="{145CFD9B-9086-4935-B6ED-CD0AE3FC8EF9}" srcOrd="0" destOrd="0" parTransId="{86EDD22F-8F74-4295-B72D-D38608F9AC89}" sibTransId="{B71E8B66-E215-4365-BB8A-840B9AEAB615}"/>
    <dgm:cxn modelId="{6401E145-FFCD-4148-889F-154C03368B72}" srcId="{BB4A5133-489A-48EC-B9A1-F89432B87B4D}" destId="{ECE713AA-D56D-435B-94CD-5201ACD1935E}" srcOrd="2" destOrd="0" parTransId="{1A29E184-5E51-4704-B7B7-39CF5E80BA0B}" sibTransId="{6D856323-DA7F-41A8-BB84-FC6B189ED5AD}"/>
    <dgm:cxn modelId="{45C3140E-4B08-4C40-BD2A-2B16B56945FA}" type="presOf" srcId="{BB4A5133-489A-48EC-B9A1-F89432B87B4D}" destId="{9E4B79D1-3C8A-401D-BD4C-0E2AAB36062D}" srcOrd="0" destOrd="0" presId="urn:microsoft.com/office/officeart/2008/layout/AlternatingHexagons"/>
    <dgm:cxn modelId="{7A6561D2-D1E9-449C-BA2D-744DEC5E2EE5}" type="presOf" srcId="{345F2934-DF8C-43AF-8C94-8C6AD24B918C}" destId="{B217D074-E06D-4714-9702-44F3C0601F4C}" srcOrd="0" destOrd="0" presId="urn:microsoft.com/office/officeart/2008/layout/AlternatingHexagons"/>
    <dgm:cxn modelId="{62D43BBE-6041-4774-855C-261D246BE046}" srcId="{ECE713AA-D56D-435B-94CD-5201ACD1935E}" destId="{23F454B1-74DB-42FD-B739-C2DB72336BFF}" srcOrd="0" destOrd="0" parTransId="{EA7143E5-C285-442E-959D-726E9DCEB997}" sibTransId="{EE6147CE-2550-4CD0-B206-BC4176D04203}"/>
    <dgm:cxn modelId="{FDF939DC-4BCD-4354-A31F-7E1F60BC17BC}" type="presParOf" srcId="{9E4B79D1-3C8A-401D-BD4C-0E2AAB36062D}" destId="{4142F6DE-4BBD-4A6F-8B37-FB143FE489A1}" srcOrd="0" destOrd="0" presId="urn:microsoft.com/office/officeart/2008/layout/AlternatingHexagons"/>
    <dgm:cxn modelId="{045B259A-DFA7-4244-9675-A6CE09B11996}" type="presParOf" srcId="{4142F6DE-4BBD-4A6F-8B37-FB143FE489A1}" destId="{C97D6022-9F6C-42B3-9466-B9CE61DD5E38}" srcOrd="0" destOrd="0" presId="urn:microsoft.com/office/officeart/2008/layout/AlternatingHexagons"/>
    <dgm:cxn modelId="{69D7F66C-FE67-4F99-BA10-0162883163A2}" type="presParOf" srcId="{4142F6DE-4BBD-4A6F-8B37-FB143FE489A1}" destId="{CC3EDBCB-5CB8-461A-87B8-D22C75439257}" srcOrd="1" destOrd="0" presId="urn:microsoft.com/office/officeart/2008/layout/AlternatingHexagons"/>
    <dgm:cxn modelId="{1BAC4E8C-A870-4646-9A36-109562059BDD}" type="presParOf" srcId="{4142F6DE-4BBD-4A6F-8B37-FB143FE489A1}" destId="{50394C59-8472-49C4-9E8C-C77E88180963}" srcOrd="2" destOrd="0" presId="urn:microsoft.com/office/officeart/2008/layout/AlternatingHexagons"/>
    <dgm:cxn modelId="{BCB2F162-C882-4366-A354-19FDB2D512D6}" type="presParOf" srcId="{4142F6DE-4BBD-4A6F-8B37-FB143FE489A1}" destId="{4CD831E7-DB78-4F4A-A0B4-76CA7B380FB7}" srcOrd="3" destOrd="0" presId="urn:microsoft.com/office/officeart/2008/layout/AlternatingHexagons"/>
    <dgm:cxn modelId="{4B96930D-9895-4F12-A860-C099007E0358}" type="presParOf" srcId="{4142F6DE-4BBD-4A6F-8B37-FB143FE489A1}" destId="{459AF06F-C4F5-4FF7-82D7-752C214B1A87}" srcOrd="4" destOrd="0" presId="urn:microsoft.com/office/officeart/2008/layout/AlternatingHexagons"/>
    <dgm:cxn modelId="{44128A38-0138-4BCC-8B38-90340A079505}" type="presParOf" srcId="{9E4B79D1-3C8A-401D-BD4C-0E2AAB36062D}" destId="{405C1AA2-AE5E-4F7A-88E8-8F39499223B7}" srcOrd="1" destOrd="0" presId="urn:microsoft.com/office/officeart/2008/layout/AlternatingHexagons"/>
    <dgm:cxn modelId="{E4E9956E-0EC1-4FAD-AD4B-8AF3032A729C}" type="presParOf" srcId="{9E4B79D1-3C8A-401D-BD4C-0E2AAB36062D}" destId="{2B1B924B-F5AF-4626-83C9-8D17BD5EE085}" srcOrd="2" destOrd="0" presId="urn:microsoft.com/office/officeart/2008/layout/AlternatingHexagons"/>
    <dgm:cxn modelId="{9B9D542F-E89E-4DAE-942E-215A25B19336}" type="presParOf" srcId="{2B1B924B-F5AF-4626-83C9-8D17BD5EE085}" destId="{D9A6BCA1-AF05-4ACD-B656-398C191D7695}" srcOrd="0" destOrd="0" presId="urn:microsoft.com/office/officeart/2008/layout/AlternatingHexagons"/>
    <dgm:cxn modelId="{D52088D3-D132-49C6-96AD-ED150BB0B790}" type="presParOf" srcId="{2B1B924B-F5AF-4626-83C9-8D17BD5EE085}" destId="{F56E0EC3-16FA-4D40-8CC9-B481869984E7}" srcOrd="1" destOrd="0" presId="urn:microsoft.com/office/officeart/2008/layout/AlternatingHexagons"/>
    <dgm:cxn modelId="{C39E83B1-A907-4E99-8E35-4ED9774DE272}" type="presParOf" srcId="{2B1B924B-F5AF-4626-83C9-8D17BD5EE085}" destId="{2B8A6199-8960-4EBF-B508-648855910FC9}" srcOrd="2" destOrd="0" presId="urn:microsoft.com/office/officeart/2008/layout/AlternatingHexagons"/>
    <dgm:cxn modelId="{413E9893-389A-4728-8250-24703551B75A}" type="presParOf" srcId="{2B1B924B-F5AF-4626-83C9-8D17BD5EE085}" destId="{467ED2B3-4A4D-4B85-AE79-B8E34212D587}" srcOrd="3" destOrd="0" presId="urn:microsoft.com/office/officeart/2008/layout/AlternatingHexagons"/>
    <dgm:cxn modelId="{20F1E78C-2E25-464E-AD58-E84743BD48FC}" type="presParOf" srcId="{2B1B924B-F5AF-4626-83C9-8D17BD5EE085}" destId="{B217D074-E06D-4714-9702-44F3C0601F4C}" srcOrd="4" destOrd="0" presId="urn:microsoft.com/office/officeart/2008/layout/AlternatingHexagons"/>
    <dgm:cxn modelId="{7EF98A2A-FC4B-4768-934B-92D3CC7F5960}" type="presParOf" srcId="{9E4B79D1-3C8A-401D-BD4C-0E2AAB36062D}" destId="{F0425D13-FAC7-4B48-B3D3-58135936405B}" srcOrd="3" destOrd="0" presId="urn:microsoft.com/office/officeart/2008/layout/AlternatingHexagons"/>
    <dgm:cxn modelId="{ACF15213-AEF5-4554-9E51-C5FEB81AE5B6}" type="presParOf" srcId="{9E4B79D1-3C8A-401D-BD4C-0E2AAB36062D}" destId="{D04D6438-3093-4533-A3CB-89AB335CF389}" srcOrd="4" destOrd="0" presId="urn:microsoft.com/office/officeart/2008/layout/AlternatingHexagons"/>
    <dgm:cxn modelId="{370D6FAB-52E2-4670-A1C0-A1D8D43A445F}" type="presParOf" srcId="{D04D6438-3093-4533-A3CB-89AB335CF389}" destId="{B3BBD2A3-02EC-4563-98F2-4983C803FA20}" srcOrd="0" destOrd="0" presId="urn:microsoft.com/office/officeart/2008/layout/AlternatingHexagons"/>
    <dgm:cxn modelId="{54C1393C-4971-4FFC-A397-19699F8FE2E7}" type="presParOf" srcId="{D04D6438-3093-4533-A3CB-89AB335CF389}" destId="{4FB4A817-48B1-47EC-B641-9944B00CBB65}" srcOrd="1" destOrd="0" presId="urn:microsoft.com/office/officeart/2008/layout/AlternatingHexagons"/>
    <dgm:cxn modelId="{3409802F-8E25-437B-9B27-954BC84E5CEE}" type="presParOf" srcId="{D04D6438-3093-4533-A3CB-89AB335CF389}" destId="{02BB3975-3D7A-44E1-9014-B6E6F3C7B9E8}" srcOrd="2" destOrd="0" presId="urn:microsoft.com/office/officeart/2008/layout/AlternatingHexagons"/>
    <dgm:cxn modelId="{44EC8893-A6BD-4421-BF33-25CB3BDE38CA}" type="presParOf" srcId="{D04D6438-3093-4533-A3CB-89AB335CF389}" destId="{3BB581A6-26F6-44CC-9147-32B703320636}" srcOrd="3" destOrd="0" presId="urn:microsoft.com/office/officeart/2008/layout/AlternatingHexagons"/>
    <dgm:cxn modelId="{E002EA8A-A0AF-49E4-A8BA-A7DA7196CEFD}" type="presParOf" srcId="{D04D6438-3093-4533-A3CB-89AB335CF389}" destId="{76A019DE-828D-4FCF-B920-97AF46E52E86}" srcOrd="4" destOrd="0" presId="urn:microsoft.com/office/officeart/2008/layout/AlternatingHexagon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B4A5133-489A-48EC-B9A1-F89432B87B4D}" type="doc">
      <dgm:prSet loTypeId="urn:microsoft.com/office/officeart/2008/layout/AlternatingHexagons" loCatId="list" qsTypeId="urn:microsoft.com/office/officeart/2005/8/quickstyle/simple1" qsCatId="simple" csTypeId="urn:microsoft.com/office/officeart/2005/8/colors/colorful1" csCatId="colorful" phldr="1"/>
      <dgm:spPr/>
      <dgm:t>
        <a:bodyPr/>
        <a:lstStyle/>
        <a:p>
          <a:endParaRPr lang="fr-FR"/>
        </a:p>
      </dgm:t>
    </dgm:pt>
    <dgm:pt modelId="{FDF761E8-3C80-4F73-9484-73F37CB71AF5}">
      <dgm:prSet phldrT="[Texte]" custT="1"/>
      <dgm:spPr/>
      <dgm:t>
        <a:bodyPr/>
        <a:lstStyle/>
        <a:p>
          <a:r>
            <a:rPr lang="fr-FR" sz="1600" b="1" dirty="0"/>
            <a:t>Sobriété </a:t>
          </a:r>
        </a:p>
      </dgm:t>
    </dgm:pt>
    <dgm:pt modelId="{0EFE82E9-C80E-4BDA-83CF-51A6C5D8E82A}" type="parTrans" cxnId="{6F0A1C43-D51E-4C58-B432-B082E679FC25}">
      <dgm:prSet/>
      <dgm:spPr/>
      <dgm:t>
        <a:bodyPr/>
        <a:lstStyle/>
        <a:p>
          <a:endParaRPr lang="fr-FR"/>
        </a:p>
      </dgm:t>
    </dgm:pt>
    <dgm:pt modelId="{0A9AFAEF-316F-4988-AA70-24940939113A}" type="sibTrans" cxnId="{6F0A1C43-D51E-4C58-B432-B082E679FC25}">
      <dgm:prSet/>
      <dgm:spPr/>
      <dgm:t>
        <a:bodyPr/>
        <a:lstStyle/>
        <a:p>
          <a:endParaRPr lang="fr-FR"/>
        </a:p>
      </dgm:t>
    </dgm:pt>
    <dgm:pt modelId="{9DED2400-DF00-49F4-BB42-903AEB2963B7}">
      <dgm:prSet phldrT="[Texte]" custT="1"/>
      <dgm:spPr/>
      <dgm:t>
        <a:bodyPr/>
        <a:lstStyle/>
        <a:p>
          <a:r>
            <a:rPr lang="fr-FR" sz="1600" dirty="0">
              <a:solidFill>
                <a:srgbClr val="000000"/>
              </a:solidFill>
            </a:rPr>
            <a:t>Réduire prélèvements, recycler</a:t>
          </a:r>
        </a:p>
      </dgm:t>
    </dgm:pt>
    <dgm:pt modelId="{54ED5EDD-08D7-4AFE-B422-689F3FA044CA}" type="parTrans" cxnId="{11985756-2826-4309-A618-86FBE81C4F06}">
      <dgm:prSet/>
      <dgm:spPr/>
      <dgm:t>
        <a:bodyPr/>
        <a:lstStyle/>
        <a:p>
          <a:endParaRPr lang="fr-FR"/>
        </a:p>
      </dgm:t>
    </dgm:pt>
    <dgm:pt modelId="{9F58E7EC-A63B-40E3-85BE-A75E1F062EE7}" type="sibTrans" cxnId="{11985756-2826-4309-A618-86FBE81C4F06}">
      <dgm:prSet/>
      <dgm:spPr/>
      <dgm:t>
        <a:bodyPr/>
        <a:lstStyle/>
        <a:p>
          <a:endParaRPr lang="fr-FR"/>
        </a:p>
      </dgm:t>
    </dgm:pt>
    <dgm:pt modelId="{162B1E92-8AA1-4F60-90D4-491FADD9FDF9}">
      <dgm:prSet phldrT="[Texte]"/>
      <dgm:spPr/>
      <dgm:t>
        <a:bodyPr/>
        <a:lstStyle/>
        <a:p>
          <a:r>
            <a:rPr lang="fr-FR" b="1" dirty="0"/>
            <a:t>Valorisation</a:t>
          </a:r>
        </a:p>
      </dgm:t>
    </dgm:pt>
    <dgm:pt modelId="{256166F7-D0DB-4B4F-AD3B-F90093F83186}" type="parTrans" cxnId="{D83BEB81-DE15-4869-BB9C-DD45A510F680}">
      <dgm:prSet/>
      <dgm:spPr/>
      <dgm:t>
        <a:bodyPr/>
        <a:lstStyle/>
        <a:p>
          <a:endParaRPr lang="fr-FR"/>
        </a:p>
      </dgm:t>
    </dgm:pt>
    <dgm:pt modelId="{345F2934-DF8C-43AF-8C94-8C6AD24B918C}" type="sibTrans" cxnId="{D83BEB81-DE15-4869-BB9C-DD45A510F680}">
      <dgm:prSet/>
      <dgm:spPr/>
      <dgm:t>
        <a:bodyPr/>
        <a:lstStyle/>
        <a:p>
          <a:endParaRPr lang="fr-FR"/>
        </a:p>
      </dgm:t>
    </dgm:pt>
    <dgm:pt modelId="{145CFD9B-9086-4935-B6ED-CD0AE3FC8EF9}">
      <dgm:prSet phldrT="[Texte]" custT="1"/>
      <dgm:spPr/>
      <dgm:t>
        <a:bodyPr/>
        <a:lstStyle/>
        <a:p>
          <a:r>
            <a:rPr lang="fr-FR" sz="1600" dirty="0">
              <a:solidFill>
                <a:srgbClr val="000000"/>
              </a:solidFill>
            </a:rPr>
            <a:t>Valoriser déchets et co-produits</a:t>
          </a:r>
        </a:p>
      </dgm:t>
    </dgm:pt>
    <dgm:pt modelId="{86EDD22F-8F74-4295-B72D-D38608F9AC89}" type="parTrans" cxnId="{304E82D0-163E-423F-BBD7-5DEAFCEBE5AF}">
      <dgm:prSet/>
      <dgm:spPr/>
      <dgm:t>
        <a:bodyPr/>
        <a:lstStyle/>
        <a:p>
          <a:endParaRPr lang="fr-FR"/>
        </a:p>
      </dgm:t>
    </dgm:pt>
    <dgm:pt modelId="{B71E8B66-E215-4365-BB8A-840B9AEAB615}" type="sibTrans" cxnId="{304E82D0-163E-423F-BBD7-5DEAFCEBE5AF}">
      <dgm:prSet/>
      <dgm:spPr/>
      <dgm:t>
        <a:bodyPr/>
        <a:lstStyle/>
        <a:p>
          <a:endParaRPr lang="fr-FR"/>
        </a:p>
      </dgm:t>
    </dgm:pt>
    <dgm:pt modelId="{ECE713AA-D56D-435B-94CD-5201ACD1935E}">
      <dgm:prSet phldrT="[Texte]"/>
      <dgm:spPr/>
      <dgm:t>
        <a:bodyPr/>
        <a:lstStyle/>
        <a:p>
          <a:r>
            <a:rPr lang="fr-FR" b="1" dirty="0"/>
            <a:t>Durabilité</a:t>
          </a:r>
        </a:p>
      </dgm:t>
    </dgm:pt>
    <dgm:pt modelId="{1A29E184-5E51-4704-B7B7-39CF5E80BA0B}" type="parTrans" cxnId="{6401E145-FFCD-4148-889F-154C03368B72}">
      <dgm:prSet/>
      <dgm:spPr/>
      <dgm:t>
        <a:bodyPr/>
        <a:lstStyle/>
        <a:p>
          <a:endParaRPr lang="fr-FR"/>
        </a:p>
      </dgm:t>
    </dgm:pt>
    <dgm:pt modelId="{6D856323-DA7F-41A8-BB84-FC6B189ED5AD}" type="sibTrans" cxnId="{6401E145-FFCD-4148-889F-154C03368B72}">
      <dgm:prSet/>
      <dgm:spPr/>
      <dgm:t>
        <a:bodyPr/>
        <a:lstStyle/>
        <a:p>
          <a:endParaRPr lang="fr-FR"/>
        </a:p>
      </dgm:t>
    </dgm:pt>
    <dgm:pt modelId="{23F454B1-74DB-42FD-B739-C2DB72336BFF}">
      <dgm:prSet phldrT="[Texte]" custT="1"/>
      <dgm:spPr/>
      <dgm:t>
        <a:bodyPr/>
        <a:lstStyle/>
        <a:p>
          <a:r>
            <a:rPr lang="fr-FR" sz="1600" b="0" dirty="0">
              <a:solidFill>
                <a:srgbClr val="000000"/>
              </a:solidFill>
            </a:rPr>
            <a:t>Réduire flux polluants, gérer le risque pollution accidentelle, éco-conception des produits, lutte obsolescence programmée, exercices prospectifs filières</a:t>
          </a:r>
        </a:p>
      </dgm:t>
    </dgm:pt>
    <dgm:pt modelId="{EA7143E5-C285-442E-959D-726E9DCEB997}" type="parTrans" cxnId="{62D43BBE-6041-4774-855C-261D246BE046}">
      <dgm:prSet/>
      <dgm:spPr/>
      <dgm:t>
        <a:bodyPr/>
        <a:lstStyle/>
        <a:p>
          <a:endParaRPr lang="fr-FR"/>
        </a:p>
      </dgm:t>
    </dgm:pt>
    <dgm:pt modelId="{EE6147CE-2550-4CD0-B206-BC4176D04203}" type="sibTrans" cxnId="{62D43BBE-6041-4774-855C-261D246BE046}">
      <dgm:prSet/>
      <dgm:spPr/>
      <dgm:t>
        <a:bodyPr/>
        <a:lstStyle/>
        <a:p>
          <a:endParaRPr lang="fr-FR"/>
        </a:p>
      </dgm:t>
    </dgm:pt>
    <dgm:pt modelId="{9E4B79D1-3C8A-401D-BD4C-0E2AAB36062D}" type="pres">
      <dgm:prSet presAssocID="{BB4A5133-489A-48EC-B9A1-F89432B87B4D}" presName="Name0" presStyleCnt="0">
        <dgm:presLayoutVars>
          <dgm:chMax/>
          <dgm:chPref/>
          <dgm:dir/>
          <dgm:animLvl val="lvl"/>
        </dgm:presLayoutVars>
      </dgm:prSet>
      <dgm:spPr/>
      <dgm:t>
        <a:bodyPr/>
        <a:lstStyle/>
        <a:p>
          <a:endParaRPr lang="fr-FR"/>
        </a:p>
      </dgm:t>
    </dgm:pt>
    <dgm:pt modelId="{4142F6DE-4BBD-4A6F-8B37-FB143FE489A1}" type="pres">
      <dgm:prSet presAssocID="{FDF761E8-3C80-4F73-9484-73F37CB71AF5}" presName="composite" presStyleCnt="0"/>
      <dgm:spPr/>
    </dgm:pt>
    <dgm:pt modelId="{C97D6022-9F6C-42B3-9466-B9CE61DD5E38}" type="pres">
      <dgm:prSet presAssocID="{FDF761E8-3C80-4F73-9484-73F37CB71AF5}" presName="Parent1" presStyleLbl="node1" presStyleIdx="0" presStyleCnt="6" custLinFactNeighborY="-529">
        <dgm:presLayoutVars>
          <dgm:chMax val="1"/>
          <dgm:chPref val="1"/>
          <dgm:bulletEnabled val="1"/>
        </dgm:presLayoutVars>
      </dgm:prSet>
      <dgm:spPr/>
      <dgm:t>
        <a:bodyPr/>
        <a:lstStyle/>
        <a:p>
          <a:endParaRPr lang="fr-FR"/>
        </a:p>
      </dgm:t>
    </dgm:pt>
    <dgm:pt modelId="{CC3EDBCB-5CB8-461A-87B8-D22C75439257}" type="pres">
      <dgm:prSet presAssocID="{FDF761E8-3C80-4F73-9484-73F37CB71AF5}" presName="Childtext1" presStyleLbl="revTx" presStyleIdx="0" presStyleCnt="3">
        <dgm:presLayoutVars>
          <dgm:chMax val="0"/>
          <dgm:chPref val="0"/>
          <dgm:bulletEnabled val="1"/>
        </dgm:presLayoutVars>
      </dgm:prSet>
      <dgm:spPr/>
      <dgm:t>
        <a:bodyPr/>
        <a:lstStyle/>
        <a:p>
          <a:endParaRPr lang="fr-FR"/>
        </a:p>
      </dgm:t>
    </dgm:pt>
    <dgm:pt modelId="{50394C59-8472-49C4-9E8C-C77E88180963}" type="pres">
      <dgm:prSet presAssocID="{FDF761E8-3C80-4F73-9484-73F37CB71AF5}" presName="BalanceSpacing" presStyleCnt="0"/>
      <dgm:spPr/>
    </dgm:pt>
    <dgm:pt modelId="{4CD831E7-DB78-4F4A-A0B4-76CA7B380FB7}" type="pres">
      <dgm:prSet presAssocID="{FDF761E8-3C80-4F73-9484-73F37CB71AF5}" presName="BalanceSpacing1" presStyleCnt="0"/>
      <dgm:spPr/>
    </dgm:pt>
    <dgm:pt modelId="{459AF06F-C4F5-4FF7-82D7-752C214B1A87}" type="pres">
      <dgm:prSet presAssocID="{0A9AFAEF-316F-4988-AA70-24940939113A}" presName="Accent1Text" presStyleLbl="node1" presStyleIdx="1" presStyleCnt="6"/>
      <dgm:spPr/>
      <dgm:t>
        <a:bodyPr/>
        <a:lstStyle/>
        <a:p>
          <a:endParaRPr lang="fr-FR"/>
        </a:p>
      </dgm:t>
    </dgm:pt>
    <dgm:pt modelId="{405C1AA2-AE5E-4F7A-88E8-8F39499223B7}" type="pres">
      <dgm:prSet presAssocID="{0A9AFAEF-316F-4988-AA70-24940939113A}" presName="spaceBetweenRectangles" presStyleCnt="0"/>
      <dgm:spPr/>
    </dgm:pt>
    <dgm:pt modelId="{2B1B924B-F5AF-4626-83C9-8D17BD5EE085}" type="pres">
      <dgm:prSet presAssocID="{162B1E92-8AA1-4F60-90D4-491FADD9FDF9}" presName="composite" presStyleCnt="0"/>
      <dgm:spPr/>
    </dgm:pt>
    <dgm:pt modelId="{D9A6BCA1-AF05-4ACD-B656-398C191D7695}" type="pres">
      <dgm:prSet presAssocID="{162B1E92-8AA1-4F60-90D4-491FADD9FDF9}" presName="Parent1" presStyleLbl="node1" presStyleIdx="2" presStyleCnt="6" custLinFactNeighborY="529">
        <dgm:presLayoutVars>
          <dgm:chMax val="1"/>
          <dgm:chPref val="1"/>
          <dgm:bulletEnabled val="1"/>
        </dgm:presLayoutVars>
      </dgm:prSet>
      <dgm:spPr/>
      <dgm:t>
        <a:bodyPr/>
        <a:lstStyle/>
        <a:p>
          <a:endParaRPr lang="fr-FR"/>
        </a:p>
      </dgm:t>
    </dgm:pt>
    <dgm:pt modelId="{F56E0EC3-16FA-4D40-8CC9-B481869984E7}" type="pres">
      <dgm:prSet presAssocID="{162B1E92-8AA1-4F60-90D4-491FADD9FDF9}" presName="Childtext1" presStyleLbl="revTx" presStyleIdx="1" presStyleCnt="3">
        <dgm:presLayoutVars>
          <dgm:chMax val="0"/>
          <dgm:chPref val="0"/>
          <dgm:bulletEnabled val="1"/>
        </dgm:presLayoutVars>
      </dgm:prSet>
      <dgm:spPr/>
      <dgm:t>
        <a:bodyPr/>
        <a:lstStyle/>
        <a:p>
          <a:endParaRPr lang="fr-FR"/>
        </a:p>
      </dgm:t>
    </dgm:pt>
    <dgm:pt modelId="{2B8A6199-8960-4EBF-B508-648855910FC9}" type="pres">
      <dgm:prSet presAssocID="{162B1E92-8AA1-4F60-90D4-491FADD9FDF9}" presName="BalanceSpacing" presStyleCnt="0"/>
      <dgm:spPr/>
    </dgm:pt>
    <dgm:pt modelId="{467ED2B3-4A4D-4B85-AE79-B8E34212D587}" type="pres">
      <dgm:prSet presAssocID="{162B1E92-8AA1-4F60-90D4-491FADD9FDF9}" presName="BalanceSpacing1" presStyleCnt="0"/>
      <dgm:spPr/>
    </dgm:pt>
    <dgm:pt modelId="{B217D074-E06D-4714-9702-44F3C0601F4C}" type="pres">
      <dgm:prSet presAssocID="{345F2934-DF8C-43AF-8C94-8C6AD24B918C}" presName="Accent1Text" presStyleLbl="node1" presStyleIdx="3" presStyleCnt="6"/>
      <dgm:spPr/>
      <dgm:t>
        <a:bodyPr/>
        <a:lstStyle/>
        <a:p>
          <a:endParaRPr lang="fr-FR"/>
        </a:p>
      </dgm:t>
    </dgm:pt>
    <dgm:pt modelId="{F0425D13-FAC7-4B48-B3D3-58135936405B}" type="pres">
      <dgm:prSet presAssocID="{345F2934-DF8C-43AF-8C94-8C6AD24B918C}" presName="spaceBetweenRectangles" presStyleCnt="0"/>
      <dgm:spPr/>
    </dgm:pt>
    <dgm:pt modelId="{D04D6438-3093-4533-A3CB-89AB335CF389}" type="pres">
      <dgm:prSet presAssocID="{ECE713AA-D56D-435B-94CD-5201ACD1935E}" presName="composite" presStyleCnt="0"/>
      <dgm:spPr/>
    </dgm:pt>
    <dgm:pt modelId="{B3BBD2A3-02EC-4563-98F2-4983C803FA20}" type="pres">
      <dgm:prSet presAssocID="{ECE713AA-D56D-435B-94CD-5201ACD1935E}" presName="Parent1" presStyleLbl="node1" presStyleIdx="4" presStyleCnt="6" custLinFactNeighborY="529">
        <dgm:presLayoutVars>
          <dgm:chMax val="1"/>
          <dgm:chPref val="1"/>
          <dgm:bulletEnabled val="1"/>
        </dgm:presLayoutVars>
      </dgm:prSet>
      <dgm:spPr/>
      <dgm:t>
        <a:bodyPr/>
        <a:lstStyle/>
        <a:p>
          <a:endParaRPr lang="fr-FR"/>
        </a:p>
      </dgm:t>
    </dgm:pt>
    <dgm:pt modelId="{4FB4A817-48B1-47EC-B641-9944B00CBB65}" type="pres">
      <dgm:prSet presAssocID="{ECE713AA-D56D-435B-94CD-5201ACD1935E}" presName="Childtext1" presStyleLbl="revTx" presStyleIdx="2" presStyleCnt="3" custScaleX="135115" custLinFactNeighborX="21330">
        <dgm:presLayoutVars>
          <dgm:chMax val="0"/>
          <dgm:chPref val="0"/>
          <dgm:bulletEnabled val="1"/>
        </dgm:presLayoutVars>
      </dgm:prSet>
      <dgm:spPr/>
      <dgm:t>
        <a:bodyPr/>
        <a:lstStyle/>
        <a:p>
          <a:endParaRPr lang="fr-FR"/>
        </a:p>
      </dgm:t>
    </dgm:pt>
    <dgm:pt modelId="{02BB3975-3D7A-44E1-9014-B6E6F3C7B9E8}" type="pres">
      <dgm:prSet presAssocID="{ECE713AA-D56D-435B-94CD-5201ACD1935E}" presName="BalanceSpacing" presStyleCnt="0"/>
      <dgm:spPr/>
    </dgm:pt>
    <dgm:pt modelId="{3BB581A6-26F6-44CC-9147-32B703320636}" type="pres">
      <dgm:prSet presAssocID="{ECE713AA-D56D-435B-94CD-5201ACD1935E}" presName="BalanceSpacing1" presStyleCnt="0"/>
      <dgm:spPr/>
    </dgm:pt>
    <dgm:pt modelId="{76A019DE-828D-4FCF-B920-97AF46E52E86}" type="pres">
      <dgm:prSet presAssocID="{6D856323-DA7F-41A8-BB84-FC6B189ED5AD}" presName="Accent1Text" presStyleLbl="node1" presStyleIdx="5" presStyleCnt="6"/>
      <dgm:spPr/>
      <dgm:t>
        <a:bodyPr/>
        <a:lstStyle/>
        <a:p>
          <a:endParaRPr lang="fr-FR"/>
        </a:p>
      </dgm:t>
    </dgm:pt>
  </dgm:ptLst>
  <dgm:cxnLst>
    <dgm:cxn modelId="{4D47D14E-6317-4D78-A11B-960132591DC6}" type="presOf" srcId="{FDF761E8-3C80-4F73-9484-73F37CB71AF5}" destId="{C97D6022-9F6C-42B3-9466-B9CE61DD5E38}" srcOrd="0" destOrd="0" presId="urn:microsoft.com/office/officeart/2008/layout/AlternatingHexagons"/>
    <dgm:cxn modelId="{C710ECC4-3866-4EB3-B896-CEE717F305C3}" type="presOf" srcId="{9DED2400-DF00-49F4-BB42-903AEB2963B7}" destId="{CC3EDBCB-5CB8-461A-87B8-D22C75439257}" srcOrd="0" destOrd="0" presId="urn:microsoft.com/office/officeart/2008/layout/AlternatingHexagons"/>
    <dgm:cxn modelId="{418C8143-ED57-4277-9652-9EB7734033C9}" type="presOf" srcId="{0A9AFAEF-316F-4988-AA70-24940939113A}" destId="{459AF06F-C4F5-4FF7-82D7-752C214B1A87}" srcOrd="0" destOrd="0" presId="urn:microsoft.com/office/officeart/2008/layout/AlternatingHexagons"/>
    <dgm:cxn modelId="{F7D4BC04-82B2-4F38-A310-C5182827EB0B}" type="presOf" srcId="{ECE713AA-D56D-435B-94CD-5201ACD1935E}" destId="{B3BBD2A3-02EC-4563-98F2-4983C803FA20}" srcOrd="0" destOrd="0" presId="urn:microsoft.com/office/officeart/2008/layout/AlternatingHexagons"/>
    <dgm:cxn modelId="{E48DCF7D-DD11-48AB-8FDF-788FB8B4888A}" type="presOf" srcId="{162B1E92-8AA1-4F60-90D4-491FADD9FDF9}" destId="{D9A6BCA1-AF05-4ACD-B656-398C191D7695}" srcOrd="0" destOrd="0" presId="urn:microsoft.com/office/officeart/2008/layout/AlternatingHexagons"/>
    <dgm:cxn modelId="{572DF64E-BC1B-4BF6-91BC-2256E2085AC8}" type="presOf" srcId="{6D856323-DA7F-41A8-BB84-FC6B189ED5AD}" destId="{76A019DE-828D-4FCF-B920-97AF46E52E86}" srcOrd="0" destOrd="0" presId="urn:microsoft.com/office/officeart/2008/layout/AlternatingHexagons"/>
    <dgm:cxn modelId="{D83BEB81-DE15-4869-BB9C-DD45A510F680}" srcId="{BB4A5133-489A-48EC-B9A1-F89432B87B4D}" destId="{162B1E92-8AA1-4F60-90D4-491FADD9FDF9}" srcOrd="1" destOrd="0" parTransId="{256166F7-D0DB-4B4F-AD3B-F90093F83186}" sibTransId="{345F2934-DF8C-43AF-8C94-8C6AD24B918C}"/>
    <dgm:cxn modelId="{11985756-2826-4309-A618-86FBE81C4F06}" srcId="{FDF761E8-3C80-4F73-9484-73F37CB71AF5}" destId="{9DED2400-DF00-49F4-BB42-903AEB2963B7}" srcOrd="0" destOrd="0" parTransId="{54ED5EDD-08D7-4AFE-B422-689F3FA044CA}" sibTransId="{9F58E7EC-A63B-40E3-85BE-A75E1F062EE7}"/>
    <dgm:cxn modelId="{6F0A1C43-D51E-4C58-B432-B082E679FC25}" srcId="{BB4A5133-489A-48EC-B9A1-F89432B87B4D}" destId="{FDF761E8-3C80-4F73-9484-73F37CB71AF5}" srcOrd="0" destOrd="0" parTransId="{0EFE82E9-C80E-4BDA-83CF-51A6C5D8E82A}" sibTransId="{0A9AFAEF-316F-4988-AA70-24940939113A}"/>
    <dgm:cxn modelId="{6CE980B6-F856-4C26-9284-57CCDB6D8963}" type="presOf" srcId="{145CFD9B-9086-4935-B6ED-CD0AE3FC8EF9}" destId="{F56E0EC3-16FA-4D40-8CC9-B481869984E7}" srcOrd="0" destOrd="0" presId="urn:microsoft.com/office/officeart/2008/layout/AlternatingHexagons"/>
    <dgm:cxn modelId="{84169801-69E9-4341-BBD5-9B6923E57939}" type="presOf" srcId="{23F454B1-74DB-42FD-B739-C2DB72336BFF}" destId="{4FB4A817-48B1-47EC-B641-9944B00CBB65}" srcOrd="0" destOrd="0" presId="urn:microsoft.com/office/officeart/2008/layout/AlternatingHexagons"/>
    <dgm:cxn modelId="{304E82D0-163E-423F-BBD7-5DEAFCEBE5AF}" srcId="{162B1E92-8AA1-4F60-90D4-491FADD9FDF9}" destId="{145CFD9B-9086-4935-B6ED-CD0AE3FC8EF9}" srcOrd="0" destOrd="0" parTransId="{86EDD22F-8F74-4295-B72D-D38608F9AC89}" sibTransId="{B71E8B66-E215-4365-BB8A-840B9AEAB615}"/>
    <dgm:cxn modelId="{6401E145-FFCD-4148-889F-154C03368B72}" srcId="{BB4A5133-489A-48EC-B9A1-F89432B87B4D}" destId="{ECE713AA-D56D-435B-94CD-5201ACD1935E}" srcOrd="2" destOrd="0" parTransId="{1A29E184-5E51-4704-B7B7-39CF5E80BA0B}" sibTransId="{6D856323-DA7F-41A8-BB84-FC6B189ED5AD}"/>
    <dgm:cxn modelId="{45C3140E-4B08-4C40-BD2A-2B16B56945FA}" type="presOf" srcId="{BB4A5133-489A-48EC-B9A1-F89432B87B4D}" destId="{9E4B79D1-3C8A-401D-BD4C-0E2AAB36062D}" srcOrd="0" destOrd="0" presId="urn:microsoft.com/office/officeart/2008/layout/AlternatingHexagons"/>
    <dgm:cxn modelId="{7A6561D2-D1E9-449C-BA2D-744DEC5E2EE5}" type="presOf" srcId="{345F2934-DF8C-43AF-8C94-8C6AD24B918C}" destId="{B217D074-E06D-4714-9702-44F3C0601F4C}" srcOrd="0" destOrd="0" presId="urn:microsoft.com/office/officeart/2008/layout/AlternatingHexagons"/>
    <dgm:cxn modelId="{62D43BBE-6041-4774-855C-261D246BE046}" srcId="{ECE713AA-D56D-435B-94CD-5201ACD1935E}" destId="{23F454B1-74DB-42FD-B739-C2DB72336BFF}" srcOrd="0" destOrd="0" parTransId="{EA7143E5-C285-442E-959D-726E9DCEB997}" sibTransId="{EE6147CE-2550-4CD0-B206-BC4176D04203}"/>
    <dgm:cxn modelId="{FDF939DC-4BCD-4354-A31F-7E1F60BC17BC}" type="presParOf" srcId="{9E4B79D1-3C8A-401D-BD4C-0E2AAB36062D}" destId="{4142F6DE-4BBD-4A6F-8B37-FB143FE489A1}" srcOrd="0" destOrd="0" presId="urn:microsoft.com/office/officeart/2008/layout/AlternatingHexagons"/>
    <dgm:cxn modelId="{045B259A-DFA7-4244-9675-A6CE09B11996}" type="presParOf" srcId="{4142F6DE-4BBD-4A6F-8B37-FB143FE489A1}" destId="{C97D6022-9F6C-42B3-9466-B9CE61DD5E38}" srcOrd="0" destOrd="0" presId="urn:microsoft.com/office/officeart/2008/layout/AlternatingHexagons"/>
    <dgm:cxn modelId="{69D7F66C-FE67-4F99-BA10-0162883163A2}" type="presParOf" srcId="{4142F6DE-4BBD-4A6F-8B37-FB143FE489A1}" destId="{CC3EDBCB-5CB8-461A-87B8-D22C75439257}" srcOrd="1" destOrd="0" presId="urn:microsoft.com/office/officeart/2008/layout/AlternatingHexagons"/>
    <dgm:cxn modelId="{1BAC4E8C-A870-4646-9A36-109562059BDD}" type="presParOf" srcId="{4142F6DE-4BBD-4A6F-8B37-FB143FE489A1}" destId="{50394C59-8472-49C4-9E8C-C77E88180963}" srcOrd="2" destOrd="0" presId="urn:microsoft.com/office/officeart/2008/layout/AlternatingHexagons"/>
    <dgm:cxn modelId="{BCB2F162-C882-4366-A354-19FDB2D512D6}" type="presParOf" srcId="{4142F6DE-4BBD-4A6F-8B37-FB143FE489A1}" destId="{4CD831E7-DB78-4F4A-A0B4-76CA7B380FB7}" srcOrd="3" destOrd="0" presId="urn:microsoft.com/office/officeart/2008/layout/AlternatingHexagons"/>
    <dgm:cxn modelId="{4B96930D-9895-4F12-A860-C099007E0358}" type="presParOf" srcId="{4142F6DE-4BBD-4A6F-8B37-FB143FE489A1}" destId="{459AF06F-C4F5-4FF7-82D7-752C214B1A87}" srcOrd="4" destOrd="0" presId="urn:microsoft.com/office/officeart/2008/layout/AlternatingHexagons"/>
    <dgm:cxn modelId="{44128A38-0138-4BCC-8B38-90340A079505}" type="presParOf" srcId="{9E4B79D1-3C8A-401D-BD4C-0E2AAB36062D}" destId="{405C1AA2-AE5E-4F7A-88E8-8F39499223B7}" srcOrd="1" destOrd="0" presId="urn:microsoft.com/office/officeart/2008/layout/AlternatingHexagons"/>
    <dgm:cxn modelId="{E4E9956E-0EC1-4FAD-AD4B-8AF3032A729C}" type="presParOf" srcId="{9E4B79D1-3C8A-401D-BD4C-0E2AAB36062D}" destId="{2B1B924B-F5AF-4626-83C9-8D17BD5EE085}" srcOrd="2" destOrd="0" presId="urn:microsoft.com/office/officeart/2008/layout/AlternatingHexagons"/>
    <dgm:cxn modelId="{9B9D542F-E89E-4DAE-942E-215A25B19336}" type="presParOf" srcId="{2B1B924B-F5AF-4626-83C9-8D17BD5EE085}" destId="{D9A6BCA1-AF05-4ACD-B656-398C191D7695}" srcOrd="0" destOrd="0" presId="urn:microsoft.com/office/officeart/2008/layout/AlternatingHexagons"/>
    <dgm:cxn modelId="{D52088D3-D132-49C6-96AD-ED150BB0B790}" type="presParOf" srcId="{2B1B924B-F5AF-4626-83C9-8D17BD5EE085}" destId="{F56E0EC3-16FA-4D40-8CC9-B481869984E7}" srcOrd="1" destOrd="0" presId="urn:microsoft.com/office/officeart/2008/layout/AlternatingHexagons"/>
    <dgm:cxn modelId="{C39E83B1-A907-4E99-8E35-4ED9774DE272}" type="presParOf" srcId="{2B1B924B-F5AF-4626-83C9-8D17BD5EE085}" destId="{2B8A6199-8960-4EBF-B508-648855910FC9}" srcOrd="2" destOrd="0" presId="urn:microsoft.com/office/officeart/2008/layout/AlternatingHexagons"/>
    <dgm:cxn modelId="{413E9893-389A-4728-8250-24703551B75A}" type="presParOf" srcId="{2B1B924B-F5AF-4626-83C9-8D17BD5EE085}" destId="{467ED2B3-4A4D-4B85-AE79-B8E34212D587}" srcOrd="3" destOrd="0" presId="urn:microsoft.com/office/officeart/2008/layout/AlternatingHexagons"/>
    <dgm:cxn modelId="{20F1E78C-2E25-464E-AD58-E84743BD48FC}" type="presParOf" srcId="{2B1B924B-F5AF-4626-83C9-8D17BD5EE085}" destId="{B217D074-E06D-4714-9702-44F3C0601F4C}" srcOrd="4" destOrd="0" presId="urn:microsoft.com/office/officeart/2008/layout/AlternatingHexagons"/>
    <dgm:cxn modelId="{7EF98A2A-FC4B-4768-934B-92D3CC7F5960}" type="presParOf" srcId="{9E4B79D1-3C8A-401D-BD4C-0E2AAB36062D}" destId="{F0425D13-FAC7-4B48-B3D3-58135936405B}" srcOrd="3" destOrd="0" presId="urn:microsoft.com/office/officeart/2008/layout/AlternatingHexagons"/>
    <dgm:cxn modelId="{ACF15213-AEF5-4554-9E51-C5FEB81AE5B6}" type="presParOf" srcId="{9E4B79D1-3C8A-401D-BD4C-0E2AAB36062D}" destId="{D04D6438-3093-4533-A3CB-89AB335CF389}" srcOrd="4" destOrd="0" presId="urn:microsoft.com/office/officeart/2008/layout/AlternatingHexagons"/>
    <dgm:cxn modelId="{370D6FAB-52E2-4670-A1C0-A1D8D43A445F}" type="presParOf" srcId="{D04D6438-3093-4533-A3CB-89AB335CF389}" destId="{B3BBD2A3-02EC-4563-98F2-4983C803FA20}" srcOrd="0" destOrd="0" presId="urn:microsoft.com/office/officeart/2008/layout/AlternatingHexagons"/>
    <dgm:cxn modelId="{54C1393C-4971-4FFC-A397-19699F8FE2E7}" type="presParOf" srcId="{D04D6438-3093-4533-A3CB-89AB335CF389}" destId="{4FB4A817-48B1-47EC-B641-9944B00CBB65}" srcOrd="1" destOrd="0" presId="urn:microsoft.com/office/officeart/2008/layout/AlternatingHexagons"/>
    <dgm:cxn modelId="{3409802F-8E25-437B-9B27-954BC84E5CEE}" type="presParOf" srcId="{D04D6438-3093-4533-A3CB-89AB335CF389}" destId="{02BB3975-3D7A-44E1-9014-B6E6F3C7B9E8}" srcOrd="2" destOrd="0" presId="urn:microsoft.com/office/officeart/2008/layout/AlternatingHexagons"/>
    <dgm:cxn modelId="{44EC8893-A6BD-4421-BF33-25CB3BDE38CA}" type="presParOf" srcId="{D04D6438-3093-4533-A3CB-89AB335CF389}" destId="{3BB581A6-26F6-44CC-9147-32B703320636}" srcOrd="3" destOrd="0" presId="urn:microsoft.com/office/officeart/2008/layout/AlternatingHexagons"/>
    <dgm:cxn modelId="{E002EA8A-A0AF-49E4-A8BA-A7DA7196CEFD}" type="presParOf" srcId="{D04D6438-3093-4533-A3CB-89AB335CF389}" destId="{76A019DE-828D-4FCF-B920-97AF46E52E86}" srcOrd="4" destOrd="0" presId="urn:microsoft.com/office/officeart/2008/layout/AlternatingHexagon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B4A5133-489A-48EC-B9A1-F89432B87B4D}" type="doc">
      <dgm:prSet loTypeId="urn:microsoft.com/office/officeart/2008/layout/AlternatingHexagons" loCatId="list" qsTypeId="urn:microsoft.com/office/officeart/2005/8/quickstyle/simple1" qsCatId="simple" csTypeId="urn:microsoft.com/office/officeart/2005/8/colors/colorful3" csCatId="colorful" phldr="1"/>
      <dgm:spPr/>
      <dgm:t>
        <a:bodyPr/>
        <a:lstStyle/>
        <a:p>
          <a:endParaRPr lang="fr-FR"/>
        </a:p>
      </dgm:t>
    </dgm:pt>
    <dgm:pt modelId="{FDF761E8-3C80-4F73-9484-73F37CB71AF5}">
      <dgm:prSet phldrT="[Texte]" custT="1"/>
      <dgm:spPr/>
      <dgm:t>
        <a:bodyPr/>
        <a:lstStyle/>
        <a:p>
          <a:r>
            <a:rPr lang="fr-FR" sz="1600" b="1" dirty="0"/>
            <a:t>Saisir toutes les opportunités </a:t>
          </a:r>
        </a:p>
      </dgm:t>
    </dgm:pt>
    <dgm:pt modelId="{0EFE82E9-C80E-4BDA-83CF-51A6C5D8E82A}" type="parTrans" cxnId="{6F0A1C43-D51E-4C58-B432-B082E679FC25}">
      <dgm:prSet/>
      <dgm:spPr/>
      <dgm:t>
        <a:bodyPr/>
        <a:lstStyle/>
        <a:p>
          <a:endParaRPr lang="fr-FR"/>
        </a:p>
      </dgm:t>
    </dgm:pt>
    <dgm:pt modelId="{0A9AFAEF-316F-4988-AA70-24940939113A}" type="sibTrans" cxnId="{6F0A1C43-D51E-4C58-B432-B082E679FC25}">
      <dgm:prSet/>
      <dgm:spPr/>
      <dgm:t>
        <a:bodyPr/>
        <a:lstStyle/>
        <a:p>
          <a:endParaRPr lang="fr-FR"/>
        </a:p>
      </dgm:t>
    </dgm:pt>
    <dgm:pt modelId="{9DED2400-DF00-49F4-BB42-903AEB2963B7}">
      <dgm:prSet phldrT="[Texte]" custT="1"/>
      <dgm:spPr/>
      <dgm:t>
        <a:bodyPr/>
        <a:lstStyle/>
        <a:p>
          <a:r>
            <a:rPr lang="fr-FR" sz="1600" dirty="0">
              <a:solidFill>
                <a:srgbClr val="000000"/>
              </a:solidFill>
            </a:rPr>
            <a:t>Trames vertes et bleues, cartographie des risques, Agenda 21, communiquer</a:t>
          </a:r>
        </a:p>
      </dgm:t>
    </dgm:pt>
    <dgm:pt modelId="{54ED5EDD-08D7-4AFE-B422-689F3FA044CA}" type="parTrans" cxnId="{11985756-2826-4309-A618-86FBE81C4F06}">
      <dgm:prSet/>
      <dgm:spPr/>
      <dgm:t>
        <a:bodyPr/>
        <a:lstStyle/>
        <a:p>
          <a:endParaRPr lang="fr-FR"/>
        </a:p>
      </dgm:t>
    </dgm:pt>
    <dgm:pt modelId="{9F58E7EC-A63B-40E3-85BE-A75E1F062EE7}" type="sibTrans" cxnId="{11985756-2826-4309-A618-86FBE81C4F06}">
      <dgm:prSet/>
      <dgm:spPr/>
      <dgm:t>
        <a:bodyPr/>
        <a:lstStyle/>
        <a:p>
          <a:endParaRPr lang="fr-FR"/>
        </a:p>
      </dgm:t>
    </dgm:pt>
    <dgm:pt modelId="{162B1E92-8AA1-4F60-90D4-491FADD9FDF9}">
      <dgm:prSet phldrT="[Texte]"/>
      <dgm:spPr/>
      <dgm:t>
        <a:bodyPr/>
        <a:lstStyle/>
        <a:p>
          <a:r>
            <a:rPr lang="fr-FR" b="1" dirty="0"/>
            <a:t>Appliquer ERC</a:t>
          </a:r>
        </a:p>
      </dgm:t>
    </dgm:pt>
    <dgm:pt modelId="{256166F7-D0DB-4B4F-AD3B-F90093F83186}" type="parTrans" cxnId="{D83BEB81-DE15-4869-BB9C-DD45A510F680}">
      <dgm:prSet/>
      <dgm:spPr/>
      <dgm:t>
        <a:bodyPr/>
        <a:lstStyle/>
        <a:p>
          <a:endParaRPr lang="fr-FR"/>
        </a:p>
      </dgm:t>
    </dgm:pt>
    <dgm:pt modelId="{345F2934-DF8C-43AF-8C94-8C6AD24B918C}" type="sibTrans" cxnId="{D83BEB81-DE15-4869-BB9C-DD45A510F680}">
      <dgm:prSet custT="1"/>
      <dgm:spPr/>
      <dgm:t>
        <a:bodyPr/>
        <a:lstStyle/>
        <a:p>
          <a:r>
            <a:rPr lang="fr-FR" sz="1600" b="1" dirty="0"/>
            <a:t>Zones humides</a:t>
          </a:r>
        </a:p>
      </dgm:t>
    </dgm:pt>
    <dgm:pt modelId="{145CFD9B-9086-4935-B6ED-CD0AE3FC8EF9}">
      <dgm:prSet phldrT="[Texte]" custT="1"/>
      <dgm:spPr/>
      <dgm:t>
        <a:bodyPr/>
        <a:lstStyle/>
        <a:p>
          <a:r>
            <a:rPr lang="fr-FR" sz="1600" dirty="0">
              <a:solidFill>
                <a:srgbClr val="000000"/>
              </a:solidFill>
            </a:rPr>
            <a:t>Renforcer Eviter &amp; Réduire, initiatives contractuelles, restauration des milieux dégradés</a:t>
          </a:r>
        </a:p>
      </dgm:t>
    </dgm:pt>
    <dgm:pt modelId="{86EDD22F-8F74-4295-B72D-D38608F9AC89}" type="parTrans" cxnId="{304E82D0-163E-423F-BBD7-5DEAFCEBE5AF}">
      <dgm:prSet/>
      <dgm:spPr/>
      <dgm:t>
        <a:bodyPr/>
        <a:lstStyle/>
        <a:p>
          <a:endParaRPr lang="fr-FR"/>
        </a:p>
      </dgm:t>
    </dgm:pt>
    <dgm:pt modelId="{B71E8B66-E215-4365-BB8A-840B9AEAB615}" type="sibTrans" cxnId="{304E82D0-163E-423F-BBD7-5DEAFCEBE5AF}">
      <dgm:prSet/>
      <dgm:spPr/>
      <dgm:t>
        <a:bodyPr/>
        <a:lstStyle/>
        <a:p>
          <a:endParaRPr lang="fr-FR"/>
        </a:p>
      </dgm:t>
    </dgm:pt>
    <dgm:pt modelId="{ECE713AA-D56D-435B-94CD-5201ACD1935E}">
      <dgm:prSet phldrT="[Texte]"/>
      <dgm:spPr/>
      <dgm:t>
        <a:bodyPr/>
        <a:lstStyle/>
        <a:p>
          <a:r>
            <a:rPr lang="fr-FR" b="1" dirty="0"/>
            <a:t>Milieux forestiers</a:t>
          </a:r>
        </a:p>
      </dgm:t>
    </dgm:pt>
    <dgm:pt modelId="{1A29E184-5E51-4704-B7B7-39CF5E80BA0B}" type="parTrans" cxnId="{6401E145-FFCD-4148-889F-154C03368B72}">
      <dgm:prSet/>
      <dgm:spPr/>
      <dgm:t>
        <a:bodyPr/>
        <a:lstStyle/>
        <a:p>
          <a:endParaRPr lang="fr-FR"/>
        </a:p>
      </dgm:t>
    </dgm:pt>
    <dgm:pt modelId="{6D856323-DA7F-41A8-BB84-FC6B189ED5AD}" type="sibTrans" cxnId="{6401E145-FFCD-4148-889F-154C03368B72}">
      <dgm:prSet/>
      <dgm:spPr/>
      <dgm:t>
        <a:bodyPr/>
        <a:lstStyle/>
        <a:p>
          <a:endParaRPr lang="fr-FR"/>
        </a:p>
      </dgm:t>
    </dgm:pt>
    <dgm:pt modelId="{23F454B1-74DB-42FD-B739-C2DB72336BFF}">
      <dgm:prSet phldrT="[Texte]" custT="1"/>
      <dgm:spPr/>
      <dgm:t>
        <a:bodyPr/>
        <a:lstStyle/>
        <a:p>
          <a:r>
            <a:rPr lang="fr-FR" sz="1600" b="0" dirty="0">
              <a:solidFill>
                <a:srgbClr val="000000"/>
              </a:solidFill>
            </a:rPr>
            <a:t>Forêts multifonctionnelles, peuplements diversifiés, pratiques forestières durables</a:t>
          </a:r>
        </a:p>
      </dgm:t>
    </dgm:pt>
    <dgm:pt modelId="{EA7143E5-C285-442E-959D-726E9DCEB997}" type="parTrans" cxnId="{62D43BBE-6041-4774-855C-261D246BE046}">
      <dgm:prSet/>
      <dgm:spPr/>
      <dgm:t>
        <a:bodyPr/>
        <a:lstStyle/>
        <a:p>
          <a:endParaRPr lang="fr-FR"/>
        </a:p>
      </dgm:t>
    </dgm:pt>
    <dgm:pt modelId="{EE6147CE-2550-4CD0-B206-BC4176D04203}" type="sibTrans" cxnId="{62D43BBE-6041-4774-855C-261D246BE046}">
      <dgm:prSet/>
      <dgm:spPr/>
      <dgm:t>
        <a:bodyPr/>
        <a:lstStyle/>
        <a:p>
          <a:endParaRPr lang="fr-FR"/>
        </a:p>
      </dgm:t>
    </dgm:pt>
    <dgm:pt modelId="{9E4B79D1-3C8A-401D-BD4C-0E2AAB36062D}" type="pres">
      <dgm:prSet presAssocID="{BB4A5133-489A-48EC-B9A1-F89432B87B4D}" presName="Name0" presStyleCnt="0">
        <dgm:presLayoutVars>
          <dgm:chMax/>
          <dgm:chPref/>
          <dgm:dir/>
          <dgm:animLvl val="lvl"/>
        </dgm:presLayoutVars>
      </dgm:prSet>
      <dgm:spPr/>
      <dgm:t>
        <a:bodyPr/>
        <a:lstStyle/>
        <a:p>
          <a:endParaRPr lang="fr-FR"/>
        </a:p>
      </dgm:t>
    </dgm:pt>
    <dgm:pt modelId="{4142F6DE-4BBD-4A6F-8B37-FB143FE489A1}" type="pres">
      <dgm:prSet presAssocID="{FDF761E8-3C80-4F73-9484-73F37CB71AF5}" presName="composite" presStyleCnt="0"/>
      <dgm:spPr/>
    </dgm:pt>
    <dgm:pt modelId="{C97D6022-9F6C-42B3-9466-B9CE61DD5E38}" type="pres">
      <dgm:prSet presAssocID="{FDF761E8-3C80-4F73-9484-73F37CB71AF5}" presName="Parent1" presStyleLbl="node1" presStyleIdx="0" presStyleCnt="6" custScaleX="109823" custLinFactNeighborY="-529">
        <dgm:presLayoutVars>
          <dgm:chMax val="1"/>
          <dgm:chPref val="1"/>
          <dgm:bulletEnabled val="1"/>
        </dgm:presLayoutVars>
      </dgm:prSet>
      <dgm:spPr/>
      <dgm:t>
        <a:bodyPr/>
        <a:lstStyle/>
        <a:p>
          <a:endParaRPr lang="fr-FR"/>
        </a:p>
      </dgm:t>
    </dgm:pt>
    <dgm:pt modelId="{CC3EDBCB-5CB8-461A-87B8-D22C75439257}" type="pres">
      <dgm:prSet presAssocID="{FDF761E8-3C80-4F73-9484-73F37CB71AF5}" presName="Childtext1" presStyleLbl="revTx" presStyleIdx="0" presStyleCnt="3">
        <dgm:presLayoutVars>
          <dgm:chMax val="0"/>
          <dgm:chPref val="0"/>
          <dgm:bulletEnabled val="1"/>
        </dgm:presLayoutVars>
      </dgm:prSet>
      <dgm:spPr/>
      <dgm:t>
        <a:bodyPr/>
        <a:lstStyle/>
        <a:p>
          <a:endParaRPr lang="fr-FR"/>
        </a:p>
      </dgm:t>
    </dgm:pt>
    <dgm:pt modelId="{50394C59-8472-49C4-9E8C-C77E88180963}" type="pres">
      <dgm:prSet presAssocID="{FDF761E8-3C80-4F73-9484-73F37CB71AF5}" presName="BalanceSpacing" presStyleCnt="0"/>
      <dgm:spPr/>
    </dgm:pt>
    <dgm:pt modelId="{4CD831E7-DB78-4F4A-A0B4-76CA7B380FB7}" type="pres">
      <dgm:prSet presAssocID="{FDF761E8-3C80-4F73-9484-73F37CB71AF5}" presName="BalanceSpacing1" presStyleCnt="0"/>
      <dgm:spPr/>
    </dgm:pt>
    <dgm:pt modelId="{459AF06F-C4F5-4FF7-82D7-752C214B1A87}" type="pres">
      <dgm:prSet presAssocID="{0A9AFAEF-316F-4988-AA70-24940939113A}" presName="Accent1Text" presStyleLbl="node1" presStyleIdx="1" presStyleCnt="6"/>
      <dgm:spPr/>
      <dgm:t>
        <a:bodyPr/>
        <a:lstStyle/>
        <a:p>
          <a:endParaRPr lang="fr-FR"/>
        </a:p>
      </dgm:t>
    </dgm:pt>
    <dgm:pt modelId="{405C1AA2-AE5E-4F7A-88E8-8F39499223B7}" type="pres">
      <dgm:prSet presAssocID="{0A9AFAEF-316F-4988-AA70-24940939113A}" presName="spaceBetweenRectangles" presStyleCnt="0"/>
      <dgm:spPr/>
    </dgm:pt>
    <dgm:pt modelId="{2B1B924B-F5AF-4626-83C9-8D17BD5EE085}" type="pres">
      <dgm:prSet presAssocID="{162B1E92-8AA1-4F60-90D4-491FADD9FDF9}" presName="composite" presStyleCnt="0"/>
      <dgm:spPr/>
    </dgm:pt>
    <dgm:pt modelId="{D9A6BCA1-AF05-4ACD-B656-398C191D7695}" type="pres">
      <dgm:prSet presAssocID="{162B1E92-8AA1-4F60-90D4-491FADD9FDF9}" presName="Parent1" presStyleLbl="node1" presStyleIdx="2" presStyleCnt="6" custLinFactNeighborY="529">
        <dgm:presLayoutVars>
          <dgm:chMax val="1"/>
          <dgm:chPref val="1"/>
          <dgm:bulletEnabled val="1"/>
        </dgm:presLayoutVars>
      </dgm:prSet>
      <dgm:spPr/>
      <dgm:t>
        <a:bodyPr/>
        <a:lstStyle/>
        <a:p>
          <a:endParaRPr lang="fr-FR"/>
        </a:p>
      </dgm:t>
    </dgm:pt>
    <dgm:pt modelId="{F56E0EC3-16FA-4D40-8CC9-B481869984E7}" type="pres">
      <dgm:prSet presAssocID="{162B1E92-8AA1-4F60-90D4-491FADD9FDF9}" presName="Childtext1" presStyleLbl="revTx" presStyleIdx="1" presStyleCnt="3">
        <dgm:presLayoutVars>
          <dgm:chMax val="0"/>
          <dgm:chPref val="0"/>
          <dgm:bulletEnabled val="1"/>
        </dgm:presLayoutVars>
      </dgm:prSet>
      <dgm:spPr/>
      <dgm:t>
        <a:bodyPr/>
        <a:lstStyle/>
        <a:p>
          <a:endParaRPr lang="fr-FR"/>
        </a:p>
      </dgm:t>
    </dgm:pt>
    <dgm:pt modelId="{2B8A6199-8960-4EBF-B508-648855910FC9}" type="pres">
      <dgm:prSet presAssocID="{162B1E92-8AA1-4F60-90D4-491FADD9FDF9}" presName="BalanceSpacing" presStyleCnt="0"/>
      <dgm:spPr/>
    </dgm:pt>
    <dgm:pt modelId="{467ED2B3-4A4D-4B85-AE79-B8E34212D587}" type="pres">
      <dgm:prSet presAssocID="{162B1E92-8AA1-4F60-90D4-491FADD9FDF9}" presName="BalanceSpacing1" presStyleCnt="0"/>
      <dgm:spPr/>
    </dgm:pt>
    <dgm:pt modelId="{B217D074-E06D-4714-9702-44F3C0601F4C}" type="pres">
      <dgm:prSet presAssocID="{345F2934-DF8C-43AF-8C94-8C6AD24B918C}" presName="Accent1Text" presStyleLbl="node1" presStyleIdx="3" presStyleCnt="6"/>
      <dgm:spPr/>
      <dgm:t>
        <a:bodyPr/>
        <a:lstStyle/>
        <a:p>
          <a:endParaRPr lang="fr-FR"/>
        </a:p>
      </dgm:t>
    </dgm:pt>
    <dgm:pt modelId="{F0425D13-FAC7-4B48-B3D3-58135936405B}" type="pres">
      <dgm:prSet presAssocID="{345F2934-DF8C-43AF-8C94-8C6AD24B918C}" presName="spaceBetweenRectangles" presStyleCnt="0"/>
      <dgm:spPr/>
    </dgm:pt>
    <dgm:pt modelId="{D04D6438-3093-4533-A3CB-89AB335CF389}" type="pres">
      <dgm:prSet presAssocID="{ECE713AA-D56D-435B-94CD-5201ACD1935E}" presName="composite" presStyleCnt="0"/>
      <dgm:spPr/>
    </dgm:pt>
    <dgm:pt modelId="{B3BBD2A3-02EC-4563-98F2-4983C803FA20}" type="pres">
      <dgm:prSet presAssocID="{ECE713AA-D56D-435B-94CD-5201ACD1935E}" presName="Parent1" presStyleLbl="node1" presStyleIdx="4" presStyleCnt="6" custLinFactNeighborY="529">
        <dgm:presLayoutVars>
          <dgm:chMax val="1"/>
          <dgm:chPref val="1"/>
          <dgm:bulletEnabled val="1"/>
        </dgm:presLayoutVars>
      </dgm:prSet>
      <dgm:spPr/>
      <dgm:t>
        <a:bodyPr/>
        <a:lstStyle/>
        <a:p>
          <a:endParaRPr lang="fr-FR"/>
        </a:p>
      </dgm:t>
    </dgm:pt>
    <dgm:pt modelId="{4FB4A817-48B1-47EC-B641-9944B00CBB65}" type="pres">
      <dgm:prSet presAssocID="{ECE713AA-D56D-435B-94CD-5201ACD1935E}" presName="Childtext1" presStyleLbl="revTx" presStyleIdx="2" presStyleCnt="3">
        <dgm:presLayoutVars>
          <dgm:chMax val="0"/>
          <dgm:chPref val="0"/>
          <dgm:bulletEnabled val="1"/>
        </dgm:presLayoutVars>
      </dgm:prSet>
      <dgm:spPr/>
      <dgm:t>
        <a:bodyPr/>
        <a:lstStyle/>
        <a:p>
          <a:endParaRPr lang="fr-FR"/>
        </a:p>
      </dgm:t>
    </dgm:pt>
    <dgm:pt modelId="{02BB3975-3D7A-44E1-9014-B6E6F3C7B9E8}" type="pres">
      <dgm:prSet presAssocID="{ECE713AA-D56D-435B-94CD-5201ACD1935E}" presName="BalanceSpacing" presStyleCnt="0"/>
      <dgm:spPr/>
    </dgm:pt>
    <dgm:pt modelId="{3BB581A6-26F6-44CC-9147-32B703320636}" type="pres">
      <dgm:prSet presAssocID="{ECE713AA-D56D-435B-94CD-5201ACD1935E}" presName="BalanceSpacing1" presStyleCnt="0"/>
      <dgm:spPr/>
    </dgm:pt>
    <dgm:pt modelId="{76A019DE-828D-4FCF-B920-97AF46E52E86}" type="pres">
      <dgm:prSet presAssocID="{6D856323-DA7F-41A8-BB84-FC6B189ED5AD}" presName="Accent1Text" presStyleLbl="node1" presStyleIdx="5" presStyleCnt="6"/>
      <dgm:spPr/>
      <dgm:t>
        <a:bodyPr/>
        <a:lstStyle/>
        <a:p>
          <a:endParaRPr lang="fr-FR"/>
        </a:p>
      </dgm:t>
    </dgm:pt>
  </dgm:ptLst>
  <dgm:cxnLst>
    <dgm:cxn modelId="{4D47D14E-6317-4D78-A11B-960132591DC6}" type="presOf" srcId="{FDF761E8-3C80-4F73-9484-73F37CB71AF5}" destId="{C97D6022-9F6C-42B3-9466-B9CE61DD5E38}" srcOrd="0" destOrd="0" presId="urn:microsoft.com/office/officeart/2008/layout/AlternatingHexagons"/>
    <dgm:cxn modelId="{C710ECC4-3866-4EB3-B896-CEE717F305C3}" type="presOf" srcId="{9DED2400-DF00-49F4-BB42-903AEB2963B7}" destId="{CC3EDBCB-5CB8-461A-87B8-D22C75439257}" srcOrd="0" destOrd="0" presId="urn:microsoft.com/office/officeart/2008/layout/AlternatingHexagons"/>
    <dgm:cxn modelId="{418C8143-ED57-4277-9652-9EB7734033C9}" type="presOf" srcId="{0A9AFAEF-316F-4988-AA70-24940939113A}" destId="{459AF06F-C4F5-4FF7-82D7-752C214B1A87}" srcOrd="0" destOrd="0" presId="urn:microsoft.com/office/officeart/2008/layout/AlternatingHexagons"/>
    <dgm:cxn modelId="{F7D4BC04-82B2-4F38-A310-C5182827EB0B}" type="presOf" srcId="{ECE713AA-D56D-435B-94CD-5201ACD1935E}" destId="{B3BBD2A3-02EC-4563-98F2-4983C803FA20}" srcOrd="0" destOrd="0" presId="urn:microsoft.com/office/officeart/2008/layout/AlternatingHexagons"/>
    <dgm:cxn modelId="{E48DCF7D-DD11-48AB-8FDF-788FB8B4888A}" type="presOf" srcId="{162B1E92-8AA1-4F60-90D4-491FADD9FDF9}" destId="{D9A6BCA1-AF05-4ACD-B656-398C191D7695}" srcOrd="0" destOrd="0" presId="urn:microsoft.com/office/officeart/2008/layout/AlternatingHexagons"/>
    <dgm:cxn modelId="{572DF64E-BC1B-4BF6-91BC-2256E2085AC8}" type="presOf" srcId="{6D856323-DA7F-41A8-BB84-FC6B189ED5AD}" destId="{76A019DE-828D-4FCF-B920-97AF46E52E86}" srcOrd="0" destOrd="0" presId="urn:microsoft.com/office/officeart/2008/layout/AlternatingHexagons"/>
    <dgm:cxn modelId="{D83BEB81-DE15-4869-BB9C-DD45A510F680}" srcId="{BB4A5133-489A-48EC-B9A1-F89432B87B4D}" destId="{162B1E92-8AA1-4F60-90D4-491FADD9FDF9}" srcOrd="1" destOrd="0" parTransId="{256166F7-D0DB-4B4F-AD3B-F90093F83186}" sibTransId="{345F2934-DF8C-43AF-8C94-8C6AD24B918C}"/>
    <dgm:cxn modelId="{11985756-2826-4309-A618-86FBE81C4F06}" srcId="{FDF761E8-3C80-4F73-9484-73F37CB71AF5}" destId="{9DED2400-DF00-49F4-BB42-903AEB2963B7}" srcOrd="0" destOrd="0" parTransId="{54ED5EDD-08D7-4AFE-B422-689F3FA044CA}" sibTransId="{9F58E7EC-A63B-40E3-85BE-A75E1F062EE7}"/>
    <dgm:cxn modelId="{6F0A1C43-D51E-4C58-B432-B082E679FC25}" srcId="{BB4A5133-489A-48EC-B9A1-F89432B87B4D}" destId="{FDF761E8-3C80-4F73-9484-73F37CB71AF5}" srcOrd="0" destOrd="0" parTransId="{0EFE82E9-C80E-4BDA-83CF-51A6C5D8E82A}" sibTransId="{0A9AFAEF-316F-4988-AA70-24940939113A}"/>
    <dgm:cxn modelId="{6CE980B6-F856-4C26-9284-57CCDB6D8963}" type="presOf" srcId="{145CFD9B-9086-4935-B6ED-CD0AE3FC8EF9}" destId="{F56E0EC3-16FA-4D40-8CC9-B481869984E7}" srcOrd="0" destOrd="0" presId="urn:microsoft.com/office/officeart/2008/layout/AlternatingHexagons"/>
    <dgm:cxn modelId="{84169801-69E9-4341-BBD5-9B6923E57939}" type="presOf" srcId="{23F454B1-74DB-42FD-B739-C2DB72336BFF}" destId="{4FB4A817-48B1-47EC-B641-9944B00CBB65}" srcOrd="0" destOrd="0" presId="urn:microsoft.com/office/officeart/2008/layout/AlternatingHexagons"/>
    <dgm:cxn modelId="{304E82D0-163E-423F-BBD7-5DEAFCEBE5AF}" srcId="{162B1E92-8AA1-4F60-90D4-491FADD9FDF9}" destId="{145CFD9B-9086-4935-B6ED-CD0AE3FC8EF9}" srcOrd="0" destOrd="0" parTransId="{86EDD22F-8F74-4295-B72D-D38608F9AC89}" sibTransId="{B71E8B66-E215-4365-BB8A-840B9AEAB615}"/>
    <dgm:cxn modelId="{6401E145-FFCD-4148-889F-154C03368B72}" srcId="{BB4A5133-489A-48EC-B9A1-F89432B87B4D}" destId="{ECE713AA-D56D-435B-94CD-5201ACD1935E}" srcOrd="2" destOrd="0" parTransId="{1A29E184-5E51-4704-B7B7-39CF5E80BA0B}" sibTransId="{6D856323-DA7F-41A8-BB84-FC6B189ED5AD}"/>
    <dgm:cxn modelId="{45C3140E-4B08-4C40-BD2A-2B16B56945FA}" type="presOf" srcId="{BB4A5133-489A-48EC-B9A1-F89432B87B4D}" destId="{9E4B79D1-3C8A-401D-BD4C-0E2AAB36062D}" srcOrd="0" destOrd="0" presId="urn:microsoft.com/office/officeart/2008/layout/AlternatingHexagons"/>
    <dgm:cxn modelId="{7A6561D2-D1E9-449C-BA2D-744DEC5E2EE5}" type="presOf" srcId="{345F2934-DF8C-43AF-8C94-8C6AD24B918C}" destId="{B217D074-E06D-4714-9702-44F3C0601F4C}" srcOrd="0" destOrd="0" presId="urn:microsoft.com/office/officeart/2008/layout/AlternatingHexagons"/>
    <dgm:cxn modelId="{62D43BBE-6041-4774-855C-261D246BE046}" srcId="{ECE713AA-D56D-435B-94CD-5201ACD1935E}" destId="{23F454B1-74DB-42FD-B739-C2DB72336BFF}" srcOrd="0" destOrd="0" parTransId="{EA7143E5-C285-442E-959D-726E9DCEB997}" sibTransId="{EE6147CE-2550-4CD0-B206-BC4176D04203}"/>
    <dgm:cxn modelId="{FDF939DC-4BCD-4354-A31F-7E1F60BC17BC}" type="presParOf" srcId="{9E4B79D1-3C8A-401D-BD4C-0E2AAB36062D}" destId="{4142F6DE-4BBD-4A6F-8B37-FB143FE489A1}" srcOrd="0" destOrd="0" presId="urn:microsoft.com/office/officeart/2008/layout/AlternatingHexagons"/>
    <dgm:cxn modelId="{045B259A-DFA7-4244-9675-A6CE09B11996}" type="presParOf" srcId="{4142F6DE-4BBD-4A6F-8B37-FB143FE489A1}" destId="{C97D6022-9F6C-42B3-9466-B9CE61DD5E38}" srcOrd="0" destOrd="0" presId="urn:microsoft.com/office/officeart/2008/layout/AlternatingHexagons"/>
    <dgm:cxn modelId="{69D7F66C-FE67-4F99-BA10-0162883163A2}" type="presParOf" srcId="{4142F6DE-4BBD-4A6F-8B37-FB143FE489A1}" destId="{CC3EDBCB-5CB8-461A-87B8-D22C75439257}" srcOrd="1" destOrd="0" presId="urn:microsoft.com/office/officeart/2008/layout/AlternatingHexagons"/>
    <dgm:cxn modelId="{1BAC4E8C-A870-4646-9A36-109562059BDD}" type="presParOf" srcId="{4142F6DE-4BBD-4A6F-8B37-FB143FE489A1}" destId="{50394C59-8472-49C4-9E8C-C77E88180963}" srcOrd="2" destOrd="0" presId="urn:microsoft.com/office/officeart/2008/layout/AlternatingHexagons"/>
    <dgm:cxn modelId="{BCB2F162-C882-4366-A354-19FDB2D512D6}" type="presParOf" srcId="{4142F6DE-4BBD-4A6F-8B37-FB143FE489A1}" destId="{4CD831E7-DB78-4F4A-A0B4-76CA7B380FB7}" srcOrd="3" destOrd="0" presId="urn:microsoft.com/office/officeart/2008/layout/AlternatingHexagons"/>
    <dgm:cxn modelId="{4B96930D-9895-4F12-A860-C099007E0358}" type="presParOf" srcId="{4142F6DE-4BBD-4A6F-8B37-FB143FE489A1}" destId="{459AF06F-C4F5-4FF7-82D7-752C214B1A87}" srcOrd="4" destOrd="0" presId="urn:microsoft.com/office/officeart/2008/layout/AlternatingHexagons"/>
    <dgm:cxn modelId="{44128A38-0138-4BCC-8B38-90340A079505}" type="presParOf" srcId="{9E4B79D1-3C8A-401D-BD4C-0E2AAB36062D}" destId="{405C1AA2-AE5E-4F7A-88E8-8F39499223B7}" srcOrd="1" destOrd="0" presId="urn:microsoft.com/office/officeart/2008/layout/AlternatingHexagons"/>
    <dgm:cxn modelId="{E4E9956E-0EC1-4FAD-AD4B-8AF3032A729C}" type="presParOf" srcId="{9E4B79D1-3C8A-401D-BD4C-0E2AAB36062D}" destId="{2B1B924B-F5AF-4626-83C9-8D17BD5EE085}" srcOrd="2" destOrd="0" presId="urn:microsoft.com/office/officeart/2008/layout/AlternatingHexagons"/>
    <dgm:cxn modelId="{9B9D542F-E89E-4DAE-942E-215A25B19336}" type="presParOf" srcId="{2B1B924B-F5AF-4626-83C9-8D17BD5EE085}" destId="{D9A6BCA1-AF05-4ACD-B656-398C191D7695}" srcOrd="0" destOrd="0" presId="urn:microsoft.com/office/officeart/2008/layout/AlternatingHexagons"/>
    <dgm:cxn modelId="{D52088D3-D132-49C6-96AD-ED150BB0B790}" type="presParOf" srcId="{2B1B924B-F5AF-4626-83C9-8D17BD5EE085}" destId="{F56E0EC3-16FA-4D40-8CC9-B481869984E7}" srcOrd="1" destOrd="0" presId="urn:microsoft.com/office/officeart/2008/layout/AlternatingHexagons"/>
    <dgm:cxn modelId="{C39E83B1-A907-4E99-8E35-4ED9774DE272}" type="presParOf" srcId="{2B1B924B-F5AF-4626-83C9-8D17BD5EE085}" destId="{2B8A6199-8960-4EBF-B508-648855910FC9}" srcOrd="2" destOrd="0" presId="urn:microsoft.com/office/officeart/2008/layout/AlternatingHexagons"/>
    <dgm:cxn modelId="{413E9893-389A-4728-8250-24703551B75A}" type="presParOf" srcId="{2B1B924B-F5AF-4626-83C9-8D17BD5EE085}" destId="{467ED2B3-4A4D-4B85-AE79-B8E34212D587}" srcOrd="3" destOrd="0" presId="urn:microsoft.com/office/officeart/2008/layout/AlternatingHexagons"/>
    <dgm:cxn modelId="{20F1E78C-2E25-464E-AD58-E84743BD48FC}" type="presParOf" srcId="{2B1B924B-F5AF-4626-83C9-8D17BD5EE085}" destId="{B217D074-E06D-4714-9702-44F3C0601F4C}" srcOrd="4" destOrd="0" presId="urn:microsoft.com/office/officeart/2008/layout/AlternatingHexagons"/>
    <dgm:cxn modelId="{7EF98A2A-FC4B-4768-934B-92D3CC7F5960}" type="presParOf" srcId="{9E4B79D1-3C8A-401D-BD4C-0E2AAB36062D}" destId="{F0425D13-FAC7-4B48-B3D3-58135936405B}" srcOrd="3" destOrd="0" presId="urn:microsoft.com/office/officeart/2008/layout/AlternatingHexagons"/>
    <dgm:cxn modelId="{ACF15213-AEF5-4554-9E51-C5FEB81AE5B6}" type="presParOf" srcId="{9E4B79D1-3C8A-401D-BD4C-0E2AAB36062D}" destId="{D04D6438-3093-4533-A3CB-89AB335CF389}" srcOrd="4" destOrd="0" presId="urn:microsoft.com/office/officeart/2008/layout/AlternatingHexagons"/>
    <dgm:cxn modelId="{370D6FAB-52E2-4670-A1C0-A1D8D43A445F}" type="presParOf" srcId="{D04D6438-3093-4533-A3CB-89AB335CF389}" destId="{B3BBD2A3-02EC-4563-98F2-4983C803FA20}" srcOrd="0" destOrd="0" presId="urn:microsoft.com/office/officeart/2008/layout/AlternatingHexagons"/>
    <dgm:cxn modelId="{54C1393C-4971-4FFC-A397-19699F8FE2E7}" type="presParOf" srcId="{D04D6438-3093-4533-A3CB-89AB335CF389}" destId="{4FB4A817-48B1-47EC-B641-9944B00CBB65}" srcOrd="1" destOrd="0" presId="urn:microsoft.com/office/officeart/2008/layout/AlternatingHexagons"/>
    <dgm:cxn modelId="{3409802F-8E25-437B-9B27-954BC84E5CEE}" type="presParOf" srcId="{D04D6438-3093-4533-A3CB-89AB335CF389}" destId="{02BB3975-3D7A-44E1-9014-B6E6F3C7B9E8}" srcOrd="2" destOrd="0" presId="urn:microsoft.com/office/officeart/2008/layout/AlternatingHexagons"/>
    <dgm:cxn modelId="{44EC8893-A6BD-4421-BF33-25CB3BDE38CA}" type="presParOf" srcId="{D04D6438-3093-4533-A3CB-89AB335CF389}" destId="{3BB581A6-26F6-44CC-9147-32B703320636}" srcOrd="3" destOrd="0" presId="urn:microsoft.com/office/officeart/2008/layout/AlternatingHexagons"/>
    <dgm:cxn modelId="{E002EA8A-A0AF-49E4-A8BA-A7DA7196CEFD}" type="presParOf" srcId="{D04D6438-3093-4533-A3CB-89AB335CF389}" destId="{76A019DE-828D-4FCF-B920-97AF46E52E86}" srcOrd="4" destOrd="0" presId="urn:microsoft.com/office/officeart/2008/layout/AlternatingHexagon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B4A5133-489A-48EC-B9A1-F89432B87B4D}" type="doc">
      <dgm:prSet loTypeId="urn:microsoft.com/office/officeart/2008/layout/AlternatingHexagons" loCatId="list" qsTypeId="urn:microsoft.com/office/officeart/2005/8/quickstyle/simple1" qsCatId="simple" csTypeId="urn:microsoft.com/office/officeart/2005/8/colors/colorful1" csCatId="colorful" phldr="1"/>
      <dgm:spPr/>
      <dgm:t>
        <a:bodyPr/>
        <a:lstStyle/>
        <a:p>
          <a:endParaRPr lang="fr-FR"/>
        </a:p>
      </dgm:t>
    </dgm:pt>
    <dgm:pt modelId="{FDF761E8-3C80-4F73-9484-73F37CB71AF5}">
      <dgm:prSet phldrT="[Texte]" custT="1"/>
      <dgm:spPr/>
      <dgm:t>
        <a:bodyPr/>
        <a:lstStyle/>
        <a:p>
          <a:r>
            <a:rPr lang="fr-FR" sz="1600" b="1" dirty="0" err="1"/>
            <a:t>Profession-naliser</a:t>
          </a:r>
          <a:r>
            <a:rPr lang="fr-FR" sz="1600" b="1" dirty="0"/>
            <a:t> et fédérer</a:t>
          </a:r>
        </a:p>
      </dgm:t>
    </dgm:pt>
    <dgm:pt modelId="{0EFE82E9-C80E-4BDA-83CF-51A6C5D8E82A}" type="parTrans" cxnId="{6F0A1C43-D51E-4C58-B432-B082E679FC25}">
      <dgm:prSet/>
      <dgm:spPr/>
      <dgm:t>
        <a:bodyPr/>
        <a:lstStyle/>
        <a:p>
          <a:endParaRPr lang="fr-FR"/>
        </a:p>
      </dgm:t>
    </dgm:pt>
    <dgm:pt modelId="{0A9AFAEF-316F-4988-AA70-24940939113A}" type="sibTrans" cxnId="{6F0A1C43-D51E-4C58-B432-B082E679FC25}">
      <dgm:prSet/>
      <dgm:spPr/>
      <dgm:t>
        <a:bodyPr/>
        <a:lstStyle/>
        <a:p>
          <a:endParaRPr lang="fr-FR"/>
        </a:p>
      </dgm:t>
    </dgm:pt>
    <dgm:pt modelId="{162B1E92-8AA1-4F60-90D4-491FADD9FDF9}">
      <dgm:prSet phldrT="[Texte]" custT="1"/>
      <dgm:spPr/>
      <dgm:t>
        <a:bodyPr/>
        <a:lstStyle/>
        <a:p>
          <a:r>
            <a:rPr lang="fr-FR" sz="1600" b="1" dirty="0"/>
            <a:t>Favoriser </a:t>
          </a:r>
          <a:r>
            <a:rPr lang="fr-FR" sz="1600" b="1" dirty="0" err="1"/>
            <a:t>complémen-tarité</a:t>
          </a:r>
          <a:r>
            <a:rPr lang="fr-FR" sz="1600" b="1" dirty="0"/>
            <a:t> rural-urbain</a:t>
          </a:r>
        </a:p>
      </dgm:t>
    </dgm:pt>
    <dgm:pt modelId="{256166F7-D0DB-4B4F-AD3B-F90093F83186}" type="parTrans" cxnId="{D83BEB81-DE15-4869-BB9C-DD45A510F680}">
      <dgm:prSet/>
      <dgm:spPr/>
      <dgm:t>
        <a:bodyPr/>
        <a:lstStyle/>
        <a:p>
          <a:endParaRPr lang="fr-FR"/>
        </a:p>
      </dgm:t>
    </dgm:pt>
    <dgm:pt modelId="{345F2934-DF8C-43AF-8C94-8C6AD24B918C}" type="sibTrans" cxnId="{D83BEB81-DE15-4869-BB9C-DD45A510F680}">
      <dgm:prSet custT="1"/>
      <dgm:spPr/>
      <dgm:t>
        <a:bodyPr/>
        <a:lstStyle/>
        <a:p>
          <a:r>
            <a:rPr lang="fr-FR" sz="1600" b="1" dirty="0"/>
            <a:t>Favoriser la solidarité entre zones</a:t>
          </a:r>
        </a:p>
      </dgm:t>
    </dgm:pt>
    <dgm:pt modelId="{ECE713AA-D56D-435B-94CD-5201ACD1935E}">
      <dgm:prSet phldrT="[Texte]" custT="1"/>
      <dgm:spPr/>
      <dgm:t>
        <a:bodyPr/>
        <a:lstStyle/>
        <a:p>
          <a:r>
            <a:rPr lang="fr-FR" sz="1600" b="1" dirty="0"/>
            <a:t>Labéliser les infra- structures</a:t>
          </a:r>
        </a:p>
      </dgm:t>
    </dgm:pt>
    <dgm:pt modelId="{1A29E184-5E51-4704-B7B7-39CF5E80BA0B}" type="parTrans" cxnId="{6401E145-FFCD-4148-889F-154C03368B72}">
      <dgm:prSet/>
      <dgm:spPr/>
      <dgm:t>
        <a:bodyPr/>
        <a:lstStyle/>
        <a:p>
          <a:endParaRPr lang="fr-FR"/>
        </a:p>
      </dgm:t>
    </dgm:pt>
    <dgm:pt modelId="{6D856323-DA7F-41A8-BB84-FC6B189ED5AD}" type="sibTrans" cxnId="{6401E145-FFCD-4148-889F-154C03368B72}">
      <dgm:prSet custT="1"/>
      <dgm:spPr/>
      <dgm:t>
        <a:bodyPr/>
        <a:lstStyle/>
        <a:p>
          <a:r>
            <a:rPr lang="fr-FR" sz="1600" b="1" dirty="0"/>
            <a:t>Diversifier (montagne)</a:t>
          </a:r>
        </a:p>
      </dgm:t>
    </dgm:pt>
    <dgm:pt modelId="{9E4B79D1-3C8A-401D-BD4C-0E2AAB36062D}" type="pres">
      <dgm:prSet presAssocID="{BB4A5133-489A-48EC-B9A1-F89432B87B4D}" presName="Name0" presStyleCnt="0">
        <dgm:presLayoutVars>
          <dgm:chMax/>
          <dgm:chPref/>
          <dgm:dir/>
          <dgm:animLvl val="lvl"/>
        </dgm:presLayoutVars>
      </dgm:prSet>
      <dgm:spPr/>
      <dgm:t>
        <a:bodyPr/>
        <a:lstStyle/>
        <a:p>
          <a:endParaRPr lang="fr-FR"/>
        </a:p>
      </dgm:t>
    </dgm:pt>
    <dgm:pt modelId="{4142F6DE-4BBD-4A6F-8B37-FB143FE489A1}" type="pres">
      <dgm:prSet presAssocID="{FDF761E8-3C80-4F73-9484-73F37CB71AF5}" presName="composite" presStyleCnt="0"/>
      <dgm:spPr/>
    </dgm:pt>
    <dgm:pt modelId="{C97D6022-9F6C-42B3-9466-B9CE61DD5E38}" type="pres">
      <dgm:prSet presAssocID="{FDF761E8-3C80-4F73-9484-73F37CB71AF5}" presName="Parent1" presStyleLbl="node1" presStyleIdx="0" presStyleCnt="6" custLinFactNeighborY="-529">
        <dgm:presLayoutVars>
          <dgm:chMax val="1"/>
          <dgm:chPref val="1"/>
          <dgm:bulletEnabled val="1"/>
        </dgm:presLayoutVars>
      </dgm:prSet>
      <dgm:spPr/>
      <dgm:t>
        <a:bodyPr/>
        <a:lstStyle/>
        <a:p>
          <a:endParaRPr lang="fr-FR"/>
        </a:p>
      </dgm:t>
    </dgm:pt>
    <dgm:pt modelId="{CC3EDBCB-5CB8-461A-87B8-D22C75439257}" type="pres">
      <dgm:prSet presAssocID="{FDF761E8-3C80-4F73-9484-73F37CB71AF5}" presName="Childtext1" presStyleLbl="revTx" presStyleIdx="0" presStyleCnt="3">
        <dgm:presLayoutVars>
          <dgm:chMax val="0"/>
          <dgm:chPref val="0"/>
          <dgm:bulletEnabled val="1"/>
        </dgm:presLayoutVars>
      </dgm:prSet>
      <dgm:spPr/>
    </dgm:pt>
    <dgm:pt modelId="{50394C59-8472-49C4-9E8C-C77E88180963}" type="pres">
      <dgm:prSet presAssocID="{FDF761E8-3C80-4F73-9484-73F37CB71AF5}" presName="BalanceSpacing" presStyleCnt="0"/>
      <dgm:spPr/>
    </dgm:pt>
    <dgm:pt modelId="{4CD831E7-DB78-4F4A-A0B4-76CA7B380FB7}" type="pres">
      <dgm:prSet presAssocID="{FDF761E8-3C80-4F73-9484-73F37CB71AF5}" presName="BalanceSpacing1" presStyleCnt="0"/>
      <dgm:spPr/>
    </dgm:pt>
    <dgm:pt modelId="{459AF06F-C4F5-4FF7-82D7-752C214B1A87}" type="pres">
      <dgm:prSet presAssocID="{0A9AFAEF-316F-4988-AA70-24940939113A}" presName="Accent1Text" presStyleLbl="node1" presStyleIdx="1" presStyleCnt="6"/>
      <dgm:spPr/>
      <dgm:t>
        <a:bodyPr/>
        <a:lstStyle/>
        <a:p>
          <a:endParaRPr lang="fr-FR"/>
        </a:p>
      </dgm:t>
    </dgm:pt>
    <dgm:pt modelId="{405C1AA2-AE5E-4F7A-88E8-8F39499223B7}" type="pres">
      <dgm:prSet presAssocID="{0A9AFAEF-316F-4988-AA70-24940939113A}" presName="spaceBetweenRectangles" presStyleCnt="0"/>
      <dgm:spPr/>
    </dgm:pt>
    <dgm:pt modelId="{2B1B924B-F5AF-4626-83C9-8D17BD5EE085}" type="pres">
      <dgm:prSet presAssocID="{162B1E92-8AA1-4F60-90D4-491FADD9FDF9}" presName="composite" presStyleCnt="0"/>
      <dgm:spPr/>
    </dgm:pt>
    <dgm:pt modelId="{D9A6BCA1-AF05-4ACD-B656-398C191D7695}" type="pres">
      <dgm:prSet presAssocID="{162B1E92-8AA1-4F60-90D4-491FADD9FDF9}" presName="Parent1" presStyleLbl="node1" presStyleIdx="2" presStyleCnt="6" custLinFactNeighborY="529">
        <dgm:presLayoutVars>
          <dgm:chMax val="1"/>
          <dgm:chPref val="1"/>
          <dgm:bulletEnabled val="1"/>
        </dgm:presLayoutVars>
      </dgm:prSet>
      <dgm:spPr/>
      <dgm:t>
        <a:bodyPr/>
        <a:lstStyle/>
        <a:p>
          <a:endParaRPr lang="fr-FR"/>
        </a:p>
      </dgm:t>
    </dgm:pt>
    <dgm:pt modelId="{F56E0EC3-16FA-4D40-8CC9-B481869984E7}" type="pres">
      <dgm:prSet presAssocID="{162B1E92-8AA1-4F60-90D4-491FADD9FDF9}" presName="Childtext1" presStyleLbl="revTx" presStyleIdx="1" presStyleCnt="3">
        <dgm:presLayoutVars>
          <dgm:chMax val="0"/>
          <dgm:chPref val="0"/>
          <dgm:bulletEnabled val="1"/>
        </dgm:presLayoutVars>
      </dgm:prSet>
      <dgm:spPr/>
    </dgm:pt>
    <dgm:pt modelId="{2B8A6199-8960-4EBF-B508-648855910FC9}" type="pres">
      <dgm:prSet presAssocID="{162B1E92-8AA1-4F60-90D4-491FADD9FDF9}" presName="BalanceSpacing" presStyleCnt="0"/>
      <dgm:spPr/>
    </dgm:pt>
    <dgm:pt modelId="{467ED2B3-4A4D-4B85-AE79-B8E34212D587}" type="pres">
      <dgm:prSet presAssocID="{162B1E92-8AA1-4F60-90D4-491FADD9FDF9}" presName="BalanceSpacing1" presStyleCnt="0"/>
      <dgm:spPr/>
    </dgm:pt>
    <dgm:pt modelId="{B217D074-E06D-4714-9702-44F3C0601F4C}" type="pres">
      <dgm:prSet presAssocID="{345F2934-DF8C-43AF-8C94-8C6AD24B918C}" presName="Accent1Text" presStyleLbl="node1" presStyleIdx="3" presStyleCnt="6"/>
      <dgm:spPr/>
      <dgm:t>
        <a:bodyPr/>
        <a:lstStyle/>
        <a:p>
          <a:endParaRPr lang="fr-FR"/>
        </a:p>
      </dgm:t>
    </dgm:pt>
    <dgm:pt modelId="{F0425D13-FAC7-4B48-B3D3-58135936405B}" type="pres">
      <dgm:prSet presAssocID="{345F2934-DF8C-43AF-8C94-8C6AD24B918C}" presName="spaceBetweenRectangles" presStyleCnt="0"/>
      <dgm:spPr/>
    </dgm:pt>
    <dgm:pt modelId="{D04D6438-3093-4533-A3CB-89AB335CF389}" type="pres">
      <dgm:prSet presAssocID="{ECE713AA-D56D-435B-94CD-5201ACD1935E}" presName="composite" presStyleCnt="0"/>
      <dgm:spPr/>
    </dgm:pt>
    <dgm:pt modelId="{B3BBD2A3-02EC-4563-98F2-4983C803FA20}" type="pres">
      <dgm:prSet presAssocID="{ECE713AA-D56D-435B-94CD-5201ACD1935E}" presName="Parent1" presStyleLbl="node1" presStyleIdx="4" presStyleCnt="6" custLinFactNeighborY="529">
        <dgm:presLayoutVars>
          <dgm:chMax val="1"/>
          <dgm:chPref val="1"/>
          <dgm:bulletEnabled val="1"/>
        </dgm:presLayoutVars>
      </dgm:prSet>
      <dgm:spPr/>
      <dgm:t>
        <a:bodyPr/>
        <a:lstStyle/>
        <a:p>
          <a:endParaRPr lang="fr-FR"/>
        </a:p>
      </dgm:t>
    </dgm:pt>
    <dgm:pt modelId="{4FB4A817-48B1-47EC-B641-9944B00CBB65}" type="pres">
      <dgm:prSet presAssocID="{ECE713AA-D56D-435B-94CD-5201ACD1935E}" presName="Childtext1" presStyleLbl="revTx" presStyleIdx="2" presStyleCnt="3">
        <dgm:presLayoutVars>
          <dgm:chMax val="0"/>
          <dgm:chPref val="0"/>
          <dgm:bulletEnabled val="1"/>
        </dgm:presLayoutVars>
      </dgm:prSet>
      <dgm:spPr/>
    </dgm:pt>
    <dgm:pt modelId="{02BB3975-3D7A-44E1-9014-B6E6F3C7B9E8}" type="pres">
      <dgm:prSet presAssocID="{ECE713AA-D56D-435B-94CD-5201ACD1935E}" presName="BalanceSpacing" presStyleCnt="0"/>
      <dgm:spPr/>
    </dgm:pt>
    <dgm:pt modelId="{3BB581A6-26F6-44CC-9147-32B703320636}" type="pres">
      <dgm:prSet presAssocID="{ECE713AA-D56D-435B-94CD-5201ACD1935E}" presName="BalanceSpacing1" presStyleCnt="0"/>
      <dgm:spPr/>
    </dgm:pt>
    <dgm:pt modelId="{76A019DE-828D-4FCF-B920-97AF46E52E86}" type="pres">
      <dgm:prSet presAssocID="{6D856323-DA7F-41A8-BB84-FC6B189ED5AD}" presName="Accent1Text" presStyleLbl="node1" presStyleIdx="5" presStyleCnt="6"/>
      <dgm:spPr/>
      <dgm:t>
        <a:bodyPr/>
        <a:lstStyle/>
        <a:p>
          <a:endParaRPr lang="fr-FR"/>
        </a:p>
      </dgm:t>
    </dgm:pt>
  </dgm:ptLst>
  <dgm:cxnLst>
    <dgm:cxn modelId="{7A6561D2-D1E9-449C-BA2D-744DEC5E2EE5}" type="presOf" srcId="{345F2934-DF8C-43AF-8C94-8C6AD24B918C}" destId="{B217D074-E06D-4714-9702-44F3C0601F4C}" srcOrd="0" destOrd="0" presId="urn:microsoft.com/office/officeart/2008/layout/AlternatingHexagons"/>
    <dgm:cxn modelId="{F7D4BC04-82B2-4F38-A310-C5182827EB0B}" type="presOf" srcId="{ECE713AA-D56D-435B-94CD-5201ACD1935E}" destId="{B3BBD2A3-02EC-4563-98F2-4983C803FA20}" srcOrd="0" destOrd="0" presId="urn:microsoft.com/office/officeart/2008/layout/AlternatingHexagons"/>
    <dgm:cxn modelId="{572DF64E-BC1B-4BF6-91BC-2256E2085AC8}" type="presOf" srcId="{6D856323-DA7F-41A8-BB84-FC6B189ED5AD}" destId="{76A019DE-828D-4FCF-B920-97AF46E52E86}" srcOrd="0" destOrd="0" presId="urn:microsoft.com/office/officeart/2008/layout/AlternatingHexagons"/>
    <dgm:cxn modelId="{4D47D14E-6317-4D78-A11B-960132591DC6}" type="presOf" srcId="{FDF761E8-3C80-4F73-9484-73F37CB71AF5}" destId="{C97D6022-9F6C-42B3-9466-B9CE61DD5E38}" srcOrd="0" destOrd="0" presId="urn:microsoft.com/office/officeart/2008/layout/AlternatingHexagons"/>
    <dgm:cxn modelId="{D83BEB81-DE15-4869-BB9C-DD45A510F680}" srcId="{BB4A5133-489A-48EC-B9A1-F89432B87B4D}" destId="{162B1E92-8AA1-4F60-90D4-491FADD9FDF9}" srcOrd="1" destOrd="0" parTransId="{256166F7-D0DB-4B4F-AD3B-F90093F83186}" sibTransId="{345F2934-DF8C-43AF-8C94-8C6AD24B918C}"/>
    <dgm:cxn modelId="{418C8143-ED57-4277-9652-9EB7734033C9}" type="presOf" srcId="{0A9AFAEF-316F-4988-AA70-24940939113A}" destId="{459AF06F-C4F5-4FF7-82D7-752C214B1A87}" srcOrd="0" destOrd="0" presId="urn:microsoft.com/office/officeart/2008/layout/AlternatingHexagons"/>
    <dgm:cxn modelId="{6F0A1C43-D51E-4C58-B432-B082E679FC25}" srcId="{BB4A5133-489A-48EC-B9A1-F89432B87B4D}" destId="{FDF761E8-3C80-4F73-9484-73F37CB71AF5}" srcOrd="0" destOrd="0" parTransId="{0EFE82E9-C80E-4BDA-83CF-51A6C5D8E82A}" sibTransId="{0A9AFAEF-316F-4988-AA70-24940939113A}"/>
    <dgm:cxn modelId="{6401E145-FFCD-4148-889F-154C03368B72}" srcId="{BB4A5133-489A-48EC-B9A1-F89432B87B4D}" destId="{ECE713AA-D56D-435B-94CD-5201ACD1935E}" srcOrd="2" destOrd="0" parTransId="{1A29E184-5E51-4704-B7B7-39CF5E80BA0B}" sibTransId="{6D856323-DA7F-41A8-BB84-FC6B189ED5AD}"/>
    <dgm:cxn modelId="{45C3140E-4B08-4C40-BD2A-2B16B56945FA}" type="presOf" srcId="{BB4A5133-489A-48EC-B9A1-F89432B87B4D}" destId="{9E4B79D1-3C8A-401D-BD4C-0E2AAB36062D}" srcOrd="0" destOrd="0" presId="urn:microsoft.com/office/officeart/2008/layout/AlternatingHexagons"/>
    <dgm:cxn modelId="{E48DCF7D-DD11-48AB-8FDF-788FB8B4888A}" type="presOf" srcId="{162B1E92-8AA1-4F60-90D4-491FADD9FDF9}" destId="{D9A6BCA1-AF05-4ACD-B656-398C191D7695}" srcOrd="0" destOrd="0" presId="urn:microsoft.com/office/officeart/2008/layout/AlternatingHexagons"/>
    <dgm:cxn modelId="{FDF939DC-4BCD-4354-A31F-7E1F60BC17BC}" type="presParOf" srcId="{9E4B79D1-3C8A-401D-BD4C-0E2AAB36062D}" destId="{4142F6DE-4BBD-4A6F-8B37-FB143FE489A1}" srcOrd="0" destOrd="0" presId="urn:microsoft.com/office/officeart/2008/layout/AlternatingHexagons"/>
    <dgm:cxn modelId="{045B259A-DFA7-4244-9675-A6CE09B11996}" type="presParOf" srcId="{4142F6DE-4BBD-4A6F-8B37-FB143FE489A1}" destId="{C97D6022-9F6C-42B3-9466-B9CE61DD5E38}" srcOrd="0" destOrd="0" presId="urn:microsoft.com/office/officeart/2008/layout/AlternatingHexagons"/>
    <dgm:cxn modelId="{69D7F66C-FE67-4F99-BA10-0162883163A2}" type="presParOf" srcId="{4142F6DE-4BBD-4A6F-8B37-FB143FE489A1}" destId="{CC3EDBCB-5CB8-461A-87B8-D22C75439257}" srcOrd="1" destOrd="0" presId="urn:microsoft.com/office/officeart/2008/layout/AlternatingHexagons"/>
    <dgm:cxn modelId="{1BAC4E8C-A870-4646-9A36-109562059BDD}" type="presParOf" srcId="{4142F6DE-4BBD-4A6F-8B37-FB143FE489A1}" destId="{50394C59-8472-49C4-9E8C-C77E88180963}" srcOrd="2" destOrd="0" presId="urn:microsoft.com/office/officeart/2008/layout/AlternatingHexagons"/>
    <dgm:cxn modelId="{BCB2F162-C882-4366-A354-19FDB2D512D6}" type="presParOf" srcId="{4142F6DE-4BBD-4A6F-8B37-FB143FE489A1}" destId="{4CD831E7-DB78-4F4A-A0B4-76CA7B380FB7}" srcOrd="3" destOrd="0" presId="urn:microsoft.com/office/officeart/2008/layout/AlternatingHexagons"/>
    <dgm:cxn modelId="{4B96930D-9895-4F12-A860-C099007E0358}" type="presParOf" srcId="{4142F6DE-4BBD-4A6F-8B37-FB143FE489A1}" destId="{459AF06F-C4F5-4FF7-82D7-752C214B1A87}" srcOrd="4" destOrd="0" presId="urn:microsoft.com/office/officeart/2008/layout/AlternatingHexagons"/>
    <dgm:cxn modelId="{44128A38-0138-4BCC-8B38-90340A079505}" type="presParOf" srcId="{9E4B79D1-3C8A-401D-BD4C-0E2AAB36062D}" destId="{405C1AA2-AE5E-4F7A-88E8-8F39499223B7}" srcOrd="1" destOrd="0" presId="urn:microsoft.com/office/officeart/2008/layout/AlternatingHexagons"/>
    <dgm:cxn modelId="{E4E9956E-0EC1-4FAD-AD4B-8AF3032A729C}" type="presParOf" srcId="{9E4B79D1-3C8A-401D-BD4C-0E2AAB36062D}" destId="{2B1B924B-F5AF-4626-83C9-8D17BD5EE085}" srcOrd="2" destOrd="0" presId="urn:microsoft.com/office/officeart/2008/layout/AlternatingHexagons"/>
    <dgm:cxn modelId="{9B9D542F-E89E-4DAE-942E-215A25B19336}" type="presParOf" srcId="{2B1B924B-F5AF-4626-83C9-8D17BD5EE085}" destId="{D9A6BCA1-AF05-4ACD-B656-398C191D7695}" srcOrd="0" destOrd="0" presId="urn:microsoft.com/office/officeart/2008/layout/AlternatingHexagons"/>
    <dgm:cxn modelId="{D52088D3-D132-49C6-96AD-ED150BB0B790}" type="presParOf" srcId="{2B1B924B-F5AF-4626-83C9-8D17BD5EE085}" destId="{F56E0EC3-16FA-4D40-8CC9-B481869984E7}" srcOrd="1" destOrd="0" presId="urn:microsoft.com/office/officeart/2008/layout/AlternatingHexagons"/>
    <dgm:cxn modelId="{C39E83B1-A907-4E99-8E35-4ED9774DE272}" type="presParOf" srcId="{2B1B924B-F5AF-4626-83C9-8D17BD5EE085}" destId="{2B8A6199-8960-4EBF-B508-648855910FC9}" srcOrd="2" destOrd="0" presId="urn:microsoft.com/office/officeart/2008/layout/AlternatingHexagons"/>
    <dgm:cxn modelId="{413E9893-389A-4728-8250-24703551B75A}" type="presParOf" srcId="{2B1B924B-F5AF-4626-83C9-8D17BD5EE085}" destId="{467ED2B3-4A4D-4B85-AE79-B8E34212D587}" srcOrd="3" destOrd="0" presId="urn:microsoft.com/office/officeart/2008/layout/AlternatingHexagons"/>
    <dgm:cxn modelId="{20F1E78C-2E25-464E-AD58-E84743BD48FC}" type="presParOf" srcId="{2B1B924B-F5AF-4626-83C9-8D17BD5EE085}" destId="{B217D074-E06D-4714-9702-44F3C0601F4C}" srcOrd="4" destOrd="0" presId="urn:microsoft.com/office/officeart/2008/layout/AlternatingHexagons"/>
    <dgm:cxn modelId="{7EF98A2A-FC4B-4768-934B-92D3CC7F5960}" type="presParOf" srcId="{9E4B79D1-3C8A-401D-BD4C-0E2AAB36062D}" destId="{F0425D13-FAC7-4B48-B3D3-58135936405B}" srcOrd="3" destOrd="0" presId="urn:microsoft.com/office/officeart/2008/layout/AlternatingHexagons"/>
    <dgm:cxn modelId="{ACF15213-AEF5-4554-9E51-C5FEB81AE5B6}" type="presParOf" srcId="{9E4B79D1-3C8A-401D-BD4C-0E2AAB36062D}" destId="{D04D6438-3093-4533-A3CB-89AB335CF389}" srcOrd="4" destOrd="0" presId="urn:microsoft.com/office/officeart/2008/layout/AlternatingHexagons"/>
    <dgm:cxn modelId="{370D6FAB-52E2-4670-A1C0-A1D8D43A445F}" type="presParOf" srcId="{D04D6438-3093-4533-A3CB-89AB335CF389}" destId="{B3BBD2A3-02EC-4563-98F2-4983C803FA20}" srcOrd="0" destOrd="0" presId="urn:microsoft.com/office/officeart/2008/layout/AlternatingHexagons"/>
    <dgm:cxn modelId="{54C1393C-4971-4FFC-A397-19699F8FE2E7}" type="presParOf" srcId="{D04D6438-3093-4533-A3CB-89AB335CF389}" destId="{4FB4A817-48B1-47EC-B641-9944B00CBB65}" srcOrd="1" destOrd="0" presId="urn:microsoft.com/office/officeart/2008/layout/AlternatingHexagons"/>
    <dgm:cxn modelId="{3409802F-8E25-437B-9B27-954BC84E5CEE}" type="presParOf" srcId="{D04D6438-3093-4533-A3CB-89AB335CF389}" destId="{02BB3975-3D7A-44E1-9014-B6E6F3C7B9E8}" srcOrd="2" destOrd="0" presId="urn:microsoft.com/office/officeart/2008/layout/AlternatingHexagons"/>
    <dgm:cxn modelId="{44EC8893-A6BD-4421-BF33-25CB3BDE38CA}" type="presParOf" srcId="{D04D6438-3093-4533-A3CB-89AB335CF389}" destId="{3BB581A6-26F6-44CC-9147-32B703320636}" srcOrd="3" destOrd="0" presId="urn:microsoft.com/office/officeart/2008/layout/AlternatingHexagons"/>
    <dgm:cxn modelId="{E002EA8A-A0AF-49E4-A8BA-A7DA7196CEFD}" type="presParOf" srcId="{D04D6438-3093-4533-A3CB-89AB335CF389}" destId="{76A019DE-828D-4FCF-B920-97AF46E52E86}" srcOrd="4" destOrd="0" presId="urn:microsoft.com/office/officeart/2008/layout/AlternatingHexagon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CBE076-35B2-4D43-9465-CE5A872AFE81}">
      <dsp:nvSpPr>
        <dsp:cNvPr id="0" name=""/>
        <dsp:cNvSpPr/>
      </dsp:nvSpPr>
      <dsp:spPr>
        <a:xfrm>
          <a:off x="4020495" y="-217347"/>
          <a:ext cx="2310889" cy="1352961"/>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r-FR" sz="2000" b="1" kern="1200" dirty="0"/>
            <a:t>Internaliser l’adaptation dans tous les secteurs</a:t>
          </a:r>
        </a:p>
      </dsp:txBody>
      <dsp:txXfrm>
        <a:off x="4086541" y="-151301"/>
        <a:ext cx="2178797" cy="1220869"/>
      </dsp:txXfrm>
    </dsp:sp>
    <dsp:sp modelId="{61D22D63-549D-4FB5-9B6A-CDF07220819A}">
      <dsp:nvSpPr>
        <dsp:cNvPr id="0" name=""/>
        <dsp:cNvSpPr/>
      </dsp:nvSpPr>
      <dsp:spPr>
        <a:xfrm>
          <a:off x="4891392" y="800576"/>
          <a:ext cx="3773845" cy="3773845"/>
        </a:xfrm>
        <a:custGeom>
          <a:avLst/>
          <a:gdLst/>
          <a:ahLst/>
          <a:cxnLst/>
          <a:rect l="0" t="0" r="0" b="0"/>
          <a:pathLst>
            <a:path>
              <a:moveTo>
                <a:pt x="1455283" y="50032"/>
              </a:moveTo>
              <a:arcTo wR="1886922" hR="1886922" stAng="15406579" swAng="2897306"/>
            </a:path>
          </a:pathLst>
        </a:cu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CA3C3E7-88A4-4D2C-86D8-3E2A342B999E}">
      <dsp:nvSpPr>
        <dsp:cNvPr id="0" name=""/>
        <dsp:cNvSpPr/>
      </dsp:nvSpPr>
      <dsp:spPr>
        <a:xfrm>
          <a:off x="6984771" y="1152133"/>
          <a:ext cx="2141359" cy="1092000"/>
        </a:xfrm>
        <a:prstGeom prst="roundRect">
          <a:avLst/>
        </a:prstGeom>
        <a:solidFill>
          <a:schemeClr val="accent3">
            <a:hueOff val="2141513"/>
            <a:satOff val="-6479"/>
            <a:lumOff val="125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r-FR" sz="2000" b="1" kern="1200" dirty="0"/>
            <a:t>S’organiser pour plus de transversalité</a:t>
          </a:r>
        </a:p>
      </dsp:txBody>
      <dsp:txXfrm>
        <a:off x="7038078" y="1205440"/>
        <a:ext cx="2034745" cy="985386"/>
      </dsp:txXfrm>
    </dsp:sp>
    <dsp:sp modelId="{F42C6228-F530-4328-84AC-614E4EC99A63}">
      <dsp:nvSpPr>
        <dsp:cNvPr id="0" name=""/>
        <dsp:cNvSpPr/>
      </dsp:nvSpPr>
      <dsp:spPr>
        <a:xfrm>
          <a:off x="4373756" y="643967"/>
          <a:ext cx="3773845" cy="3773845"/>
        </a:xfrm>
        <a:custGeom>
          <a:avLst/>
          <a:gdLst/>
          <a:ahLst/>
          <a:cxnLst/>
          <a:rect l="0" t="0" r="0" b="0"/>
          <a:pathLst>
            <a:path>
              <a:moveTo>
                <a:pt x="3753427" y="1610084"/>
              </a:moveTo>
              <a:arcTo wR="1886922" hR="1886922" stAng="21093806" swAng="1813057"/>
            </a:path>
          </a:pathLst>
        </a:custGeom>
        <a:noFill/>
        <a:ln w="9525" cap="flat" cmpd="sng" algn="ctr">
          <a:solidFill>
            <a:schemeClr val="accent3">
              <a:hueOff val="2141513"/>
              <a:satOff val="-6479"/>
              <a:lumOff val="1255"/>
              <a:alphaOff val="0"/>
            </a:schemeClr>
          </a:solidFill>
          <a:prstDash val="solid"/>
        </a:ln>
        <a:effectLst/>
      </dsp:spPr>
      <dsp:style>
        <a:lnRef idx="1">
          <a:scrgbClr r="0" g="0" b="0"/>
        </a:lnRef>
        <a:fillRef idx="0">
          <a:scrgbClr r="0" g="0" b="0"/>
        </a:fillRef>
        <a:effectRef idx="0">
          <a:scrgbClr r="0" g="0" b="0"/>
        </a:effectRef>
        <a:fontRef idx="minor"/>
      </dsp:style>
    </dsp:sp>
    <dsp:sp modelId="{45CC412C-C7F0-4729-93D2-9F7D56D1878E}">
      <dsp:nvSpPr>
        <dsp:cNvPr id="0" name=""/>
        <dsp:cNvSpPr/>
      </dsp:nvSpPr>
      <dsp:spPr>
        <a:xfrm>
          <a:off x="6712950" y="3240357"/>
          <a:ext cx="2144022" cy="1053815"/>
        </a:xfrm>
        <a:prstGeom prst="roundRect">
          <a:avLst/>
        </a:prstGeom>
        <a:solidFill>
          <a:schemeClr val="accent3">
            <a:hueOff val="4283027"/>
            <a:satOff val="-12957"/>
            <a:lumOff val="251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r-FR" sz="2000" b="1" kern="1200" dirty="0"/>
            <a:t>Mutualiser &amp; partager (coûts)</a:t>
          </a:r>
        </a:p>
      </dsp:txBody>
      <dsp:txXfrm>
        <a:off x="6764393" y="3291800"/>
        <a:ext cx="2041136" cy="950929"/>
      </dsp:txXfrm>
    </dsp:sp>
    <dsp:sp modelId="{6D6F2B2D-55D1-4F2A-96F8-4F60D91BAAC8}">
      <dsp:nvSpPr>
        <dsp:cNvPr id="0" name=""/>
        <dsp:cNvSpPr/>
      </dsp:nvSpPr>
      <dsp:spPr>
        <a:xfrm>
          <a:off x="5552059" y="520431"/>
          <a:ext cx="3773845" cy="3773845"/>
        </a:xfrm>
        <a:custGeom>
          <a:avLst/>
          <a:gdLst/>
          <a:ahLst/>
          <a:cxnLst/>
          <a:rect l="0" t="0" r="0" b="0"/>
          <a:pathLst>
            <a:path>
              <a:moveTo>
                <a:pt x="1854689" y="3773570"/>
              </a:moveTo>
              <a:arcTo wR="1886922" hR="1886922" stAng="5458728" swAng="2243467"/>
            </a:path>
          </a:pathLst>
        </a:custGeom>
        <a:noFill/>
        <a:ln w="9525" cap="flat" cmpd="sng" algn="ctr">
          <a:solidFill>
            <a:schemeClr val="accent3">
              <a:hueOff val="4283027"/>
              <a:satOff val="-12957"/>
              <a:lumOff val="2510"/>
              <a:alphaOff val="0"/>
            </a:schemeClr>
          </a:solidFill>
          <a:prstDash val="solid"/>
        </a:ln>
        <a:effectLst/>
      </dsp:spPr>
      <dsp:style>
        <a:lnRef idx="1">
          <a:scrgbClr r="0" g="0" b="0"/>
        </a:lnRef>
        <a:fillRef idx="0">
          <a:scrgbClr r="0" g="0" b="0"/>
        </a:fillRef>
        <a:effectRef idx="0">
          <a:scrgbClr r="0" g="0" b="0"/>
        </a:effectRef>
        <a:fontRef idx="minor"/>
      </dsp:style>
    </dsp:sp>
    <dsp:sp modelId="{1C6CADF9-B86C-4C53-B2C0-38AE952A68A4}">
      <dsp:nvSpPr>
        <dsp:cNvPr id="0" name=""/>
        <dsp:cNvSpPr/>
      </dsp:nvSpPr>
      <dsp:spPr>
        <a:xfrm>
          <a:off x="4104458" y="3657001"/>
          <a:ext cx="2153601" cy="1130994"/>
        </a:xfrm>
        <a:prstGeom prst="roundRect">
          <a:avLst/>
        </a:prstGeom>
        <a:solidFill>
          <a:schemeClr val="accent3">
            <a:hueOff val="6424540"/>
            <a:satOff val="-19436"/>
            <a:lumOff val="376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r-FR" sz="2000" b="1" kern="1200" dirty="0"/>
            <a:t>Evaluer (ex-ante) globalement</a:t>
          </a:r>
        </a:p>
      </dsp:txBody>
      <dsp:txXfrm>
        <a:off x="4159669" y="3712212"/>
        <a:ext cx="2043179" cy="1020572"/>
      </dsp:txXfrm>
    </dsp:sp>
    <dsp:sp modelId="{C409460B-A870-40DE-88D1-90D0C4CFF080}">
      <dsp:nvSpPr>
        <dsp:cNvPr id="0" name=""/>
        <dsp:cNvSpPr/>
      </dsp:nvSpPr>
      <dsp:spPr>
        <a:xfrm>
          <a:off x="1140329" y="450357"/>
          <a:ext cx="3773845" cy="3773845"/>
        </a:xfrm>
        <a:custGeom>
          <a:avLst/>
          <a:gdLst/>
          <a:ahLst/>
          <a:cxnLst/>
          <a:rect l="0" t="0" r="0" b="0"/>
          <a:pathLst>
            <a:path>
              <a:moveTo>
                <a:pt x="2955473" y="3442132"/>
              </a:moveTo>
              <a:arcTo wR="1886922" hR="1886922" stAng="3330473" swAng="1904259"/>
            </a:path>
          </a:pathLst>
        </a:custGeom>
        <a:noFill/>
        <a:ln w="9525" cap="flat" cmpd="sng" algn="ctr">
          <a:solidFill>
            <a:schemeClr val="accent3">
              <a:hueOff val="6424540"/>
              <a:satOff val="-19436"/>
              <a:lumOff val="3765"/>
              <a:alphaOff val="0"/>
            </a:schemeClr>
          </a:solidFill>
          <a:prstDash val="solid"/>
        </a:ln>
        <a:effectLst/>
      </dsp:spPr>
      <dsp:style>
        <a:lnRef idx="1">
          <a:scrgbClr r="0" g="0" b="0"/>
        </a:lnRef>
        <a:fillRef idx="0">
          <a:scrgbClr r="0" g="0" b="0"/>
        </a:fillRef>
        <a:effectRef idx="0">
          <a:scrgbClr r="0" g="0" b="0"/>
        </a:effectRef>
        <a:fontRef idx="minor"/>
      </dsp:style>
    </dsp:sp>
    <dsp:sp modelId="{8C1185ED-D0BA-4078-84D1-8D996ECA17FE}">
      <dsp:nvSpPr>
        <dsp:cNvPr id="0" name=""/>
        <dsp:cNvSpPr/>
      </dsp:nvSpPr>
      <dsp:spPr>
        <a:xfrm>
          <a:off x="1656184" y="3095263"/>
          <a:ext cx="2109477" cy="1127235"/>
        </a:xfrm>
        <a:prstGeom prst="roundRect">
          <a:avLst/>
        </a:prstGeom>
        <a:solidFill>
          <a:schemeClr val="accent3">
            <a:hueOff val="8566054"/>
            <a:satOff val="-25914"/>
            <a:lumOff val="502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r-FR" sz="2000" b="1" kern="1200" dirty="0"/>
            <a:t>Connaitre</a:t>
          </a:r>
        </a:p>
      </dsp:txBody>
      <dsp:txXfrm>
        <a:off x="1711211" y="3150290"/>
        <a:ext cx="1999423" cy="1017181"/>
      </dsp:txXfrm>
    </dsp:sp>
    <dsp:sp modelId="{B489B779-D112-483C-AD3F-209876A32BF5}">
      <dsp:nvSpPr>
        <dsp:cNvPr id="0" name=""/>
        <dsp:cNvSpPr/>
      </dsp:nvSpPr>
      <dsp:spPr>
        <a:xfrm>
          <a:off x="2340999" y="484174"/>
          <a:ext cx="3773845" cy="3773845"/>
        </a:xfrm>
        <a:custGeom>
          <a:avLst/>
          <a:gdLst/>
          <a:ahLst/>
          <a:cxnLst/>
          <a:rect l="0" t="0" r="0" b="0"/>
          <a:pathLst>
            <a:path>
              <a:moveTo>
                <a:pt x="141145" y="2602980"/>
              </a:moveTo>
              <a:arcTo wR="1886922" hR="1886922" stAng="9461895" swAng="1581027"/>
            </a:path>
          </a:pathLst>
        </a:custGeom>
        <a:noFill/>
        <a:ln w="9525" cap="flat" cmpd="sng" algn="ctr">
          <a:solidFill>
            <a:schemeClr val="accent3">
              <a:hueOff val="8566054"/>
              <a:satOff val="-25914"/>
              <a:lumOff val="5020"/>
              <a:alphaOff val="0"/>
            </a:schemeClr>
          </a:solidFill>
          <a:prstDash val="solid"/>
        </a:ln>
        <a:effectLst/>
      </dsp:spPr>
      <dsp:style>
        <a:lnRef idx="1">
          <a:scrgbClr r="0" g="0" b="0"/>
        </a:lnRef>
        <a:fillRef idx="0">
          <a:scrgbClr r="0" g="0" b="0"/>
        </a:fillRef>
        <a:effectRef idx="0">
          <a:scrgbClr r="0" g="0" b="0"/>
        </a:effectRef>
        <a:fontRef idx="minor"/>
      </dsp:style>
    </dsp:sp>
    <dsp:sp modelId="{D8B8C4E4-0447-40D5-A614-7A9E2C7A3277}">
      <dsp:nvSpPr>
        <dsp:cNvPr id="0" name=""/>
        <dsp:cNvSpPr/>
      </dsp:nvSpPr>
      <dsp:spPr>
        <a:xfrm>
          <a:off x="1405480" y="1008113"/>
          <a:ext cx="2066944" cy="1221010"/>
        </a:xfrm>
        <a:prstGeom prst="roundRect">
          <a:avLst/>
        </a:prstGeom>
        <a:solidFill>
          <a:schemeClr val="accent3">
            <a:hueOff val="10707567"/>
            <a:satOff val="-32393"/>
            <a:lumOff val="627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r-FR" sz="2000" b="1" kern="1200" dirty="0"/>
            <a:t>Renforcer la capacité, sensibiliser</a:t>
          </a:r>
        </a:p>
      </dsp:txBody>
      <dsp:txXfrm>
        <a:off x="1465085" y="1067718"/>
        <a:ext cx="1947734" cy="1101800"/>
      </dsp:txXfrm>
    </dsp:sp>
    <dsp:sp modelId="{9EF2DE30-EB9F-4F34-8417-50C6A3317C65}">
      <dsp:nvSpPr>
        <dsp:cNvPr id="0" name=""/>
        <dsp:cNvSpPr/>
      </dsp:nvSpPr>
      <dsp:spPr>
        <a:xfrm>
          <a:off x="1664184" y="794955"/>
          <a:ext cx="3773845" cy="3773845"/>
        </a:xfrm>
        <a:custGeom>
          <a:avLst/>
          <a:gdLst/>
          <a:ahLst/>
          <a:cxnLst/>
          <a:rect l="0" t="0" r="0" b="0"/>
          <a:pathLst>
            <a:path>
              <a:moveTo>
                <a:pt x="1027715" y="206970"/>
              </a:moveTo>
              <a:arcTo wR="1886922" hR="1886922" stAng="14574759" swAng="2464900"/>
            </a:path>
          </a:pathLst>
        </a:custGeom>
        <a:noFill/>
        <a:ln w="9525" cap="flat" cmpd="sng" algn="ctr">
          <a:solidFill>
            <a:schemeClr val="accent3">
              <a:hueOff val="10707567"/>
              <a:satOff val="-32393"/>
              <a:lumOff val="6275"/>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7D6022-9F6C-42B3-9466-B9CE61DD5E38}">
      <dsp:nvSpPr>
        <dsp:cNvPr id="0" name=""/>
        <dsp:cNvSpPr/>
      </dsp:nvSpPr>
      <dsp:spPr>
        <a:xfrm rot="5400000">
          <a:off x="3894050" y="133666"/>
          <a:ext cx="2056400" cy="1789068"/>
        </a:xfrm>
        <a:prstGeom prst="hexagon">
          <a:avLst>
            <a:gd name="adj" fmla="val 25000"/>
            <a:gd name="vf" fmla="val 11547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a:t>Economiser Domestique </a:t>
          </a:r>
        </a:p>
      </dsp:txBody>
      <dsp:txXfrm rot="-5400000">
        <a:off x="4306512" y="320456"/>
        <a:ext cx="1231476" cy="1415488"/>
      </dsp:txXfrm>
    </dsp:sp>
    <dsp:sp modelId="{CC3EDBCB-5CB8-461A-87B8-D22C75439257}">
      <dsp:nvSpPr>
        <dsp:cNvPr id="0" name=""/>
        <dsp:cNvSpPr/>
      </dsp:nvSpPr>
      <dsp:spPr>
        <a:xfrm>
          <a:off x="5871073" y="411682"/>
          <a:ext cx="2294942" cy="1233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fr-FR" sz="1400" kern="1200" dirty="0">
              <a:solidFill>
                <a:srgbClr val="000000"/>
              </a:solidFill>
            </a:rPr>
            <a:t>Fuites AEP, prospective demande, exemplarité, forage domestiques, tarification incitative, récupération eaux de pluie…</a:t>
          </a:r>
        </a:p>
      </dsp:txBody>
      <dsp:txXfrm>
        <a:off x="5871073" y="411682"/>
        <a:ext cx="2294942" cy="1233840"/>
      </dsp:txXfrm>
    </dsp:sp>
    <dsp:sp modelId="{459AF06F-C4F5-4FF7-82D7-752C214B1A87}">
      <dsp:nvSpPr>
        <dsp:cNvPr id="0" name=""/>
        <dsp:cNvSpPr/>
      </dsp:nvSpPr>
      <dsp:spPr>
        <a:xfrm rot="5400000">
          <a:off x="1961856" y="134068"/>
          <a:ext cx="2056400" cy="1789068"/>
        </a:xfrm>
        <a:prstGeom prst="hexagon">
          <a:avLst>
            <a:gd name="adj" fmla="val 25000"/>
            <a:gd name="vf" fmla="val 11547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fr-FR" sz="3600" kern="1200"/>
        </a:p>
      </dsp:txBody>
      <dsp:txXfrm rot="-5400000">
        <a:off x="2374318" y="320858"/>
        <a:ext cx="1231476" cy="1415488"/>
      </dsp:txXfrm>
    </dsp:sp>
    <dsp:sp modelId="{D9A6BCA1-AF05-4ACD-B656-398C191D7695}">
      <dsp:nvSpPr>
        <dsp:cNvPr id="0" name=""/>
        <dsp:cNvSpPr/>
      </dsp:nvSpPr>
      <dsp:spPr>
        <a:xfrm rot="5400000">
          <a:off x="2924252" y="1890419"/>
          <a:ext cx="2056400" cy="1789068"/>
        </a:xfrm>
        <a:prstGeom prst="hexagon">
          <a:avLst>
            <a:gd name="adj" fmla="val 25000"/>
            <a:gd name="vf" fmla="val 11547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fr-FR" sz="1700" b="1" kern="1200" dirty="0"/>
            <a:t>Economiser Industrie</a:t>
          </a:r>
        </a:p>
      </dsp:txBody>
      <dsp:txXfrm rot="-5400000">
        <a:off x="3336714" y="2077209"/>
        <a:ext cx="1231476" cy="1415488"/>
      </dsp:txXfrm>
    </dsp:sp>
    <dsp:sp modelId="{F56E0EC3-16FA-4D40-8CC9-B481869984E7}">
      <dsp:nvSpPr>
        <dsp:cNvPr id="0" name=""/>
        <dsp:cNvSpPr/>
      </dsp:nvSpPr>
      <dsp:spPr>
        <a:xfrm>
          <a:off x="762975" y="2157154"/>
          <a:ext cx="2220912" cy="1233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r" defTabSz="622300">
            <a:lnSpc>
              <a:spcPct val="90000"/>
            </a:lnSpc>
            <a:spcBef>
              <a:spcPct val="0"/>
            </a:spcBef>
            <a:spcAft>
              <a:spcPct val="35000"/>
            </a:spcAft>
          </a:pPr>
          <a:r>
            <a:rPr lang="fr-FR" sz="1400" kern="1200" dirty="0">
              <a:solidFill>
                <a:srgbClr val="000000"/>
              </a:solidFill>
            </a:rPr>
            <a:t>Amélioration process</a:t>
          </a:r>
        </a:p>
      </dsp:txBody>
      <dsp:txXfrm>
        <a:off x="762975" y="2157154"/>
        <a:ext cx="2220912" cy="1233840"/>
      </dsp:txXfrm>
    </dsp:sp>
    <dsp:sp modelId="{B217D074-E06D-4714-9702-44F3C0601F4C}">
      <dsp:nvSpPr>
        <dsp:cNvPr id="0" name=""/>
        <dsp:cNvSpPr/>
      </dsp:nvSpPr>
      <dsp:spPr>
        <a:xfrm rot="5400000">
          <a:off x="4856445" y="1879540"/>
          <a:ext cx="2056400" cy="1789068"/>
        </a:xfrm>
        <a:prstGeom prst="hexagon">
          <a:avLst>
            <a:gd name="adj" fmla="val 25000"/>
            <a:gd name="vf" fmla="val 11547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fr-FR" sz="3600" kern="1200"/>
        </a:p>
      </dsp:txBody>
      <dsp:txXfrm rot="-5400000">
        <a:off x="5268907" y="2066330"/>
        <a:ext cx="1231476" cy="1415488"/>
      </dsp:txXfrm>
    </dsp:sp>
    <dsp:sp modelId="{B3BBD2A3-02EC-4563-98F2-4983C803FA20}">
      <dsp:nvSpPr>
        <dsp:cNvPr id="0" name=""/>
        <dsp:cNvSpPr/>
      </dsp:nvSpPr>
      <dsp:spPr>
        <a:xfrm rot="5400000">
          <a:off x="3894050" y="3625415"/>
          <a:ext cx="2056400" cy="1789068"/>
        </a:xfrm>
        <a:prstGeom prst="hexagon">
          <a:avLst>
            <a:gd name="adj" fmla="val 25000"/>
            <a:gd name="vf" fmla="val 11547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fr-FR" sz="1700" b="1" kern="1200" dirty="0"/>
            <a:t>Economiser Agriculture </a:t>
          </a:r>
        </a:p>
      </dsp:txBody>
      <dsp:txXfrm rot="-5400000">
        <a:off x="4306512" y="3812205"/>
        <a:ext cx="1231476" cy="1415488"/>
      </dsp:txXfrm>
    </dsp:sp>
    <dsp:sp modelId="{4FB4A817-48B1-47EC-B641-9944B00CBB65}">
      <dsp:nvSpPr>
        <dsp:cNvPr id="0" name=""/>
        <dsp:cNvSpPr/>
      </dsp:nvSpPr>
      <dsp:spPr>
        <a:xfrm>
          <a:off x="5871073" y="3902627"/>
          <a:ext cx="2294942" cy="1233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fr-FR" sz="1400" b="0" kern="1200" dirty="0">
              <a:solidFill>
                <a:srgbClr val="000000"/>
              </a:solidFill>
            </a:rPr>
            <a:t>Productions agricoles, matériel et pilotage, fuites, gestion concertée</a:t>
          </a:r>
        </a:p>
      </dsp:txBody>
      <dsp:txXfrm>
        <a:off x="5871073" y="3902627"/>
        <a:ext cx="2294942" cy="1233840"/>
      </dsp:txXfrm>
    </dsp:sp>
    <dsp:sp modelId="{76A019DE-828D-4FCF-B920-97AF46E52E86}">
      <dsp:nvSpPr>
        <dsp:cNvPr id="0" name=""/>
        <dsp:cNvSpPr/>
      </dsp:nvSpPr>
      <dsp:spPr>
        <a:xfrm rot="5400000">
          <a:off x="1961856" y="3625013"/>
          <a:ext cx="2056400" cy="1789068"/>
        </a:xfrm>
        <a:prstGeom prst="hexagon">
          <a:avLst>
            <a:gd name="adj" fmla="val 25000"/>
            <a:gd name="vf" fmla="val 11547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fr-FR" sz="3600" kern="1200" dirty="0"/>
        </a:p>
      </dsp:txBody>
      <dsp:txXfrm rot="-5400000">
        <a:off x="2374318" y="3811803"/>
        <a:ext cx="1231476" cy="141548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7D6022-9F6C-42B3-9466-B9CE61DD5E38}">
      <dsp:nvSpPr>
        <dsp:cNvPr id="0" name=""/>
        <dsp:cNvSpPr/>
      </dsp:nvSpPr>
      <dsp:spPr>
        <a:xfrm rot="5400000">
          <a:off x="3656575" y="133666"/>
          <a:ext cx="2056400" cy="1789068"/>
        </a:xfrm>
        <a:prstGeom prst="hexagon">
          <a:avLst>
            <a:gd name="adj" fmla="val 25000"/>
            <a:gd name="vf" fmla="val 11547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a:t>Optimiser stockage </a:t>
          </a:r>
        </a:p>
      </dsp:txBody>
      <dsp:txXfrm rot="-5400000">
        <a:off x="4069037" y="320456"/>
        <a:ext cx="1231476" cy="1415488"/>
      </dsp:txXfrm>
    </dsp:sp>
    <dsp:sp modelId="{CC3EDBCB-5CB8-461A-87B8-D22C75439257}">
      <dsp:nvSpPr>
        <dsp:cNvPr id="0" name=""/>
        <dsp:cNvSpPr/>
      </dsp:nvSpPr>
      <dsp:spPr>
        <a:xfrm>
          <a:off x="5544612" y="369682"/>
          <a:ext cx="3244842" cy="1233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fr-FR" sz="1600" kern="1200" dirty="0">
              <a:solidFill>
                <a:srgbClr val="000000"/>
              </a:solidFill>
            </a:rPr>
            <a:t>Gestion optimisée maillée, coordination, eau dans les sols, nouveau stockage, recouvrement des coûts, carrières, retenues sans usage </a:t>
          </a:r>
        </a:p>
      </dsp:txBody>
      <dsp:txXfrm>
        <a:off x="5544612" y="369682"/>
        <a:ext cx="3244842" cy="1233840"/>
      </dsp:txXfrm>
    </dsp:sp>
    <dsp:sp modelId="{459AF06F-C4F5-4FF7-82D7-752C214B1A87}">
      <dsp:nvSpPr>
        <dsp:cNvPr id="0" name=""/>
        <dsp:cNvSpPr/>
      </dsp:nvSpPr>
      <dsp:spPr>
        <a:xfrm rot="5400000">
          <a:off x="1724381" y="134068"/>
          <a:ext cx="2056400" cy="1789068"/>
        </a:xfrm>
        <a:prstGeom prst="hexagon">
          <a:avLst>
            <a:gd name="adj" fmla="val 25000"/>
            <a:gd name="vf" fmla="val 115470"/>
          </a:avLst>
        </a:prstGeom>
        <a:solidFill>
          <a:schemeClr val="accent3">
            <a:hueOff val="2141513"/>
            <a:satOff val="-6479"/>
            <a:lumOff val="125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fr-FR" sz="3600" kern="1200"/>
        </a:p>
      </dsp:txBody>
      <dsp:txXfrm rot="-5400000">
        <a:off x="2136843" y="320858"/>
        <a:ext cx="1231476" cy="1415488"/>
      </dsp:txXfrm>
    </dsp:sp>
    <dsp:sp modelId="{D9A6BCA1-AF05-4ACD-B656-398C191D7695}">
      <dsp:nvSpPr>
        <dsp:cNvPr id="0" name=""/>
        <dsp:cNvSpPr/>
      </dsp:nvSpPr>
      <dsp:spPr>
        <a:xfrm rot="5400000">
          <a:off x="2924252" y="1890419"/>
          <a:ext cx="2056400" cy="1789068"/>
        </a:xfrm>
        <a:prstGeom prst="hexagon">
          <a:avLst>
            <a:gd name="adj" fmla="val 25000"/>
            <a:gd name="vf" fmla="val 115470"/>
          </a:avLst>
        </a:prstGeom>
        <a:solidFill>
          <a:schemeClr val="accent3">
            <a:hueOff val="4283027"/>
            <a:satOff val="-12957"/>
            <a:lumOff val="251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fr-FR" sz="1700" b="1" kern="1200" dirty="0"/>
            <a:t>Réutiliser les eaux usées</a:t>
          </a:r>
        </a:p>
      </dsp:txBody>
      <dsp:txXfrm rot="-5400000">
        <a:off x="3336714" y="2077209"/>
        <a:ext cx="1231476" cy="1415488"/>
      </dsp:txXfrm>
    </dsp:sp>
    <dsp:sp modelId="{F56E0EC3-16FA-4D40-8CC9-B481869984E7}">
      <dsp:nvSpPr>
        <dsp:cNvPr id="0" name=""/>
        <dsp:cNvSpPr/>
      </dsp:nvSpPr>
      <dsp:spPr>
        <a:xfrm>
          <a:off x="762975" y="2157154"/>
          <a:ext cx="2220912" cy="1233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r" defTabSz="711200">
            <a:lnSpc>
              <a:spcPct val="90000"/>
            </a:lnSpc>
            <a:spcBef>
              <a:spcPct val="0"/>
            </a:spcBef>
            <a:spcAft>
              <a:spcPct val="35000"/>
            </a:spcAft>
          </a:pPr>
          <a:r>
            <a:rPr lang="fr-FR" sz="1600" kern="1200" dirty="0">
              <a:solidFill>
                <a:srgbClr val="000000"/>
              </a:solidFill>
            </a:rPr>
            <a:t>Favoriser, accompagner</a:t>
          </a:r>
        </a:p>
      </dsp:txBody>
      <dsp:txXfrm>
        <a:off x="762975" y="2157154"/>
        <a:ext cx="2220912" cy="1233840"/>
      </dsp:txXfrm>
    </dsp:sp>
    <dsp:sp modelId="{B217D074-E06D-4714-9702-44F3C0601F4C}">
      <dsp:nvSpPr>
        <dsp:cNvPr id="0" name=""/>
        <dsp:cNvSpPr/>
      </dsp:nvSpPr>
      <dsp:spPr>
        <a:xfrm rot="5400000">
          <a:off x="4856445" y="1879540"/>
          <a:ext cx="2056400" cy="1789068"/>
        </a:xfrm>
        <a:prstGeom prst="hexagon">
          <a:avLst>
            <a:gd name="adj" fmla="val 25000"/>
            <a:gd name="vf" fmla="val 115470"/>
          </a:avLst>
        </a:prstGeom>
        <a:solidFill>
          <a:schemeClr val="accent3">
            <a:hueOff val="6424540"/>
            <a:satOff val="-19436"/>
            <a:lumOff val="376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fr-FR" sz="3600" kern="1200"/>
        </a:p>
      </dsp:txBody>
      <dsp:txXfrm rot="-5400000">
        <a:off x="5268907" y="2066330"/>
        <a:ext cx="1231476" cy="1415488"/>
      </dsp:txXfrm>
    </dsp:sp>
    <dsp:sp modelId="{B3BBD2A3-02EC-4563-98F2-4983C803FA20}">
      <dsp:nvSpPr>
        <dsp:cNvPr id="0" name=""/>
        <dsp:cNvSpPr/>
      </dsp:nvSpPr>
      <dsp:spPr>
        <a:xfrm rot="5400000">
          <a:off x="3894050" y="3625415"/>
          <a:ext cx="2056400" cy="1789068"/>
        </a:xfrm>
        <a:prstGeom prst="hexagon">
          <a:avLst>
            <a:gd name="adj" fmla="val 25000"/>
            <a:gd name="vf" fmla="val 115470"/>
          </a:avLst>
        </a:prstGeom>
        <a:solidFill>
          <a:schemeClr val="accent3">
            <a:hueOff val="8566054"/>
            <a:satOff val="-25914"/>
            <a:lumOff val="502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fr-FR" sz="1700" b="1" kern="1200" dirty="0"/>
            <a:t>Diversifier les ressources </a:t>
          </a:r>
        </a:p>
      </dsp:txBody>
      <dsp:txXfrm rot="-5400000">
        <a:off x="4306512" y="3812205"/>
        <a:ext cx="1231476" cy="1415488"/>
      </dsp:txXfrm>
    </dsp:sp>
    <dsp:sp modelId="{4FB4A817-48B1-47EC-B641-9944B00CBB65}">
      <dsp:nvSpPr>
        <dsp:cNvPr id="0" name=""/>
        <dsp:cNvSpPr/>
      </dsp:nvSpPr>
      <dsp:spPr>
        <a:xfrm>
          <a:off x="5871073" y="3902627"/>
          <a:ext cx="2294942" cy="1233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fr-FR" sz="1600" b="0" kern="1200" dirty="0">
              <a:solidFill>
                <a:srgbClr val="000000"/>
              </a:solidFill>
            </a:rPr>
            <a:t>Interconnecter, exploiter plusieurs ressources</a:t>
          </a:r>
        </a:p>
      </dsp:txBody>
      <dsp:txXfrm>
        <a:off x="5871073" y="3902627"/>
        <a:ext cx="2294942" cy="1233840"/>
      </dsp:txXfrm>
    </dsp:sp>
    <dsp:sp modelId="{76A019DE-828D-4FCF-B920-97AF46E52E86}">
      <dsp:nvSpPr>
        <dsp:cNvPr id="0" name=""/>
        <dsp:cNvSpPr/>
      </dsp:nvSpPr>
      <dsp:spPr>
        <a:xfrm rot="5400000">
          <a:off x="1961856" y="3625013"/>
          <a:ext cx="2056400" cy="1789068"/>
        </a:xfrm>
        <a:prstGeom prst="hexagon">
          <a:avLst>
            <a:gd name="adj" fmla="val 25000"/>
            <a:gd name="vf" fmla="val 115470"/>
          </a:avLst>
        </a:prstGeom>
        <a:solidFill>
          <a:schemeClr val="accent3">
            <a:hueOff val="10707567"/>
            <a:satOff val="-32393"/>
            <a:lumOff val="627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fr-FR" sz="3600" kern="1200"/>
        </a:p>
      </dsp:txBody>
      <dsp:txXfrm rot="-5400000">
        <a:off x="2374318" y="3811803"/>
        <a:ext cx="1231476" cy="141548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7D6022-9F6C-42B3-9466-B9CE61DD5E38}">
      <dsp:nvSpPr>
        <dsp:cNvPr id="0" name=""/>
        <dsp:cNvSpPr/>
      </dsp:nvSpPr>
      <dsp:spPr>
        <a:xfrm rot="5400000">
          <a:off x="3894050" y="133666"/>
          <a:ext cx="2056400" cy="1789068"/>
        </a:xfrm>
        <a:prstGeom prst="hexagon">
          <a:avLst>
            <a:gd name="adj" fmla="val 25000"/>
            <a:gd name="vf" fmla="val 11547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a:t>Réduire les pressions à la source</a:t>
          </a:r>
        </a:p>
      </dsp:txBody>
      <dsp:txXfrm rot="-5400000">
        <a:off x="4306512" y="320456"/>
        <a:ext cx="1231476" cy="1415488"/>
      </dsp:txXfrm>
    </dsp:sp>
    <dsp:sp modelId="{CC3EDBCB-5CB8-461A-87B8-D22C75439257}">
      <dsp:nvSpPr>
        <dsp:cNvPr id="0" name=""/>
        <dsp:cNvSpPr/>
      </dsp:nvSpPr>
      <dsp:spPr>
        <a:xfrm>
          <a:off x="5871073" y="411682"/>
          <a:ext cx="2294942" cy="1233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fr-FR" sz="1600" kern="1200" dirty="0">
              <a:solidFill>
                <a:srgbClr val="000000"/>
              </a:solidFill>
            </a:rPr>
            <a:t>Assainissement collectif, eaux de pluie, espèces invasives </a:t>
          </a:r>
        </a:p>
      </dsp:txBody>
      <dsp:txXfrm>
        <a:off x="5871073" y="411682"/>
        <a:ext cx="2294942" cy="1233840"/>
      </dsp:txXfrm>
    </dsp:sp>
    <dsp:sp modelId="{459AF06F-C4F5-4FF7-82D7-752C214B1A87}">
      <dsp:nvSpPr>
        <dsp:cNvPr id="0" name=""/>
        <dsp:cNvSpPr/>
      </dsp:nvSpPr>
      <dsp:spPr>
        <a:xfrm rot="5400000">
          <a:off x="1961856" y="134068"/>
          <a:ext cx="2056400" cy="1789068"/>
        </a:xfrm>
        <a:prstGeom prst="hexagon">
          <a:avLst>
            <a:gd name="adj" fmla="val 25000"/>
            <a:gd name="vf" fmla="val 115470"/>
          </a:avLst>
        </a:prstGeom>
        <a:solidFill>
          <a:schemeClr val="accent4">
            <a:hueOff val="-892954"/>
            <a:satOff val="5380"/>
            <a:lumOff val="43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fr-FR" sz="3600" kern="1200"/>
        </a:p>
      </dsp:txBody>
      <dsp:txXfrm rot="-5400000">
        <a:off x="2374318" y="320858"/>
        <a:ext cx="1231476" cy="1415488"/>
      </dsp:txXfrm>
    </dsp:sp>
    <dsp:sp modelId="{D9A6BCA1-AF05-4ACD-B656-398C191D7695}">
      <dsp:nvSpPr>
        <dsp:cNvPr id="0" name=""/>
        <dsp:cNvSpPr/>
      </dsp:nvSpPr>
      <dsp:spPr>
        <a:xfrm rot="5400000">
          <a:off x="3022261" y="1890419"/>
          <a:ext cx="2056400" cy="1789068"/>
        </a:xfrm>
        <a:prstGeom prst="hexagon">
          <a:avLst>
            <a:gd name="adj" fmla="val 25000"/>
            <a:gd name="vf" fmla="val 115470"/>
          </a:avLst>
        </a:prstGeom>
        <a:solidFill>
          <a:schemeClr val="accent4">
            <a:hueOff val="-1785908"/>
            <a:satOff val="10760"/>
            <a:lumOff val="86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a:t>Restaurer les fonctions des milieux</a:t>
          </a:r>
        </a:p>
      </dsp:txBody>
      <dsp:txXfrm rot="-5400000">
        <a:off x="3434723" y="2077209"/>
        <a:ext cx="1231476" cy="1415488"/>
      </dsp:txXfrm>
    </dsp:sp>
    <dsp:sp modelId="{F56E0EC3-16FA-4D40-8CC9-B481869984E7}">
      <dsp:nvSpPr>
        <dsp:cNvPr id="0" name=""/>
        <dsp:cNvSpPr/>
      </dsp:nvSpPr>
      <dsp:spPr>
        <a:xfrm>
          <a:off x="603536" y="2233578"/>
          <a:ext cx="2612947" cy="11223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r" defTabSz="711200">
            <a:lnSpc>
              <a:spcPct val="90000"/>
            </a:lnSpc>
            <a:spcBef>
              <a:spcPct val="0"/>
            </a:spcBef>
            <a:spcAft>
              <a:spcPct val="35000"/>
            </a:spcAft>
          </a:pPr>
          <a:r>
            <a:rPr lang="fr-FR" sz="1600" kern="1200" dirty="0">
              <a:solidFill>
                <a:srgbClr val="000000"/>
              </a:solidFill>
            </a:rPr>
            <a:t>Obstacles, espaces de mobilité, champs d’expansion, reculer les digues </a:t>
          </a:r>
        </a:p>
      </dsp:txBody>
      <dsp:txXfrm>
        <a:off x="603536" y="2233578"/>
        <a:ext cx="2612947" cy="1122350"/>
      </dsp:txXfrm>
    </dsp:sp>
    <dsp:sp modelId="{B217D074-E06D-4714-9702-44F3C0601F4C}">
      <dsp:nvSpPr>
        <dsp:cNvPr id="0" name=""/>
        <dsp:cNvSpPr/>
      </dsp:nvSpPr>
      <dsp:spPr>
        <a:xfrm rot="5400000">
          <a:off x="4954454" y="1879540"/>
          <a:ext cx="2056400" cy="1789068"/>
        </a:xfrm>
        <a:prstGeom prst="hexagon">
          <a:avLst>
            <a:gd name="adj" fmla="val 25000"/>
            <a:gd name="vf" fmla="val 115470"/>
          </a:avLst>
        </a:prstGeom>
        <a:solidFill>
          <a:schemeClr val="accent4">
            <a:hueOff val="-2678862"/>
            <a:satOff val="16139"/>
            <a:lumOff val="129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fr-FR" sz="3600" kern="1200"/>
        </a:p>
      </dsp:txBody>
      <dsp:txXfrm rot="-5400000">
        <a:off x="5366916" y="2066330"/>
        <a:ext cx="1231476" cy="1415488"/>
      </dsp:txXfrm>
    </dsp:sp>
    <dsp:sp modelId="{B3BBD2A3-02EC-4563-98F2-4983C803FA20}">
      <dsp:nvSpPr>
        <dsp:cNvPr id="0" name=""/>
        <dsp:cNvSpPr/>
      </dsp:nvSpPr>
      <dsp:spPr>
        <a:xfrm rot="5400000">
          <a:off x="3704516" y="3625415"/>
          <a:ext cx="2056400" cy="1789068"/>
        </a:xfrm>
        <a:prstGeom prst="hexagon">
          <a:avLst>
            <a:gd name="adj" fmla="val 25000"/>
            <a:gd name="vf" fmla="val 115470"/>
          </a:avLst>
        </a:prstGeom>
        <a:solidFill>
          <a:schemeClr val="accent4">
            <a:hueOff val="-3571816"/>
            <a:satOff val="21519"/>
            <a:lumOff val="172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r-FR" sz="1800" b="1" kern="1200" dirty="0"/>
            <a:t>Suivre et entretenir </a:t>
          </a:r>
        </a:p>
      </dsp:txBody>
      <dsp:txXfrm rot="-5400000">
        <a:off x="4116978" y="3812205"/>
        <a:ext cx="1231476" cy="1415488"/>
      </dsp:txXfrm>
    </dsp:sp>
    <dsp:sp modelId="{4FB4A817-48B1-47EC-B641-9944B00CBB65}">
      <dsp:nvSpPr>
        <dsp:cNvPr id="0" name=""/>
        <dsp:cNvSpPr/>
      </dsp:nvSpPr>
      <dsp:spPr>
        <a:xfrm>
          <a:off x="5592760" y="3889758"/>
          <a:ext cx="3053077" cy="1233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fr-FR" sz="1600" b="0" kern="1200" dirty="0">
              <a:solidFill>
                <a:srgbClr val="000000"/>
              </a:solidFill>
            </a:rPr>
            <a:t>Police de l’eau, entretien, suivi gestion des ouvrages, débits compatibles</a:t>
          </a:r>
        </a:p>
      </dsp:txBody>
      <dsp:txXfrm>
        <a:off x="5592760" y="3889758"/>
        <a:ext cx="3053077" cy="1233840"/>
      </dsp:txXfrm>
    </dsp:sp>
    <dsp:sp modelId="{76A019DE-828D-4FCF-B920-97AF46E52E86}">
      <dsp:nvSpPr>
        <dsp:cNvPr id="0" name=""/>
        <dsp:cNvSpPr/>
      </dsp:nvSpPr>
      <dsp:spPr>
        <a:xfrm rot="5400000">
          <a:off x="1772323" y="3625013"/>
          <a:ext cx="2056400" cy="1789068"/>
        </a:xfrm>
        <a:prstGeom prst="hexagon">
          <a:avLst>
            <a:gd name="adj" fmla="val 25000"/>
            <a:gd name="vf" fmla="val 115470"/>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fr-FR" sz="3600" kern="1200"/>
        </a:p>
      </dsp:txBody>
      <dsp:txXfrm rot="-5400000">
        <a:off x="2184785" y="3811803"/>
        <a:ext cx="1231476" cy="141548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7D6022-9F6C-42B3-9466-B9CE61DD5E38}">
      <dsp:nvSpPr>
        <dsp:cNvPr id="0" name=""/>
        <dsp:cNvSpPr/>
      </dsp:nvSpPr>
      <dsp:spPr>
        <a:xfrm rot="5400000">
          <a:off x="3894050" y="133666"/>
          <a:ext cx="2056400" cy="1789068"/>
        </a:xfrm>
        <a:prstGeom prst="hexagon">
          <a:avLst>
            <a:gd name="adj" fmla="val 25000"/>
            <a:gd name="vf" fmla="val 11547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a:t>Gestion du risque</a:t>
          </a:r>
        </a:p>
      </dsp:txBody>
      <dsp:txXfrm rot="-5400000">
        <a:off x="4306512" y="320456"/>
        <a:ext cx="1231476" cy="1415488"/>
      </dsp:txXfrm>
    </dsp:sp>
    <dsp:sp modelId="{CC3EDBCB-5CB8-461A-87B8-D22C75439257}">
      <dsp:nvSpPr>
        <dsp:cNvPr id="0" name=""/>
        <dsp:cNvSpPr/>
      </dsp:nvSpPr>
      <dsp:spPr>
        <a:xfrm>
          <a:off x="5871073" y="411682"/>
          <a:ext cx="2294942" cy="1233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fr-FR" sz="1600" kern="1200" dirty="0">
              <a:solidFill>
                <a:srgbClr val="000000"/>
              </a:solidFill>
            </a:rPr>
            <a:t>Construction ZI interdite, recul enjeux en ZI, limiter imperméabilisation, infiltration, eaux pluviales urbaines</a:t>
          </a:r>
        </a:p>
      </dsp:txBody>
      <dsp:txXfrm>
        <a:off x="5871073" y="411682"/>
        <a:ext cx="2294942" cy="1233840"/>
      </dsp:txXfrm>
    </dsp:sp>
    <dsp:sp modelId="{459AF06F-C4F5-4FF7-82D7-752C214B1A87}">
      <dsp:nvSpPr>
        <dsp:cNvPr id="0" name=""/>
        <dsp:cNvSpPr/>
      </dsp:nvSpPr>
      <dsp:spPr>
        <a:xfrm rot="5400000">
          <a:off x="1961856" y="134068"/>
          <a:ext cx="2056400" cy="1789068"/>
        </a:xfrm>
        <a:prstGeom prst="hexagon">
          <a:avLst>
            <a:gd name="adj" fmla="val 25000"/>
            <a:gd name="vf" fmla="val 115470"/>
          </a:avLst>
        </a:prstGeom>
        <a:solidFill>
          <a:schemeClr val="accent2">
            <a:hueOff val="1044843"/>
            <a:satOff val="1935"/>
            <a:lumOff val="-152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fr-FR" sz="3600" kern="1200"/>
        </a:p>
      </dsp:txBody>
      <dsp:txXfrm rot="-5400000">
        <a:off x="2374318" y="320858"/>
        <a:ext cx="1231476" cy="1415488"/>
      </dsp:txXfrm>
    </dsp:sp>
    <dsp:sp modelId="{D9A6BCA1-AF05-4ACD-B656-398C191D7695}">
      <dsp:nvSpPr>
        <dsp:cNvPr id="0" name=""/>
        <dsp:cNvSpPr/>
      </dsp:nvSpPr>
      <dsp:spPr>
        <a:xfrm rot="5400000">
          <a:off x="2924252" y="1890419"/>
          <a:ext cx="2056400" cy="1789068"/>
        </a:xfrm>
        <a:prstGeom prst="hexagon">
          <a:avLst>
            <a:gd name="adj" fmla="val 25000"/>
            <a:gd name="vf" fmla="val 115470"/>
          </a:avLst>
        </a:prstGeom>
        <a:solidFill>
          <a:schemeClr val="accent2">
            <a:hueOff val="2089686"/>
            <a:satOff val="3870"/>
            <a:lumOff val="-305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a:t>Réduire les pollutions</a:t>
          </a:r>
        </a:p>
      </dsp:txBody>
      <dsp:txXfrm rot="-5400000">
        <a:off x="3336714" y="2077209"/>
        <a:ext cx="1231476" cy="1415488"/>
      </dsp:txXfrm>
    </dsp:sp>
    <dsp:sp modelId="{F56E0EC3-16FA-4D40-8CC9-B481869984E7}">
      <dsp:nvSpPr>
        <dsp:cNvPr id="0" name=""/>
        <dsp:cNvSpPr/>
      </dsp:nvSpPr>
      <dsp:spPr>
        <a:xfrm>
          <a:off x="762975" y="2157154"/>
          <a:ext cx="2220912" cy="1233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r" defTabSz="711200">
            <a:lnSpc>
              <a:spcPct val="90000"/>
            </a:lnSpc>
            <a:spcBef>
              <a:spcPct val="0"/>
            </a:spcBef>
            <a:spcAft>
              <a:spcPct val="35000"/>
            </a:spcAft>
          </a:pPr>
          <a:r>
            <a:rPr lang="fr-FR" sz="1600" kern="1200" dirty="0">
              <a:solidFill>
                <a:srgbClr val="000000"/>
              </a:solidFill>
            </a:rPr>
            <a:t>Assainissement collectif HQE, non-collectif performant, contamination à la source</a:t>
          </a:r>
        </a:p>
      </dsp:txBody>
      <dsp:txXfrm>
        <a:off x="762975" y="2157154"/>
        <a:ext cx="2220912" cy="1233840"/>
      </dsp:txXfrm>
    </dsp:sp>
    <dsp:sp modelId="{B217D074-E06D-4714-9702-44F3C0601F4C}">
      <dsp:nvSpPr>
        <dsp:cNvPr id="0" name=""/>
        <dsp:cNvSpPr/>
      </dsp:nvSpPr>
      <dsp:spPr>
        <a:xfrm rot="5400000">
          <a:off x="4856445" y="1879540"/>
          <a:ext cx="2056400" cy="1789068"/>
        </a:xfrm>
        <a:prstGeom prst="hexagon">
          <a:avLst>
            <a:gd name="adj" fmla="val 25000"/>
            <a:gd name="vf" fmla="val 115470"/>
          </a:avLst>
        </a:prstGeom>
        <a:solidFill>
          <a:schemeClr val="accent2">
            <a:hueOff val="3134529"/>
            <a:satOff val="5804"/>
            <a:lumOff val="-458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fr-FR" sz="1600" b="1" kern="1200" dirty="0" err="1"/>
            <a:t>Complémenta-rité</a:t>
          </a:r>
          <a:r>
            <a:rPr lang="fr-FR" sz="1600" b="1" kern="1200" dirty="0"/>
            <a:t>  ville territoire</a:t>
          </a:r>
        </a:p>
      </dsp:txBody>
      <dsp:txXfrm rot="-5400000">
        <a:off x="5268907" y="2066330"/>
        <a:ext cx="1231476" cy="1415488"/>
      </dsp:txXfrm>
    </dsp:sp>
    <dsp:sp modelId="{B3BBD2A3-02EC-4563-98F2-4983C803FA20}">
      <dsp:nvSpPr>
        <dsp:cNvPr id="0" name=""/>
        <dsp:cNvSpPr/>
      </dsp:nvSpPr>
      <dsp:spPr>
        <a:xfrm rot="5400000">
          <a:off x="3894050" y="3625415"/>
          <a:ext cx="2056400" cy="1789068"/>
        </a:xfrm>
        <a:prstGeom prst="hexagon">
          <a:avLst>
            <a:gd name="adj" fmla="val 25000"/>
            <a:gd name="vf" fmla="val 115470"/>
          </a:avLst>
        </a:prstGeom>
        <a:solidFill>
          <a:schemeClr val="accent2">
            <a:hueOff val="4179372"/>
            <a:satOff val="7739"/>
            <a:lumOff val="-611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a:t>Assurer un confort urbain </a:t>
          </a:r>
        </a:p>
      </dsp:txBody>
      <dsp:txXfrm rot="-5400000">
        <a:off x="4306512" y="3812205"/>
        <a:ext cx="1231476" cy="1415488"/>
      </dsp:txXfrm>
    </dsp:sp>
    <dsp:sp modelId="{4FB4A817-48B1-47EC-B641-9944B00CBB65}">
      <dsp:nvSpPr>
        <dsp:cNvPr id="0" name=""/>
        <dsp:cNvSpPr/>
      </dsp:nvSpPr>
      <dsp:spPr>
        <a:xfrm>
          <a:off x="5871073" y="3902627"/>
          <a:ext cx="2294942" cy="1233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fr-FR" sz="1600" b="0" kern="1200" dirty="0">
              <a:solidFill>
                <a:srgbClr val="000000"/>
              </a:solidFill>
            </a:rPr>
            <a:t>Espaces verts, plantes résistantes, surfaces végétalisées, normes construction</a:t>
          </a:r>
        </a:p>
      </dsp:txBody>
      <dsp:txXfrm>
        <a:off x="5871073" y="3902627"/>
        <a:ext cx="2294942" cy="1233840"/>
      </dsp:txXfrm>
    </dsp:sp>
    <dsp:sp modelId="{76A019DE-828D-4FCF-B920-97AF46E52E86}">
      <dsp:nvSpPr>
        <dsp:cNvPr id="0" name=""/>
        <dsp:cNvSpPr/>
      </dsp:nvSpPr>
      <dsp:spPr>
        <a:xfrm rot="5400000">
          <a:off x="1961856" y="3625013"/>
          <a:ext cx="2056400" cy="1789068"/>
        </a:xfrm>
        <a:prstGeom prst="hexagon">
          <a:avLst>
            <a:gd name="adj" fmla="val 25000"/>
            <a:gd name="vf" fmla="val 115470"/>
          </a:avLst>
        </a:prstGeom>
        <a:solidFill>
          <a:schemeClr val="accent2">
            <a:hueOff val="5224215"/>
            <a:satOff val="9674"/>
            <a:lumOff val="-764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fr-FR" sz="3600" kern="1200"/>
        </a:p>
      </dsp:txBody>
      <dsp:txXfrm rot="-5400000">
        <a:off x="2374318" y="3811803"/>
        <a:ext cx="1231476" cy="141548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7D6022-9F6C-42B3-9466-B9CE61DD5E38}">
      <dsp:nvSpPr>
        <dsp:cNvPr id="0" name=""/>
        <dsp:cNvSpPr/>
      </dsp:nvSpPr>
      <dsp:spPr>
        <a:xfrm rot="5400000">
          <a:off x="3804011" y="133674"/>
          <a:ext cx="2056524" cy="1789176"/>
        </a:xfrm>
        <a:prstGeom prst="hexagon">
          <a:avLst>
            <a:gd name="adj" fmla="val 25000"/>
            <a:gd name="vf" fmla="val 11547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a:t>Des sols vivants &amp; productifs</a:t>
          </a:r>
        </a:p>
      </dsp:txBody>
      <dsp:txXfrm rot="-5400000">
        <a:off x="4216498" y="320475"/>
        <a:ext cx="1231550" cy="1415574"/>
      </dsp:txXfrm>
    </dsp:sp>
    <dsp:sp modelId="{CC3EDBCB-5CB8-461A-87B8-D22C75439257}">
      <dsp:nvSpPr>
        <dsp:cNvPr id="0" name=""/>
        <dsp:cNvSpPr/>
      </dsp:nvSpPr>
      <dsp:spPr>
        <a:xfrm>
          <a:off x="5778102" y="410761"/>
          <a:ext cx="2783291" cy="12339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fr-FR" sz="1600" kern="1200" dirty="0">
              <a:solidFill>
                <a:srgbClr val="000000"/>
              </a:solidFill>
            </a:rPr>
            <a:t>Réduire phyto, AB, agriculture de conservation, </a:t>
          </a:r>
          <a:r>
            <a:rPr lang="fr-FR" sz="1600" kern="1200" dirty="0" err="1">
              <a:solidFill>
                <a:srgbClr val="000000"/>
              </a:solidFill>
            </a:rPr>
            <a:t>agro-écologie</a:t>
          </a:r>
          <a:r>
            <a:rPr lang="fr-FR" sz="1600" kern="1200" dirty="0">
              <a:solidFill>
                <a:srgbClr val="000000"/>
              </a:solidFill>
            </a:rPr>
            <a:t>, </a:t>
          </a:r>
          <a:r>
            <a:rPr lang="fr-FR" sz="1600" kern="1200" dirty="0" err="1">
              <a:solidFill>
                <a:srgbClr val="000000"/>
              </a:solidFill>
            </a:rPr>
            <a:t>agro-foresterie</a:t>
          </a:r>
          <a:r>
            <a:rPr lang="fr-FR" sz="1600" kern="1200" dirty="0">
              <a:solidFill>
                <a:srgbClr val="000000"/>
              </a:solidFill>
            </a:rPr>
            <a:t>, élevage extensif, techniques alternatives de travail du sol…</a:t>
          </a:r>
        </a:p>
      </dsp:txBody>
      <dsp:txXfrm>
        <a:off x="5778102" y="410761"/>
        <a:ext cx="2783291" cy="1233914"/>
      </dsp:txXfrm>
    </dsp:sp>
    <dsp:sp modelId="{459AF06F-C4F5-4FF7-82D7-752C214B1A87}">
      <dsp:nvSpPr>
        <dsp:cNvPr id="0" name=""/>
        <dsp:cNvSpPr/>
      </dsp:nvSpPr>
      <dsp:spPr>
        <a:xfrm rot="5400000">
          <a:off x="1871700" y="133908"/>
          <a:ext cx="2056524" cy="1789176"/>
        </a:xfrm>
        <a:prstGeom prst="hexagon">
          <a:avLst>
            <a:gd name="adj" fmla="val 25000"/>
            <a:gd name="vf" fmla="val 115470"/>
          </a:avLst>
        </a:prstGeom>
        <a:solidFill>
          <a:schemeClr val="accent2">
            <a:hueOff val="1044843"/>
            <a:satOff val="1935"/>
            <a:lumOff val="-152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fr-FR" sz="3600" kern="1200"/>
        </a:p>
      </dsp:txBody>
      <dsp:txXfrm rot="-5400000">
        <a:off x="2284187" y="320709"/>
        <a:ext cx="1231550" cy="1415574"/>
      </dsp:txXfrm>
    </dsp:sp>
    <dsp:sp modelId="{D9A6BCA1-AF05-4ACD-B656-398C191D7695}">
      <dsp:nvSpPr>
        <dsp:cNvPr id="0" name=""/>
        <dsp:cNvSpPr/>
      </dsp:nvSpPr>
      <dsp:spPr>
        <a:xfrm rot="5400000">
          <a:off x="2956206" y="1890365"/>
          <a:ext cx="2056524" cy="1789176"/>
        </a:xfrm>
        <a:prstGeom prst="hexagon">
          <a:avLst>
            <a:gd name="adj" fmla="val 25000"/>
            <a:gd name="vf" fmla="val 115470"/>
          </a:avLst>
        </a:prstGeom>
        <a:solidFill>
          <a:schemeClr val="accent2">
            <a:hueOff val="2089686"/>
            <a:satOff val="3870"/>
            <a:lumOff val="-305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a:t>Des </a:t>
          </a:r>
          <a:r>
            <a:rPr lang="fr-FR" sz="1600" b="1" kern="1200" dirty="0" err="1"/>
            <a:t>expl</a:t>
          </a:r>
          <a:r>
            <a:rPr lang="fr-FR" sz="1600" b="1" kern="1200" dirty="0"/>
            <a:t>. agricoles viables</a:t>
          </a:r>
        </a:p>
      </dsp:txBody>
      <dsp:txXfrm rot="-5400000">
        <a:off x="3368693" y="2077166"/>
        <a:ext cx="1231550" cy="1415574"/>
      </dsp:txXfrm>
    </dsp:sp>
    <dsp:sp modelId="{F56E0EC3-16FA-4D40-8CC9-B481869984E7}">
      <dsp:nvSpPr>
        <dsp:cNvPr id="0" name=""/>
        <dsp:cNvSpPr/>
      </dsp:nvSpPr>
      <dsp:spPr>
        <a:xfrm>
          <a:off x="794799" y="2157117"/>
          <a:ext cx="2221046" cy="12339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r" defTabSz="711200">
            <a:lnSpc>
              <a:spcPct val="90000"/>
            </a:lnSpc>
            <a:spcBef>
              <a:spcPct val="0"/>
            </a:spcBef>
            <a:spcAft>
              <a:spcPct val="35000"/>
            </a:spcAft>
          </a:pPr>
          <a:r>
            <a:rPr lang="fr-FR" sz="1600" kern="1200" dirty="0">
              <a:solidFill>
                <a:srgbClr val="000000"/>
              </a:solidFill>
            </a:rPr>
            <a:t>Gestion, nouvelles rémunérations, renouvellement</a:t>
          </a:r>
        </a:p>
      </dsp:txBody>
      <dsp:txXfrm>
        <a:off x="794799" y="2157117"/>
        <a:ext cx="2221046" cy="1233914"/>
      </dsp:txXfrm>
    </dsp:sp>
    <dsp:sp modelId="{B217D074-E06D-4714-9702-44F3C0601F4C}">
      <dsp:nvSpPr>
        <dsp:cNvPr id="0" name=""/>
        <dsp:cNvSpPr/>
      </dsp:nvSpPr>
      <dsp:spPr>
        <a:xfrm rot="5400000">
          <a:off x="4888517" y="1879486"/>
          <a:ext cx="2056524" cy="1789176"/>
        </a:xfrm>
        <a:prstGeom prst="hexagon">
          <a:avLst>
            <a:gd name="adj" fmla="val 25000"/>
            <a:gd name="vf" fmla="val 115470"/>
          </a:avLst>
        </a:prstGeom>
        <a:solidFill>
          <a:schemeClr val="accent2">
            <a:hueOff val="3134529"/>
            <a:satOff val="5804"/>
            <a:lumOff val="-458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fr-FR" sz="1600" b="1" kern="1200" dirty="0"/>
            <a:t>Des filières  innovantes</a:t>
          </a:r>
        </a:p>
      </dsp:txBody>
      <dsp:txXfrm rot="-5400000">
        <a:off x="5301004" y="2066287"/>
        <a:ext cx="1231550" cy="1415574"/>
      </dsp:txXfrm>
    </dsp:sp>
    <dsp:sp modelId="{B3BBD2A3-02EC-4563-98F2-4983C803FA20}">
      <dsp:nvSpPr>
        <dsp:cNvPr id="0" name=""/>
        <dsp:cNvSpPr/>
      </dsp:nvSpPr>
      <dsp:spPr>
        <a:xfrm rot="5400000">
          <a:off x="3926064" y="3625299"/>
          <a:ext cx="2056524" cy="1789176"/>
        </a:xfrm>
        <a:prstGeom prst="hexagon">
          <a:avLst>
            <a:gd name="adj" fmla="val 25000"/>
            <a:gd name="vf" fmla="val 115470"/>
          </a:avLst>
        </a:prstGeom>
        <a:solidFill>
          <a:schemeClr val="accent2">
            <a:hueOff val="4179372"/>
            <a:satOff val="7739"/>
            <a:lumOff val="-611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a:t>Renforcer l’autonomie territoriale</a:t>
          </a:r>
        </a:p>
      </dsp:txBody>
      <dsp:txXfrm rot="-5400000">
        <a:off x="4338551" y="3812100"/>
        <a:ext cx="1231550" cy="1415574"/>
      </dsp:txXfrm>
    </dsp:sp>
    <dsp:sp modelId="{4FB4A817-48B1-47EC-B641-9944B00CBB65}">
      <dsp:nvSpPr>
        <dsp:cNvPr id="0" name=""/>
        <dsp:cNvSpPr/>
      </dsp:nvSpPr>
      <dsp:spPr>
        <a:xfrm>
          <a:off x="5903206" y="3902695"/>
          <a:ext cx="2295081" cy="12339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fr-FR" sz="1600" b="0" kern="1200" dirty="0">
              <a:solidFill>
                <a:srgbClr val="000000"/>
              </a:solidFill>
            </a:rPr>
            <a:t>Circuits courts, filières 100% Adour, économie circulaire, Projets Alimentaires Territoriaux, agriculture urbaine</a:t>
          </a:r>
        </a:p>
      </dsp:txBody>
      <dsp:txXfrm>
        <a:off x="5903206" y="3902695"/>
        <a:ext cx="2295081" cy="1233914"/>
      </dsp:txXfrm>
    </dsp:sp>
    <dsp:sp modelId="{76A019DE-828D-4FCF-B920-97AF46E52E86}">
      <dsp:nvSpPr>
        <dsp:cNvPr id="0" name=""/>
        <dsp:cNvSpPr/>
      </dsp:nvSpPr>
      <dsp:spPr>
        <a:xfrm rot="5400000">
          <a:off x="1993753" y="3625064"/>
          <a:ext cx="2056524" cy="1789176"/>
        </a:xfrm>
        <a:prstGeom prst="hexagon">
          <a:avLst>
            <a:gd name="adj" fmla="val 25000"/>
            <a:gd name="vf" fmla="val 115470"/>
          </a:avLst>
        </a:prstGeom>
        <a:solidFill>
          <a:schemeClr val="accent2">
            <a:hueOff val="5224215"/>
            <a:satOff val="9674"/>
            <a:lumOff val="-764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fr-FR" sz="3600" kern="1200"/>
        </a:p>
      </dsp:txBody>
      <dsp:txXfrm rot="-5400000">
        <a:off x="2406240" y="3811865"/>
        <a:ext cx="1231550" cy="141557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7D6022-9F6C-42B3-9466-B9CE61DD5E38}">
      <dsp:nvSpPr>
        <dsp:cNvPr id="0" name=""/>
        <dsp:cNvSpPr/>
      </dsp:nvSpPr>
      <dsp:spPr>
        <a:xfrm rot="5400000">
          <a:off x="3894050" y="133666"/>
          <a:ext cx="2056400" cy="1789068"/>
        </a:xfrm>
        <a:prstGeom prst="hexagon">
          <a:avLst>
            <a:gd name="adj" fmla="val 25000"/>
            <a:gd name="vf" fmla="val 11547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a:t>Sobriété </a:t>
          </a:r>
        </a:p>
      </dsp:txBody>
      <dsp:txXfrm rot="-5400000">
        <a:off x="4306512" y="320456"/>
        <a:ext cx="1231476" cy="1415488"/>
      </dsp:txXfrm>
    </dsp:sp>
    <dsp:sp modelId="{CC3EDBCB-5CB8-461A-87B8-D22C75439257}">
      <dsp:nvSpPr>
        <dsp:cNvPr id="0" name=""/>
        <dsp:cNvSpPr/>
      </dsp:nvSpPr>
      <dsp:spPr>
        <a:xfrm>
          <a:off x="5871073" y="411682"/>
          <a:ext cx="2294942" cy="1233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fr-FR" sz="1600" kern="1200" dirty="0">
              <a:solidFill>
                <a:srgbClr val="000000"/>
              </a:solidFill>
            </a:rPr>
            <a:t>Réduire prélèvements, recycler</a:t>
          </a:r>
        </a:p>
      </dsp:txBody>
      <dsp:txXfrm>
        <a:off x="5871073" y="411682"/>
        <a:ext cx="2294942" cy="1233840"/>
      </dsp:txXfrm>
    </dsp:sp>
    <dsp:sp modelId="{459AF06F-C4F5-4FF7-82D7-752C214B1A87}">
      <dsp:nvSpPr>
        <dsp:cNvPr id="0" name=""/>
        <dsp:cNvSpPr/>
      </dsp:nvSpPr>
      <dsp:spPr>
        <a:xfrm rot="5400000">
          <a:off x="1961856" y="134068"/>
          <a:ext cx="2056400" cy="1789068"/>
        </a:xfrm>
        <a:prstGeom prst="hexagon">
          <a:avLst>
            <a:gd name="adj" fmla="val 25000"/>
            <a:gd name="vf" fmla="val 11547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fr-FR" sz="3600" kern="1200"/>
        </a:p>
      </dsp:txBody>
      <dsp:txXfrm rot="-5400000">
        <a:off x="2374318" y="320858"/>
        <a:ext cx="1231476" cy="1415488"/>
      </dsp:txXfrm>
    </dsp:sp>
    <dsp:sp modelId="{D9A6BCA1-AF05-4ACD-B656-398C191D7695}">
      <dsp:nvSpPr>
        <dsp:cNvPr id="0" name=""/>
        <dsp:cNvSpPr/>
      </dsp:nvSpPr>
      <dsp:spPr>
        <a:xfrm rot="5400000">
          <a:off x="2924252" y="1890419"/>
          <a:ext cx="2056400" cy="1789068"/>
        </a:xfrm>
        <a:prstGeom prst="hexagon">
          <a:avLst>
            <a:gd name="adj" fmla="val 25000"/>
            <a:gd name="vf" fmla="val 11547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a:t>Valorisation</a:t>
          </a:r>
        </a:p>
      </dsp:txBody>
      <dsp:txXfrm rot="-5400000">
        <a:off x="3336714" y="2077209"/>
        <a:ext cx="1231476" cy="1415488"/>
      </dsp:txXfrm>
    </dsp:sp>
    <dsp:sp modelId="{F56E0EC3-16FA-4D40-8CC9-B481869984E7}">
      <dsp:nvSpPr>
        <dsp:cNvPr id="0" name=""/>
        <dsp:cNvSpPr/>
      </dsp:nvSpPr>
      <dsp:spPr>
        <a:xfrm>
          <a:off x="762975" y="2157154"/>
          <a:ext cx="2220912" cy="1233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r" defTabSz="711200">
            <a:lnSpc>
              <a:spcPct val="90000"/>
            </a:lnSpc>
            <a:spcBef>
              <a:spcPct val="0"/>
            </a:spcBef>
            <a:spcAft>
              <a:spcPct val="35000"/>
            </a:spcAft>
          </a:pPr>
          <a:r>
            <a:rPr lang="fr-FR" sz="1600" kern="1200" dirty="0">
              <a:solidFill>
                <a:srgbClr val="000000"/>
              </a:solidFill>
            </a:rPr>
            <a:t>Valoriser déchets et co-produits</a:t>
          </a:r>
        </a:p>
      </dsp:txBody>
      <dsp:txXfrm>
        <a:off x="762975" y="2157154"/>
        <a:ext cx="2220912" cy="1233840"/>
      </dsp:txXfrm>
    </dsp:sp>
    <dsp:sp modelId="{B217D074-E06D-4714-9702-44F3C0601F4C}">
      <dsp:nvSpPr>
        <dsp:cNvPr id="0" name=""/>
        <dsp:cNvSpPr/>
      </dsp:nvSpPr>
      <dsp:spPr>
        <a:xfrm rot="5400000">
          <a:off x="4856445" y="1879540"/>
          <a:ext cx="2056400" cy="1789068"/>
        </a:xfrm>
        <a:prstGeom prst="hexagon">
          <a:avLst>
            <a:gd name="adj" fmla="val 25000"/>
            <a:gd name="vf" fmla="val 11547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fr-FR" sz="3600" kern="1200"/>
        </a:p>
      </dsp:txBody>
      <dsp:txXfrm rot="-5400000">
        <a:off x="5268907" y="2066330"/>
        <a:ext cx="1231476" cy="1415488"/>
      </dsp:txXfrm>
    </dsp:sp>
    <dsp:sp modelId="{B3BBD2A3-02EC-4563-98F2-4983C803FA20}">
      <dsp:nvSpPr>
        <dsp:cNvPr id="0" name=""/>
        <dsp:cNvSpPr/>
      </dsp:nvSpPr>
      <dsp:spPr>
        <a:xfrm rot="5400000">
          <a:off x="3692583" y="3625415"/>
          <a:ext cx="2056400" cy="1789068"/>
        </a:xfrm>
        <a:prstGeom prst="hexagon">
          <a:avLst>
            <a:gd name="adj" fmla="val 25000"/>
            <a:gd name="vf" fmla="val 11547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a:t>Durabilité</a:t>
          </a:r>
        </a:p>
      </dsp:txBody>
      <dsp:txXfrm rot="-5400000">
        <a:off x="4105045" y="3812205"/>
        <a:ext cx="1231476" cy="1415488"/>
      </dsp:txXfrm>
    </dsp:sp>
    <dsp:sp modelId="{4FB4A817-48B1-47EC-B641-9944B00CBB65}">
      <dsp:nvSpPr>
        <dsp:cNvPr id="0" name=""/>
        <dsp:cNvSpPr/>
      </dsp:nvSpPr>
      <dsp:spPr>
        <a:xfrm>
          <a:off x="5756183" y="3902627"/>
          <a:ext cx="3100811" cy="1233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fr-FR" sz="1600" b="0" kern="1200" dirty="0">
              <a:solidFill>
                <a:srgbClr val="000000"/>
              </a:solidFill>
            </a:rPr>
            <a:t>Réduire flux polluants, gérer le risque pollution accidentelle, éco-conception des produits, lutte obsolescence programmée, exercices prospectifs filières</a:t>
          </a:r>
        </a:p>
      </dsp:txBody>
      <dsp:txXfrm>
        <a:off x="5756183" y="3902627"/>
        <a:ext cx="3100811" cy="1233840"/>
      </dsp:txXfrm>
    </dsp:sp>
    <dsp:sp modelId="{76A019DE-828D-4FCF-B920-97AF46E52E86}">
      <dsp:nvSpPr>
        <dsp:cNvPr id="0" name=""/>
        <dsp:cNvSpPr/>
      </dsp:nvSpPr>
      <dsp:spPr>
        <a:xfrm rot="5400000">
          <a:off x="1760389" y="3625013"/>
          <a:ext cx="2056400" cy="1789068"/>
        </a:xfrm>
        <a:prstGeom prst="hexagon">
          <a:avLst>
            <a:gd name="adj" fmla="val 25000"/>
            <a:gd name="vf" fmla="val 11547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fr-FR" sz="3600" kern="1200"/>
        </a:p>
      </dsp:txBody>
      <dsp:txXfrm rot="-5400000">
        <a:off x="2172851" y="3811803"/>
        <a:ext cx="1231476" cy="141548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7D6022-9F6C-42B3-9466-B9CE61DD5E38}">
      <dsp:nvSpPr>
        <dsp:cNvPr id="0" name=""/>
        <dsp:cNvSpPr/>
      </dsp:nvSpPr>
      <dsp:spPr>
        <a:xfrm rot="5400000">
          <a:off x="3894050" y="45795"/>
          <a:ext cx="2056400" cy="1964808"/>
        </a:xfrm>
        <a:prstGeom prst="hexagon">
          <a:avLst>
            <a:gd name="adj" fmla="val 25000"/>
            <a:gd name="vf" fmla="val 11547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a:t>Saisir toutes les opportunités </a:t>
          </a:r>
        </a:p>
      </dsp:txBody>
      <dsp:txXfrm rot="-5400000">
        <a:off x="4260021" y="335100"/>
        <a:ext cx="1324458" cy="1386198"/>
      </dsp:txXfrm>
    </dsp:sp>
    <dsp:sp modelId="{CC3EDBCB-5CB8-461A-87B8-D22C75439257}">
      <dsp:nvSpPr>
        <dsp:cNvPr id="0" name=""/>
        <dsp:cNvSpPr/>
      </dsp:nvSpPr>
      <dsp:spPr>
        <a:xfrm>
          <a:off x="5871073" y="411682"/>
          <a:ext cx="2294942" cy="1233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fr-FR" sz="1600" kern="1200" dirty="0">
              <a:solidFill>
                <a:srgbClr val="000000"/>
              </a:solidFill>
            </a:rPr>
            <a:t>Trames vertes et bleues, cartographie des risques, Agenda 21, communiquer</a:t>
          </a:r>
        </a:p>
      </dsp:txBody>
      <dsp:txXfrm>
        <a:off x="5871073" y="411682"/>
        <a:ext cx="2294942" cy="1233840"/>
      </dsp:txXfrm>
    </dsp:sp>
    <dsp:sp modelId="{459AF06F-C4F5-4FF7-82D7-752C214B1A87}">
      <dsp:nvSpPr>
        <dsp:cNvPr id="0" name=""/>
        <dsp:cNvSpPr/>
      </dsp:nvSpPr>
      <dsp:spPr>
        <a:xfrm rot="5400000">
          <a:off x="1961856" y="134068"/>
          <a:ext cx="2056400" cy="1789068"/>
        </a:xfrm>
        <a:prstGeom prst="hexagon">
          <a:avLst>
            <a:gd name="adj" fmla="val 25000"/>
            <a:gd name="vf" fmla="val 115470"/>
          </a:avLst>
        </a:prstGeom>
        <a:solidFill>
          <a:schemeClr val="accent3">
            <a:hueOff val="2141513"/>
            <a:satOff val="-6479"/>
            <a:lumOff val="125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fr-FR" sz="3600" kern="1200"/>
        </a:p>
      </dsp:txBody>
      <dsp:txXfrm rot="-5400000">
        <a:off x="2374318" y="320858"/>
        <a:ext cx="1231476" cy="1415488"/>
      </dsp:txXfrm>
    </dsp:sp>
    <dsp:sp modelId="{D9A6BCA1-AF05-4ACD-B656-398C191D7695}">
      <dsp:nvSpPr>
        <dsp:cNvPr id="0" name=""/>
        <dsp:cNvSpPr/>
      </dsp:nvSpPr>
      <dsp:spPr>
        <a:xfrm rot="5400000">
          <a:off x="2924252" y="1890419"/>
          <a:ext cx="2056400" cy="1789068"/>
        </a:xfrm>
        <a:prstGeom prst="hexagon">
          <a:avLst>
            <a:gd name="adj" fmla="val 25000"/>
            <a:gd name="vf" fmla="val 115470"/>
          </a:avLst>
        </a:prstGeom>
        <a:solidFill>
          <a:schemeClr val="accent3">
            <a:hueOff val="4283027"/>
            <a:satOff val="-12957"/>
            <a:lumOff val="251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fr-FR" sz="1900" b="1" kern="1200" dirty="0"/>
            <a:t>Appliquer ERC</a:t>
          </a:r>
        </a:p>
      </dsp:txBody>
      <dsp:txXfrm rot="-5400000">
        <a:off x="3336714" y="2077209"/>
        <a:ext cx="1231476" cy="1415488"/>
      </dsp:txXfrm>
    </dsp:sp>
    <dsp:sp modelId="{F56E0EC3-16FA-4D40-8CC9-B481869984E7}">
      <dsp:nvSpPr>
        <dsp:cNvPr id="0" name=""/>
        <dsp:cNvSpPr/>
      </dsp:nvSpPr>
      <dsp:spPr>
        <a:xfrm>
          <a:off x="762975" y="2157154"/>
          <a:ext cx="2220912" cy="1233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r" defTabSz="711200">
            <a:lnSpc>
              <a:spcPct val="90000"/>
            </a:lnSpc>
            <a:spcBef>
              <a:spcPct val="0"/>
            </a:spcBef>
            <a:spcAft>
              <a:spcPct val="35000"/>
            </a:spcAft>
          </a:pPr>
          <a:r>
            <a:rPr lang="fr-FR" sz="1600" kern="1200" dirty="0">
              <a:solidFill>
                <a:srgbClr val="000000"/>
              </a:solidFill>
            </a:rPr>
            <a:t>Renforcer Eviter &amp; Réduire, initiatives contractuelles, restauration des milieux dégradés</a:t>
          </a:r>
        </a:p>
      </dsp:txBody>
      <dsp:txXfrm>
        <a:off x="762975" y="2157154"/>
        <a:ext cx="2220912" cy="1233840"/>
      </dsp:txXfrm>
    </dsp:sp>
    <dsp:sp modelId="{B217D074-E06D-4714-9702-44F3C0601F4C}">
      <dsp:nvSpPr>
        <dsp:cNvPr id="0" name=""/>
        <dsp:cNvSpPr/>
      </dsp:nvSpPr>
      <dsp:spPr>
        <a:xfrm rot="5400000">
          <a:off x="4856445" y="1879540"/>
          <a:ext cx="2056400" cy="1789068"/>
        </a:xfrm>
        <a:prstGeom prst="hexagon">
          <a:avLst>
            <a:gd name="adj" fmla="val 25000"/>
            <a:gd name="vf" fmla="val 115470"/>
          </a:avLst>
        </a:prstGeom>
        <a:solidFill>
          <a:schemeClr val="accent3">
            <a:hueOff val="6424540"/>
            <a:satOff val="-19436"/>
            <a:lumOff val="376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fr-FR" sz="1600" b="1" kern="1200" dirty="0"/>
            <a:t>Zones humides</a:t>
          </a:r>
        </a:p>
      </dsp:txBody>
      <dsp:txXfrm rot="-5400000">
        <a:off x="5268907" y="2066330"/>
        <a:ext cx="1231476" cy="1415488"/>
      </dsp:txXfrm>
    </dsp:sp>
    <dsp:sp modelId="{B3BBD2A3-02EC-4563-98F2-4983C803FA20}">
      <dsp:nvSpPr>
        <dsp:cNvPr id="0" name=""/>
        <dsp:cNvSpPr/>
      </dsp:nvSpPr>
      <dsp:spPr>
        <a:xfrm rot="5400000">
          <a:off x="3894050" y="3625415"/>
          <a:ext cx="2056400" cy="1789068"/>
        </a:xfrm>
        <a:prstGeom prst="hexagon">
          <a:avLst>
            <a:gd name="adj" fmla="val 25000"/>
            <a:gd name="vf" fmla="val 115470"/>
          </a:avLst>
        </a:prstGeom>
        <a:solidFill>
          <a:schemeClr val="accent3">
            <a:hueOff val="8566054"/>
            <a:satOff val="-25914"/>
            <a:lumOff val="502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fr-FR" sz="1900" b="1" kern="1200" dirty="0"/>
            <a:t>Milieux forestiers</a:t>
          </a:r>
        </a:p>
      </dsp:txBody>
      <dsp:txXfrm rot="-5400000">
        <a:off x="4306512" y="3812205"/>
        <a:ext cx="1231476" cy="1415488"/>
      </dsp:txXfrm>
    </dsp:sp>
    <dsp:sp modelId="{4FB4A817-48B1-47EC-B641-9944B00CBB65}">
      <dsp:nvSpPr>
        <dsp:cNvPr id="0" name=""/>
        <dsp:cNvSpPr/>
      </dsp:nvSpPr>
      <dsp:spPr>
        <a:xfrm>
          <a:off x="5871073" y="3902627"/>
          <a:ext cx="2294942" cy="1233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fr-FR" sz="1600" b="0" kern="1200" dirty="0">
              <a:solidFill>
                <a:srgbClr val="000000"/>
              </a:solidFill>
            </a:rPr>
            <a:t>Forêts multifonctionnelles, peuplements diversifiés, pratiques forestières durables</a:t>
          </a:r>
        </a:p>
      </dsp:txBody>
      <dsp:txXfrm>
        <a:off x="5871073" y="3902627"/>
        <a:ext cx="2294942" cy="1233840"/>
      </dsp:txXfrm>
    </dsp:sp>
    <dsp:sp modelId="{76A019DE-828D-4FCF-B920-97AF46E52E86}">
      <dsp:nvSpPr>
        <dsp:cNvPr id="0" name=""/>
        <dsp:cNvSpPr/>
      </dsp:nvSpPr>
      <dsp:spPr>
        <a:xfrm rot="5400000">
          <a:off x="1961856" y="3625013"/>
          <a:ext cx="2056400" cy="1789068"/>
        </a:xfrm>
        <a:prstGeom prst="hexagon">
          <a:avLst>
            <a:gd name="adj" fmla="val 25000"/>
            <a:gd name="vf" fmla="val 115470"/>
          </a:avLst>
        </a:prstGeom>
        <a:solidFill>
          <a:schemeClr val="accent3">
            <a:hueOff val="10707567"/>
            <a:satOff val="-32393"/>
            <a:lumOff val="627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fr-FR" sz="3600" kern="1200"/>
        </a:p>
      </dsp:txBody>
      <dsp:txXfrm rot="-5400000">
        <a:off x="2374318" y="3811803"/>
        <a:ext cx="1231476" cy="141548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7D6022-9F6C-42B3-9466-B9CE61DD5E38}">
      <dsp:nvSpPr>
        <dsp:cNvPr id="0" name=""/>
        <dsp:cNvSpPr/>
      </dsp:nvSpPr>
      <dsp:spPr>
        <a:xfrm rot="5400000">
          <a:off x="3894050" y="133666"/>
          <a:ext cx="2056400" cy="1789068"/>
        </a:xfrm>
        <a:prstGeom prst="hexagon">
          <a:avLst>
            <a:gd name="adj" fmla="val 25000"/>
            <a:gd name="vf" fmla="val 11547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err="1"/>
            <a:t>Profession-naliser</a:t>
          </a:r>
          <a:r>
            <a:rPr lang="fr-FR" sz="1600" b="1" kern="1200" dirty="0"/>
            <a:t> et fédérer</a:t>
          </a:r>
        </a:p>
      </dsp:txBody>
      <dsp:txXfrm rot="-5400000">
        <a:off x="4306512" y="320456"/>
        <a:ext cx="1231476" cy="1415488"/>
      </dsp:txXfrm>
    </dsp:sp>
    <dsp:sp modelId="{CC3EDBCB-5CB8-461A-87B8-D22C75439257}">
      <dsp:nvSpPr>
        <dsp:cNvPr id="0" name=""/>
        <dsp:cNvSpPr/>
      </dsp:nvSpPr>
      <dsp:spPr>
        <a:xfrm>
          <a:off x="5871073" y="411682"/>
          <a:ext cx="2294942" cy="1233840"/>
        </a:xfrm>
        <a:prstGeom prst="rect">
          <a:avLst/>
        </a:prstGeom>
        <a:noFill/>
        <a:ln>
          <a:noFill/>
        </a:ln>
        <a:effectLst/>
      </dsp:spPr>
      <dsp:style>
        <a:lnRef idx="0">
          <a:scrgbClr r="0" g="0" b="0"/>
        </a:lnRef>
        <a:fillRef idx="0">
          <a:scrgbClr r="0" g="0" b="0"/>
        </a:fillRef>
        <a:effectRef idx="0">
          <a:scrgbClr r="0" g="0" b="0"/>
        </a:effectRef>
        <a:fontRef idx="minor"/>
      </dsp:style>
    </dsp:sp>
    <dsp:sp modelId="{459AF06F-C4F5-4FF7-82D7-752C214B1A87}">
      <dsp:nvSpPr>
        <dsp:cNvPr id="0" name=""/>
        <dsp:cNvSpPr/>
      </dsp:nvSpPr>
      <dsp:spPr>
        <a:xfrm rot="5400000">
          <a:off x="1961856" y="134068"/>
          <a:ext cx="2056400" cy="1789068"/>
        </a:xfrm>
        <a:prstGeom prst="hexagon">
          <a:avLst>
            <a:gd name="adj" fmla="val 25000"/>
            <a:gd name="vf" fmla="val 11547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fr-FR" sz="3600" kern="1200"/>
        </a:p>
      </dsp:txBody>
      <dsp:txXfrm rot="-5400000">
        <a:off x="2374318" y="320858"/>
        <a:ext cx="1231476" cy="1415488"/>
      </dsp:txXfrm>
    </dsp:sp>
    <dsp:sp modelId="{D9A6BCA1-AF05-4ACD-B656-398C191D7695}">
      <dsp:nvSpPr>
        <dsp:cNvPr id="0" name=""/>
        <dsp:cNvSpPr/>
      </dsp:nvSpPr>
      <dsp:spPr>
        <a:xfrm rot="5400000">
          <a:off x="2924252" y="1890419"/>
          <a:ext cx="2056400" cy="1789068"/>
        </a:xfrm>
        <a:prstGeom prst="hexagon">
          <a:avLst>
            <a:gd name="adj" fmla="val 25000"/>
            <a:gd name="vf" fmla="val 11547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a:t>Favoriser </a:t>
          </a:r>
          <a:r>
            <a:rPr lang="fr-FR" sz="1600" b="1" kern="1200" dirty="0" err="1"/>
            <a:t>complémen-tarité</a:t>
          </a:r>
          <a:r>
            <a:rPr lang="fr-FR" sz="1600" b="1" kern="1200" dirty="0"/>
            <a:t> rural-urbain</a:t>
          </a:r>
        </a:p>
      </dsp:txBody>
      <dsp:txXfrm rot="-5400000">
        <a:off x="3336714" y="2077209"/>
        <a:ext cx="1231476" cy="1415488"/>
      </dsp:txXfrm>
    </dsp:sp>
    <dsp:sp modelId="{F56E0EC3-16FA-4D40-8CC9-B481869984E7}">
      <dsp:nvSpPr>
        <dsp:cNvPr id="0" name=""/>
        <dsp:cNvSpPr/>
      </dsp:nvSpPr>
      <dsp:spPr>
        <a:xfrm>
          <a:off x="762975" y="2157154"/>
          <a:ext cx="2220912" cy="1233840"/>
        </a:xfrm>
        <a:prstGeom prst="rect">
          <a:avLst/>
        </a:prstGeom>
        <a:noFill/>
        <a:ln>
          <a:noFill/>
        </a:ln>
        <a:effectLst/>
      </dsp:spPr>
      <dsp:style>
        <a:lnRef idx="0">
          <a:scrgbClr r="0" g="0" b="0"/>
        </a:lnRef>
        <a:fillRef idx="0">
          <a:scrgbClr r="0" g="0" b="0"/>
        </a:fillRef>
        <a:effectRef idx="0">
          <a:scrgbClr r="0" g="0" b="0"/>
        </a:effectRef>
        <a:fontRef idx="minor"/>
      </dsp:style>
    </dsp:sp>
    <dsp:sp modelId="{B217D074-E06D-4714-9702-44F3C0601F4C}">
      <dsp:nvSpPr>
        <dsp:cNvPr id="0" name=""/>
        <dsp:cNvSpPr/>
      </dsp:nvSpPr>
      <dsp:spPr>
        <a:xfrm rot="5400000">
          <a:off x="4856445" y="1879540"/>
          <a:ext cx="2056400" cy="1789068"/>
        </a:xfrm>
        <a:prstGeom prst="hexagon">
          <a:avLst>
            <a:gd name="adj" fmla="val 25000"/>
            <a:gd name="vf" fmla="val 11547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fr-FR" sz="1600" b="1" kern="1200" dirty="0"/>
            <a:t>Favoriser la solidarité entre zones</a:t>
          </a:r>
        </a:p>
      </dsp:txBody>
      <dsp:txXfrm rot="-5400000">
        <a:off x="5268907" y="2066330"/>
        <a:ext cx="1231476" cy="1415488"/>
      </dsp:txXfrm>
    </dsp:sp>
    <dsp:sp modelId="{B3BBD2A3-02EC-4563-98F2-4983C803FA20}">
      <dsp:nvSpPr>
        <dsp:cNvPr id="0" name=""/>
        <dsp:cNvSpPr/>
      </dsp:nvSpPr>
      <dsp:spPr>
        <a:xfrm rot="5400000">
          <a:off x="3894050" y="3625415"/>
          <a:ext cx="2056400" cy="1789068"/>
        </a:xfrm>
        <a:prstGeom prst="hexagon">
          <a:avLst>
            <a:gd name="adj" fmla="val 25000"/>
            <a:gd name="vf" fmla="val 11547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a:t>Labéliser les infra- structures</a:t>
          </a:r>
        </a:p>
      </dsp:txBody>
      <dsp:txXfrm rot="-5400000">
        <a:off x="4306512" y="3812205"/>
        <a:ext cx="1231476" cy="1415488"/>
      </dsp:txXfrm>
    </dsp:sp>
    <dsp:sp modelId="{4FB4A817-48B1-47EC-B641-9944B00CBB65}">
      <dsp:nvSpPr>
        <dsp:cNvPr id="0" name=""/>
        <dsp:cNvSpPr/>
      </dsp:nvSpPr>
      <dsp:spPr>
        <a:xfrm>
          <a:off x="5871073" y="3902627"/>
          <a:ext cx="2294942" cy="1233840"/>
        </a:xfrm>
        <a:prstGeom prst="rect">
          <a:avLst/>
        </a:prstGeom>
        <a:noFill/>
        <a:ln>
          <a:noFill/>
        </a:ln>
        <a:effectLst/>
      </dsp:spPr>
      <dsp:style>
        <a:lnRef idx="0">
          <a:scrgbClr r="0" g="0" b="0"/>
        </a:lnRef>
        <a:fillRef idx="0">
          <a:scrgbClr r="0" g="0" b="0"/>
        </a:fillRef>
        <a:effectRef idx="0">
          <a:scrgbClr r="0" g="0" b="0"/>
        </a:effectRef>
        <a:fontRef idx="minor"/>
      </dsp:style>
    </dsp:sp>
    <dsp:sp modelId="{76A019DE-828D-4FCF-B920-97AF46E52E86}">
      <dsp:nvSpPr>
        <dsp:cNvPr id="0" name=""/>
        <dsp:cNvSpPr/>
      </dsp:nvSpPr>
      <dsp:spPr>
        <a:xfrm rot="5400000">
          <a:off x="1961856" y="3625013"/>
          <a:ext cx="2056400" cy="1789068"/>
        </a:xfrm>
        <a:prstGeom prst="hexagon">
          <a:avLst>
            <a:gd name="adj" fmla="val 25000"/>
            <a:gd name="vf" fmla="val 11547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fr-FR" sz="1600" b="1" kern="1200" dirty="0"/>
            <a:t>Diversifier (montagne)</a:t>
          </a:r>
        </a:p>
      </dsp:txBody>
      <dsp:txXfrm rot="-5400000">
        <a:off x="2374318" y="3811803"/>
        <a:ext cx="1231476" cy="1415488"/>
      </dsp:txXfrm>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889250" cy="4968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778250" y="0"/>
            <a:ext cx="2889250" cy="496888"/>
          </a:xfrm>
          <a:prstGeom prst="rect">
            <a:avLst/>
          </a:prstGeom>
        </p:spPr>
        <p:txBody>
          <a:bodyPr vert="horz" lIns="91440" tIns="45720" rIns="91440" bIns="45720" rtlCol="0"/>
          <a:lstStyle>
            <a:lvl1pPr algn="r">
              <a:defRPr sz="1200"/>
            </a:lvl1pPr>
          </a:lstStyle>
          <a:p>
            <a:fld id="{487131E0-5109-45EE-A479-64B2F251F27B}" type="datetimeFigureOut">
              <a:rPr lang="fr-FR" smtClean="0"/>
              <a:pPr/>
              <a:t>27/08/2019</a:t>
            </a:fld>
            <a:endParaRPr lang="fr-FR"/>
          </a:p>
        </p:txBody>
      </p:sp>
      <p:sp>
        <p:nvSpPr>
          <p:cNvPr id="4" name="Espace réservé du pied de page 3"/>
          <p:cNvSpPr>
            <a:spLocks noGrp="1"/>
          </p:cNvSpPr>
          <p:nvPr>
            <p:ph type="ftr" sz="quarter" idx="2"/>
          </p:nvPr>
        </p:nvSpPr>
        <p:spPr>
          <a:xfrm>
            <a:off x="0" y="9429750"/>
            <a:ext cx="2889250" cy="496888"/>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778250" y="9429750"/>
            <a:ext cx="2889250" cy="496888"/>
          </a:xfrm>
          <a:prstGeom prst="rect">
            <a:avLst/>
          </a:prstGeom>
        </p:spPr>
        <p:txBody>
          <a:bodyPr vert="horz" lIns="91440" tIns="45720" rIns="91440" bIns="45720" rtlCol="0" anchor="b"/>
          <a:lstStyle>
            <a:lvl1pPr algn="r">
              <a:defRPr sz="1200"/>
            </a:lvl1pPr>
          </a:lstStyle>
          <a:p>
            <a:fld id="{E9D483BE-592A-4117-A5DF-D15C945B12C7}" type="slidenum">
              <a:rPr lang="fr-FR" smtClean="0"/>
              <a:pPr/>
              <a:t>‹N°›</a:t>
            </a:fld>
            <a:endParaRPr lang="fr-FR"/>
          </a:p>
        </p:txBody>
      </p:sp>
    </p:spTree>
    <p:extLst>
      <p:ext uri="{BB962C8B-B14F-4D97-AF65-F5344CB8AC3E}">
        <p14:creationId xmlns:p14="http://schemas.microsoft.com/office/powerpoint/2010/main" val="14589345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889938" cy="498056"/>
          </a:xfrm>
          <a:prstGeom prst="rect">
            <a:avLst/>
          </a:prstGeom>
        </p:spPr>
        <p:txBody>
          <a:bodyPr vert="horz" lIns="91433" tIns="45717" rIns="91433" bIns="45717" rtlCol="0"/>
          <a:lstStyle>
            <a:lvl1pPr algn="l">
              <a:defRPr sz="1200"/>
            </a:lvl1pPr>
          </a:lstStyle>
          <a:p>
            <a:pPr>
              <a:defRPr/>
            </a:pPr>
            <a:endParaRPr lang="fr-FR"/>
          </a:p>
        </p:txBody>
      </p:sp>
      <p:sp>
        <p:nvSpPr>
          <p:cNvPr id="3" name="Espace réservé de la date 2"/>
          <p:cNvSpPr>
            <a:spLocks noGrp="1"/>
          </p:cNvSpPr>
          <p:nvPr>
            <p:ph type="dt" idx="1"/>
          </p:nvPr>
        </p:nvSpPr>
        <p:spPr>
          <a:xfrm>
            <a:off x="3777607" y="0"/>
            <a:ext cx="2889938" cy="498056"/>
          </a:xfrm>
          <a:prstGeom prst="rect">
            <a:avLst/>
          </a:prstGeom>
        </p:spPr>
        <p:txBody>
          <a:bodyPr vert="horz" lIns="91433" tIns="45717" rIns="91433" bIns="45717" rtlCol="0"/>
          <a:lstStyle>
            <a:lvl1pPr algn="r">
              <a:defRPr sz="1200"/>
            </a:lvl1pPr>
          </a:lstStyle>
          <a:p>
            <a:pPr>
              <a:defRPr/>
            </a:pPr>
            <a:fld id="{D8768099-8E7B-4D67-BB56-7E991EC1A01F}" type="datetimeFigureOut">
              <a:rPr lang="fr-FR"/>
              <a:pPr>
                <a:defRPr/>
              </a:pPr>
              <a:t>27/08/2019</a:t>
            </a:fld>
            <a:endParaRPr lang="fr-FR"/>
          </a:p>
        </p:txBody>
      </p:sp>
      <p:sp>
        <p:nvSpPr>
          <p:cNvPr id="4" name="Espace réservé de l'image des diapositives 3"/>
          <p:cNvSpPr>
            <a:spLocks noGrp="1" noRot="1" noChangeAspect="1"/>
          </p:cNvSpPr>
          <p:nvPr>
            <p:ph type="sldImg" idx="2"/>
          </p:nvPr>
        </p:nvSpPr>
        <p:spPr>
          <a:xfrm>
            <a:off x="1101725" y="1241425"/>
            <a:ext cx="4465638" cy="3349625"/>
          </a:xfrm>
          <a:prstGeom prst="rect">
            <a:avLst/>
          </a:prstGeom>
          <a:noFill/>
          <a:ln w="12700">
            <a:solidFill>
              <a:prstClr val="black"/>
            </a:solidFill>
          </a:ln>
        </p:spPr>
        <p:txBody>
          <a:bodyPr vert="horz" lIns="91433" tIns="45717" rIns="91433" bIns="45717" rtlCol="0" anchor="ctr"/>
          <a:lstStyle/>
          <a:p>
            <a:pPr lvl="0"/>
            <a:endParaRPr lang="fr-FR" noProof="0"/>
          </a:p>
        </p:txBody>
      </p:sp>
      <p:sp>
        <p:nvSpPr>
          <p:cNvPr id="5" name="Espace réservé des commentaires 4"/>
          <p:cNvSpPr>
            <a:spLocks noGrp="1"/>
          </p:cNvSpPr>
          <p:nvPr>
            <p:ph type="body" sz="quarter" idx="3"/>
          </p:nvPr>
        </p:nvSpPr>
        <p:spPr>
          <a:xfrm>
            <a:off x="666909" y="4777195"/>
            <a:ext cx="5335270" cy="3908614"/>
          </a:xfrm>
          <a:prstGeom prst="rect">
            <a:avLst/>
          </a:prstGeom>
        </p:spPr>
        <p:txBody>
          <a:bodyPr vert="horz" lIns="91433" tIns="45717" rIns="91433" bIns="45717" rtlCol="0"/>
          <a:lstStyle/>
          <a:p>
            <a:pPr lvl="0"/>
            <a:r>
              <a:rPr lang="fr-FR" noProof="0"/>
              <a:t>Modifiez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6" name="Espace réservé du pied de page 5"/>
          <p:cNvSpPr>
            <a:spLocks noGrp="1"/>
          </p:cNvSpPr>
          <p:nvPr>
            <p:ph type="ftr" sz="quarter" idx="4"/>
          </p:nvPr>
        </p:nvSpPr>
        <p:spPr>
          <a:xfrm>
            <a:off x="0" y="9428585"/>
            <a:ext cx="2889938" cy="498055"/>
          </a:xfrm>
          <a:prstGeom prst="rect">
            <a:avLst/>
          </a:prstGeom>
        </p:spPr>
        <p:txBody>
          <a:bodyPr vert="horz" lIns="91433" tIns="45717" rIns="91433" bIns="45717" rtlCol="0" anchor="b"/>
          <a:lstStyle>
            <a:lvl1pPr algn="l">
              <a:defRPr sz="1200"/>
            </a:lvl1pPr>
          </a:lstStyle>
          <a:p>
            <a:pPr>
              <a:defRPr/>
            </a:pPr>
            <a:endParaRPr lang="fr-FR"/>
          </a:p>
        </p:txBody>
      </p:sp>
      <p:sp>
        <p:nvSpPr>
          <p:cNvPr id="7" name="Espace réservé du numéro de diapositive 6"/>
          <p:cNvSpPr>
            <a:spLocks noGrp="1"/>
          </p:cNvSpPr>
          <p:nvPr>
            <p:ph type="sldNum" sz="quarter" idx="5"/>
          </p:nvPr>
        </p:nvSpPr>
        <p:spPr>
          <a:xfrm>
            <a:off x="3777607" y="9428585"/>
            <a:ext cx="2889938" cy="498055"/>
          </a:xfrm>
          <a:prstGeom prst="rect">
            <a:avLst/>
          </a:prstGeom>
        </p:spPr>
        <p:txBody>
          <a:bodyPr vert="horz" wrap="square" lIns="91433" tIns="45717" rIns="91433" bIns="45717" numCol="1" anchor="b" anchorCtr="0" compatLnSpc="1">
            <a:prstTxWarp prst="textNoShape">
              <a:avLst/>
            </a:prstTxWarp>
          </a:bodyPr>
          <a:lstStyle>
            <a:lvl1pPr algn="r">
              <a:defRPr sz="1200"/>
            </a:lvl1pPr>
          </a:lstStyle>
          <a:p>
            <a:fld id="{8CA6E4DD-2665-4199-9365-FABDF87A5C43}" type="slidenum">
              <a:rPr lang="fr-FR" altLang="fr-FR"/>
              <a:pPr/>
              <a:t>‹N°›</a:t>
            </a:fld>
            <a:endParaRPr lang="fr-FR" altLang="fr-FR"/>
          </a:p>
        </p:txBody>
      </p:sp>
    </p:spTree>
    <p:extLst>
      <p:ext uri="{BB962C8B-B14F-4D97-AF65-F5344CB8AC3E}">
        <p14:creationId xmlns:p14="http://schemas.microsoft.com/office/powerpoint/2010/main" val="365242448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3" Type="http://schemas.openxmlformats.org/officeDocument/2006/relationships/hyperlink" Target="https://www.institution-adour.fr/observatoire-de-l-eau/adourthek/details/adourthek-2928.html" TargetMode="External"/><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3" Type="http://schemas.openxmlformats.org/officeDocument/2006/relationships/hyperlink" Target="http://www.zones-humides.org/agir/retours-d-experiences-cours-d-eau-et-zones-humides" TargetMode="External"/><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3" Type="http://schemas.openxmlformats.org/officeDocument/2006/relationships/hyperlink" Target="https://www.gnis.fr/publication/le-vegetal-dans-la-cite-guide-pratique-du-gazon-urbain-et-de-la-gestion-differenciee/" TargetMode="External"/><Relationship Id="rId2" Type="http://schemas.openxmlformats.org/officeDocument/2006/relationships/slide" Target="../slides/slide46.xml"/><Relationship Id="rId1" Type="http://schemas.openxmlformats.org/officeDocument/2006/relationships/notesMaster" Target="../notesMasters/notesMaster1.xml"/><Relationship Id="rId6" Type="http://schemas.openxmlformats.org/officeDocument/2006/relationships/hyperlink" Target="http://multimedia.ademe.fr/catalogues/CTecosystemes/fiches/outil11p6364.pdf" TargetMode="External"/><Relationship Id="rId5" Type="http://schemas.openxmlformats.org/officeDocument/2006/relationships/hyperlink" Target="https://digitale.cbnbl.org/documents/AME1948.pdf" TargetMode="External"/><Relationship Id="rId4" Type="http://schemas.openxmlformats.org/officeDocument/2006/relationships/hyperlink" Target="https://ensemble77.fr/images/outils/DD/Biodiversite/Gestion_differenciee_dependances_vertes.pdf" TargetMode="External"/></Relationships>
</file>

<file path=ppt/notesSlides/_rels/notesSlide46.xml.rels><?xml version="1.0" encoding="UTF-8" standalone="yes"?>
<Relationships xmlns="http://schemas.openxmlformats.org/package/2006/relationships"><Relationship Id="rId8" Type="http://schemas.openxmlformats.org/officeDocument/2006/relationships/hyperlink" Target="http://www.agroforesterie.fr/definition-agroforesterie.php" TargetMode="External"/><Relationship Id="rId13" Type="http://schemas.openxmlformats.org/officeDocument/2006/relationships/hyperlink" Target="http://www.agroforesterie.fr/SMART/smart-agroforesterie-maraichage-le-projet.php" TargetMode="External"/><Relationship Id="rId3" Type="http://schemas.openxmlformats.org/officeDocument/2006/relationships/hyperlink" Target="http://www.giee.fr/trouver-un-giee/par-region/nouvelle-aquitaine/autonomie-proteique-et-sauvegarde-de-la-structure-des-sols-sur-des-exploitations-laitieres-du-bearn/" TargetMode="External"/><Relationship Id="rId7" Type="http://schemas.openxmlformats.org/officeDocument/2006/relationships/hyperlink" Target="https://fermesdavenir.org/" TargetMode="External"/><Relationship Id="rId12" Type="http://schemas.openxmlformats.org/officeDocument/2006/relationships/hyperlink" Target="http://www.agroforesterie.fr/AGREAU/agreau-demarche-agroforesterie-couverture-des-sols.php" TargetMode="External"/><Relationship Id="rId2" Type="http://schemas.openxmlformats.org/officeDocument/2006/relationships/slide" Target="../slides/slide47.xml"/><Relationship Id="rId1" Type="http://schemas.openxmlformats.org/officeDocument/2006/relationships/notesMaster" Target="../notesMasters/notesMaster1.xml"/><Relationship Id="rId6" Type="http://schemas.openxmlformats.org/officeDocument/2006/relationships/hyperlink" Target="http://www.diagagroeco.org/" TargetMode="External"/><Relationship Id="rId11" Type="http://schemas.openxmlformats.org/officeDocument/2006/relationships/hyperlink" Target="http://www.ap32.fr/" TargetMode="External"/><Relationship Id="rId5" Type="http://schemas.openxmlformats.org/officeDocument/2006/relationships/hyperlink" Target="https://osez-agroecologie.org/" TargetMode="External"/><Relationship Id="rId10" Type="http://schemas.openxmlformats.org/officeDocument/2006/relationships/hyperlink" Target="https://www.ademe.fr/sites/default/files/assets/documents/7-reintegrer-arbre-systemes-agricoles.pdf" TargetMode="External"/><Relationship Id="rId4" Type="http://schemas.openxmlformats.org/officeDocument/2006/relationships/hyperlink" Target="http://agriculture-de-conservation.com/" TargetMode="External"/><Relationship Id="rId9" Type="http://schemas.openxmlformats.org/officeDocument/2006/relationships/hyperlink" Target="http://www.agroforesterie.fr/composition-association-francaise-agroforesterie.php" TargetMode="External"/></Relationships>
</file>

<file path=ppt/notesSlides/_rels/notesSlide47.xml.rels><?xml version="1.0" encoding="UTF-8" standalone="yes"?>
<Relationships xmlns="http://schemas.openxmlformats.org/package/2006/relationships"><Relationship Id="rId8" Type="http://schemas.openxmlformats.org/officeDocument/2006/relationships/hyperlink" Target="https://www.ademe.fr/reduire-gaspillage-alimentaire-restauration-collective" TargetMode="External"/><Relationship Id="rId3" Type="http://schemas.openxmlformats.org/officeDocument/2006/relationships/hyperlink" Target="https://agriculture.gouv.fr/comment-construire-son-projet-alimentaire-territorial" TargetMode="External"/><Relationship Id="rId7" Type="http://schemas.openxmlformats.org/officeDocument/2006/relationships/hyperlink" Target="http://www.fraisdici.fr/" TargetMode="External"/><Relationship Id="rId2" Type="http://schemas.openxmlformats.org/officeDocument/2006/relationships/slide" Target="../slides/slide48.xml"/><Relationship Id="rId1" Type="http://schemas.openxmlformats.org/officeDocument/2006/relationships/notesMaster" Target="../notesMasters/notesMaster1.xml"/><Relationship Id="rId6" Type="http://schemas.openxmlformats.org/officeDocument/2006/relationships/hyperlink" Target="https://agriculture.gouv.fr/localim-la-boite-outils-des-acheteurs-publics-de-restauration-collective" TargetMode="External"/><Relationship Id="rId5" Type="http://schemas.openxmlformats.org/officeDocument/2006/relationships/hyperlink" Target="http://rnpat.fr/ressources-2-2-2/" TargetMode="External"/><Relationship Id="rId4" Type="http://schemas.openxmlformats.org/officeDocument/2006/relationships/hyperlink" Target="http://draaf.grand-est.agriculture.gouv.fr/Projets-Alimentaires-Territoriaux,411" TargetMode="External"/><Relationship Id="rId9" Type="http://schemas.openxmlformats.org/officeDocument/2006/relationships/hyperlink" Target="https://www.ademe.fr/expertises/dechets/passer-a-laction/fonds-dechets" TargetMode="External"/></Relationships>
</file>

<file path=ppt/notesSlides/_rels/notesSlide48.xml.rels><?xml version="1.0" encoding="UTF-8" standalone="yes"?>
<Relationships xmlns="http://schemas.openxmlformats.org/package/2006/relationships"><Relationship Id="rId3" Type="http://schemas.openxmlformats.org/officeDocument/2006/relationships/hyperlink" Target="https://www.ecologique-solidaire.gouv.fr/cadre-general-des-filieres-responsabilite-elargie-des-producteurs" TargetMode="External"/><Relationship Id="rId7" Type="http://schemas.openxmlformats.org/officeDocument/2006/relationships/hyperlink" Target="http://foodyplast.eu/fr/" TargetMode="External"/><Relationship Id="rId2" Type="http://schemas.openxmlformats.org/officeDocument/2006/relationships/slide" Target="../slides/slide49.xml"/><Relationship Id="rId1" Type="http://schemas.openxmlformats.org/officeDocument/2006/relationships/notesMaster" Target="../notesMasters/notesMaster1.xml"/><Relationship Id="rId6" Type="http://schemas.openxmlformats.org/officeDocument/2006/relationships/hyperlink" Target="https://revalpet.org/" TargetMode="External"/><Relationship Id="rId5" Type="http://schemas.openxmlformats.org/officeDocument/2006/relationships/hyperlink" Target="http://www.oecd.org/fr/publications/la-responsabilite-elargie-du-producteur-9789264273542-fr.htm" TargetMode="External"/><Relationship Id="rId4" Type="http://schemas.openxmlformats.org/officeDocument/2006/relationships/hyperlink" Target="https://www.ademe.fr/expertises/dechets/elements-contexte/filieres-a-responsabilite-elargie-producteurs-rep" TargetMode="Externa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1</a:t>
            </a:fld>
            <a:endParaRPr lang="fr-FR" altLang="fr-FR"/>
          </a:p>
        </p:txBody>
      </p:sp>
    </p:spTree>
    <p:extLst>
      <p:ext uri="{BB962C8B-B14F-4D97-AF65-F5344CB8AC3E}">
        <p14:creationId xmlns:p14="http://schemas.microsoft.com/office/powerpoint/2010/main" val="10874324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10</a:t>
            </a:fld>
            <a:endParaRPr lang="fr-FR" altLang="fr-FR"/>
          </a:p>
        </p:txBody>
      </p:sp>
    </p:spTree>
    <p:extLst>
      <p:ext uri="{BB962C8B-B14F-4D97-AF65-F5344CB8AC3E}">
        <p14:creationId xmlns:p14="http://schemas.microsoft.com/office/powerpoint/2010/main" val="21463937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11</a:t>
            </a:fld>
            <a:endParaRPr lang="fr-FR" altLang="fr-FR"/>
          </a:p>
        </p:txBody>
      </p:sp>
    </p:spTree>
    <p:extLst>
      <p:ext uri="{BB962C8B-B14F-4D97-AF65-F5344CB8AC3E}">
        <p14:creationId xmlns:p14="http://schemas.microsoft.com/office/powerpoint/2010/main" val="498842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buFont typeface="Wingdings" pitchFamily="2" charset="2"/>
              <a:buChar char="§"/>
            </a:pPr>
            <a:r>
              <a:rPr lang="fr-FR" sz="1300" dirty="0">
                <a:solidFill>
                  <a:srgbClr val="002060"/>
                </a:solidFill>
                <a:latin typeface="Corbel" pitchFamily="34" charset="0"/>
              </a:rPr>
              <a:t> L’environnement est une préoccupation majeure avant l’économie. budgets conséquents pour l’environnement, application effective de la réglementation, police de l’eau présente et aux moyens suffisants</a:t>
            </a:r>
          </a:p>
          <a:p>
            <a:pPr>
              <a:buFont typeface="Wingdings" pitchFamily="2" charset="2"/>
              <a:buChar char="§"/>
            </a:pPr>
            <a:r>
              <a:rPr lang="fr-FR" sz="1300" dirty="0">
                <a:solidFill>
                  <a:srgbClr val="002060"/>
                </a:solidFill>
                <a:latin typeface="Corbel" pitchFamily="34" charset="0"/>
              </a:rPr>
              <a:t> Densification des </a:t>
            </a:r>
            <a:r>
              <a:rPr lang="fr-FR" sz="1300" dirty="0" err="1">
                <a:solidFill>
                  <a:srgbClr val="002060"/>
                </a:solidFill>
                <a:latin typeface="Corbel" pitchFamily="34" charset="0"/>
              </a:rPr>
              <a:t>centres-ville</a:t>
            </a:r>
            <a:r>
              <a:rPr lang="fr-FR" sz="1300" dirty="0">
                <a:solidFill>
                  <a:srgbClr val="002060"/>
                </a:solidFill>
                <a:latin typeface="Corbel" pitchFamily="34" charset="0"/>
              </a:rPr>
              <a:t>, promotion de la nature en ville, mise en place de corridors bleus et verts et de mesures favorables à l’infiltration, bonne gestion des eaux pluviales urbaines =&gt; attractivité pour les résidents, climatisation individuelle limitée</a:t>
            </a:r>
          </a:p>
          <a:p>
            <a:pPr>
              <a:buFont typeface="Wingdings" pitchFamily="2" charset="2"/>
              <a:buChar char="§"/>
            </a:pPr>
            <a:r>
              <a:rPr lang="fr-FR" sz="1300" dirty="0">
                <a:solidFill>
                  <a:srgbClr val="002060"/>
                </a:solidFill>
                <a:latin typeface="Corbel" pitchFamily="34" charset="0"/>
              </a:rPr>
              <a:t> Réduction des fuites dans les réseaux (en zone urbaine principalement), équipements hydro-économes et récupération d’eau de pluie généralisés, doubles circuits pour toilettes et arrosage, nouvelles technologies épuratoires pour polluants émergents et eaux pluviales traitées, optimisation des services d’eau et réduction des coûts de traitement grâce à l’amélioration de la qualité des ressources en eau</a:t>
            </a:r>
          </a:p>
          <a:p>
            <a:pPr>
              <a:buFont typeface="Wingdings" pitchFamily="2" charset="2"/>
              <a:buChar char="§"/>
            </a:pPr>
            <a:r>
              <a:rPr lang="fr-FR" sz="1300" dirty="0">
                <a:solidFill>
                  <a:srgbClr val="002060"/>
                </a:solidFill>
                <a:latin typeface="Corbel" pitchFamily="34" charset="0"/>
              </a:rPr>
              <a:t> Grand cycle de l’eau prioritaire avec syndicats qui prélèvent les taxes et redevances pour le compte de leurs collectivités adhérentes, missions étendues de l’EPTB pour coordonner les actions du petit cycle et du grand cycle, promotion de la mobilisation de ressources alternatives et infiltration dans les sols, financement partagé entre préleveurs, bénéficiaires de services rendus et subventions</a:t>
            </a:r>
          </a:p>
          <a:p>
            <a:pPr>
              <a:buFont typeface="Wingdings" pitchFamily="2" charset="2"/>
              <a:buChar char="§"/>
            </a:pPr>
            <a:r>
              <a:rPr lang="fr-FR" sz="1300" dirty="0">
                <a:solidFill>
                  <a:srgbClr val="002060"/>
                </a:solidFill>
                <a:latin typeface="Corbel" pitchFamily="34" charset="0"/>
              </a:rPr>
              <a:t> Alimentation locale des animaux d’élevage (fourrage, céréale, prairies…), gestion optimisée des retenues collectives existantes, y compris pour augmenter l’infiltration. aquaculture qui s’intensifie avec de nouvelles technologies d’élevage (bassins en circuit fermé) pour répondre aux normes environnementales</a:t>
            </a:r>
          </a:p>
          <a:p>
            <a:pPr>
              <a:buFont typeface="Wingdings" pitchFamily="2" charset="2"/>
              <a:buChar char="§"/>
            </a:pPr>
            <a:r>
              <a:rPr lang="fr-FR" sz="1300" dirty="0">
                <a:solidFill>
                  <a:srgbClr val="002060"/>
                </a:solidFill>
                <a:latin typeface="Corbel" pitchFamily="34" charset="0"/>
              </a:rPr>
              <a:t> Stations d’altitude qui misent sur le ski, moyenne montagne qui se diversifie, développement du label écotourisme – incluant des économies d’eau et systèmes épuratoires poussés</a:t>
            </a:r>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12</a:t>
            </a:fld>
            <a:endParaRPr lang="fr-FR" altLang="fr-FR"/>
          </a:p>
        </p:txBody>
      </p:sp>
    </p:spTree>
    <p:extLst>
      <p:ext uri="{BB962C8B-B14F-4D97-AF65-F5344CB8AC3E}">
        <p14:creationId xmlns:p14="http://schemas.microsoft.com/office/powerpoint/2010/main" val="9374641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buFont typeface="Wingdings" pitchFamily="2" charset="2"/>
              <a:buChar char="§"/>
            </a:pPr>
            <a:r>
              <a:rPr lang="fr-FR" sz="1300" dirty="0">
                <a:solidFill>
                  <a:srgbClr val="002060"/>
                </a:solidFill>
                <a:latin typeface="Corbel" pitchFamily="34" charset="0"/>
              </a:rPr>
              <a:t> L’environnement est une préoccupation majeure avant l’économie. budgets conséquents pour l’environnement, application effective de la réglementation, police de l’eau présente et aux moyens suffisants</a:t>
            </a:r>
          </a:p>
          <a:p>
            <a:pPr>
              <a:buFont typeface="Wingdings" pitchFamily="2" charset="2"/>
              <a:buChar char="§"/>
            </a:pPr>
            <a:r>
              <a:rPr lang="fr-FR" sz="1300" dirty="0">
                <a:solidFill>
                  <a:srgbClr val="002060"/>
                </a:solidFill>
                <a:latin typeface="Corbel" pitchFamily="34" charset="0"/>
              </a:rPr>
              <a:t> Densification des </a:t>
            </a:r>
            <a:r>
              <a:rPr lang="fr-FR" sz="1300" dirty="0" err="1">
                <a:solidFill>
                  <a:srgbClr val="002060"/>
                </a:solidFill>
                <a:latin typeface="Corbel" pitchFamily="34" charset="0"/>
              </a:rPr>
              <a:t>centres-ville</a:t>
            </a:r>
            <a:r>
              <a:rPr lang="fr-FR" sz="1300" dirty="0">
                <a:solidFill>
                  <a:srgbClr val="002060"/>
                </a:solidFill>
                <a:latin typeface="Corbel" pitchFamily="34" charset="0"/>
              </a:rPr>
              <a:t>, promotion de la nature en ville, mise en place de corridors bleus et verts et de mesures favorables à l’infiltration, bonne gestion des eaux pluviales urbaines =&gt; attractivité pour les résidents, climatisation individuelle limitée</a:t>
            </a:r>
          </a:p>
          <a:p>
            <a:pPr>
              <a:buFont typeface="Wingdings" pitchFamily="2" charset="2"/>
              <a:buChar char="§"/>
            </a:pPr>
            <a:r>
              <a:rPr lang="fr-FR" sz="1300" dirty="0">
                <a:solidFill>
                  <a:srgbClr val="002060"/>
                </a:solidFill>
                <a:latin typeface="Corbel" pitchFamily="34" charset="0"/>
              </a:rPr>
              <a:t> Réduction des fuites dans les réseaux (en zone urbaine principalement), équipements hydro-économes et récupération d’eau de pluie généralisés, doubles circuits pour toilettes et arrosage, nouvelles technologies épuratoires pour polluants émergents et eaux pluviales traitées, optimisation des services d’eau et réduction des coûts de traitement grâce à l’amélioration de la qualité des ressources en eau</a:t>
            </a:r>
          </a:p>
          <a:p>
            <a:pPr>
              <a:buFont typeface="Wingdings" pitchFamily="2" charset="2"/>
              <a:buChar char="§"/>
            </a:pPr>
            <a:r>
              <a:rPr lang="fr-FR" sz="1300" dirty="0">
                <a:solidFill>
                  <a:srgbClr val="002060"/>
                </a:solidFill>
                <a:latin typeface="Corbel" pitchFamily="34" charset="0"/>
              </a:rPr>
              <a:t> Grand cycle de l’eau prioritaire avec syndicats qui prélèvent les taxes et redevances pour le compte de leurs collectivités adhérentes, missions étendues de l’EPTB pour coordonner les actions du petit cycle et du grand cycle, promotion de la mobilisation de ressources alternatives et infiltration dans les sols, financement partagé entre préleveurs, bénéficiaires de services rendus et subventions</a:t>
            </a:r>
          </a:p>
          <a:p>
            <a:pPr>
              <a:buFont typeface="Wingdings" pitchFamily="2" charset="2"/>
              <a:buChar char="§"/>
            </a:pPr>
            <a:r>
              <a:rPr lang="fr-FR" sz="1300" dirty="0">
                <a:solidFill>
                  <a:srgbClr val="002060"/>
                </a:solidFill>
                <a:latin typeface="Corbel" pitchFamily="34" charset="0"/>
              </a:rPr>
              <a:t> Alimentation locale des animaux d’élevage (fourrage, céréale, prairies…), gestion optimisée des retenues collectives existantes, y compris pour augmenter l’infiltration. aquaculture qui s’intensifie avec de nouvelles technologies d’élevage (bassins en circuit fermé) pour répondre aux normes environnementales</a:t>
            </a:r>
          </a:p>
          <a:p>
            <a:pPr>
              <a:buFont typeface="Wingdings" pitchFamily="2" charset="2"/>
              <a:buChar char="§"/>
            </a:pPr>
            <a:r>
              <a:rPr lang="fr-FR" sz="1300" dirty="0">
                <a:solidFill>
                  <a:srgbClr val="002060"/>
                </a:solidFill>
                <a:latin typeface="Corbel" pitchFamily="34" charset="0"/>
              </a:rPr>
              <a:t> Stations d’altitude qui misent sur le ski, moyenne montagne qui se diversifie, développement du label écotourisme – incluant des économies d’eau et systèmes épuratoires poussés</a:t>
            </a:r>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13</a:t>
            </a:fld>
            <a:endParaRPr lang="fr-FR" altLang="fr-FR"/>
          </a:p>
        </p:txBody>
      </p:sp>
    </p:spTree>
    <p:extLst>
      <p:ext uri="{BB962C8B-B14F-4D97-AF65-F5344CB8AC3E}">
        <p14:creationId xmlns:p14="http://schemas.microsoft.com/office/powerpoint/2010/main" val="9374641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0" dirty="0"/>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14</a:t>
            </a:fld>
            <a:endParaRPr lang="fr-FR" altLang="fr-FR"/>
          </a:p>
        </p:txBody>
      </p:sp>
    </p:spTree>
    <p:extLst>
      <p:ext uri="{BB962C8B-B14F-4D97-AF65-F5344CB8AC3E}">
        <p14:creationId xmlns:p14="http://schemas.microsoft.com/office/powerpoint/2010/main" val="12626792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15</a:t>
            </a:fld>
            <a:endParaRPr lang="fr-FR" altLang="fr-FR"/>
          </a:p>
        </p:txBody>
      </p:sp>
    </p:spTree>
    <p:extLst>
      <p:ext uri="{BB962C8B-B14F-4D97-AF65-F5344CB8AC3E}">
        <p14:creationId xmlns:p14="http://schemas.microsoft.com/office/powerpoint/2010/main" val="31906883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0" dirty="0"/>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17</a:t>
            </a:fld>
            <a:endParaRPr lang="fr-FR" altLang="fr-FR"/>
          </a:p>
        </p:txBody>
      </p:sp>
    </p:spTree>
    <p:extLst>
      <p:ext uri="{BB962C8B-B14F-4D97-AF65-F5344CB8AC3E}">
        <p14:creationId xmlns:p14="http://schemas.microsoft.com/office/powerpoint/2010/main" val="9374641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285750" lvl="0" indent="-285750" algn="just">
              <a:spcBef>
                <a:spcPts val="600"/>
              </a:spcBef>
              <a:buFont typeface="Wingdings" panose="05000000000000000000" pitchFamily="2" charset="2"/>
              <a:buChar char="v"/>
            </a:pPr>
            <a:r>
              <a:rPr lang="fr-FR" sz="1200" b="1" dirty="0">
                <a:solidFill>
                  <a:schemeClr val="accent1">
                    <a:lumMod val="50000"/>
                  </a:schemeClr>
                </a:solidFill>
              </a:rPr>
              <a:t>Internaliser</a:t>
            </a:r>
            <a:r>
              <a:rPr lang="fr-FR" sz="1200" dirty="0">
                <a:solidFill>
                  <a:schemeClr val="accent1">
                    <a:lumMod val="50000"/>
                  </a:schemeClr>
                </a:solidFill>
              </a:rPr>
              <a:t> les enjeux et solutions dans toutes les politiques sectorielles</a:t>
            </a:r>
          </a:p>
          <a:p>
            <a:pPr marL="285750" lvl="0" indent="-285750" algn="just">
              <a:spcBef>
                <a:spcPts val="600"/>
              </a:spcBef>
              <a:buFont typeface="Wingdings" panose="05000000000000000000" pitchFamily="2" charset="2"/>
              <a:buChar char="v"/>
            </a:pPr>
            <a:r>
              <a:rPr lang="fr-FR" sz="1200" dirty="0">
                <a:solidFill>
                  <a:schemeClr val="accent1">
                    <a:lumMod val="50000"/>
                  </a:schemeClr>
                </a:solidFill>
              </a:rPr>
              <a:t>Mettre en place une </a:t>
            </a:r>
            <a:r>
              <a:rPr lang="fr-FR" sz="1200" b="1" dirty="0">
                <a:solidFill>
                  <a:schemeClr val="accent1">
                    <a:lumMod val="50000"/>
                  </a:schemeClr>
                </a:solidFill>
              </a:rPr>
              <a:t>gouvernance adaptée</a:t>
            </a:r>
            <a:r>
              <a:rPr lang="fr-FR" sz="1200" dirty="0">
                <a:solidFill>
                  <a:schemeClr val="accent1">
                    <a:lumMod val="50000"/>
                  </a:schemeClr>
                </a:solidFill>
              </a:rPr>
              <a:t> à plus de transversalité</a:t>
            </a:r>
          </a:p>
          <a:p>
            <a:pPr marL="285750" lvl="0" indent="-285750" algn="just">
              <a:spcBef>
                <a:spcPts val="600"/>
              </a:spcBef>
              <a:buFont typeface="Wingdings" panose="05000000000000000000" pitchFamily="2" charset="2"/>
              <a:buChar char="v"/>
            </a:pPr>
            <a:r>
              <a:rPr lang="fr-FR" sz="1200" b="1" dirty="0">
                <a:solidFill>
                  <a:schemeClr val="accent1">
                    <a:lumMod val="50000"/>
                  </a:schemeClr>
                </a:solidFill>
              </a:rPr>
              <a:t>Mutualiser</a:t>
            </a:r>
            <a:r>
              <a:rPr lang="fr-FR" sz="1200" dirty="0">
                <a:solidFill>
                  <a:schemeClr val="accent1">
                    <a:lumMod val="50000"/>
                  </a:schemeClr>
                </a:solidFill>
              </a:rPr>
              <a:t> – assurer un partage équitable des coûts intégrant l’ensemble des usagers de la ressource</a:t>
            </a:r>
          </a:p>
          <a:p>
            <a:pPr marL="285750" lvl="0" indent="-285750" algn="just">
              <a:spcBef>
                <a:spcPts val="600"/>
              </a:spcBef>
              <a:buFont typeface="Wingdings" panose="05000000000000000000" pitchFamily="2" charset="2"/>
              <a:buChar char="v"/>
            </a:pPr>
            <a:r>
              <a:rPr lang="fr-FR" sz="1200" dirty="0">
                <a:solidFill>
                  <a:schemeClr val="accent1">
                    <a:lumMod val="50000"/>
                  </a:schemeClr>
                </a:solidFill>
              </a:rPr>
              <a:t>Mener des </a:t>
            </a:r>
            <a:r>
              <a:rPr lang="fr-FR" sz="1200" b="1" dirty="0">
                <a:solidFill>
                  <a:schemeClr val="accent1">
                    <a:lumMod val="50000"/>
                  </a:schemeClr>
                </a:solidFill>
              </a:rPr>
              <a:t>évaluations économique globales long terme</a:t>
            </a:r>
            <a:r>
              <a:rPr lang="fr-FR" sz="1200" dirty="0">
                <a:solidFill>
                  <a:schemeClr val="accent1">
                    <a:lumMod val="50000"/>
                  </a:schemeClr>
                </a:solidFill>
              </a:rPr>
              <a:t> des choix opérés (incluant bénéfices et services rendus par les écosystèmes)</a:t>
            </a:r>
          </a:p>
          <a:p>
            <a:pPr marL="285750" lvl="0" indent="-285750" algn="just">
              <a:spcBef>
                <a:spcPts val="600"/>
              </a:spcBef>
              <a:buFont typeface="Wingdings" panose="05000000000000000000" pitchFamily="2" charset="2"/>
              <a:buChar char="v"/>
            </a:pPr>
            <a:r>
              <a:rPr lang="fr-FR" sz="1200" dirty="0">
                <a:solidFill>
                  <a:schemeClr val="accent1">
                    <a:lumMod val="50000"/>
                  </a:schemeClr>
                </a:solidFill>
              </a:rPr>
              <a:t>Assurer une amélioration continue des </a:t>
            </a:r>
            <a:r>
              <a:rPr lang="fr-FR" sz="1200" b="1" dirty="0">
                <a:solidFill>
                  <a:schemeClr val="accent1">
                    <a:lumMod val="50000"/>
                  </a:schemeClr>
                </a:solidFill>
              </a:rPr>
              <a:t>connaissances</a:t>
            </a:r>
            <a:r>
              <a:rPr lang="fr-FR" sz="1200" dirty="0">
                <a:solidFill>
                  <a:schemeClr val="accent1">
                    <a:lumMod val="50000"/>
                  </a:schemeClr>
                </a:solidFill>
              </a:rPr>
              <a:t> et le suivi des mesures qui seront mises en place </a:t>
            </a:r>
          </a:p>
          <a:p>
            <a:pPr marL="285750" lvl="0" indent="-285750" algn="just">
              <a:spcBef>
                <a:spcPts val="600"/>
              </a:spcBef>
              <a:buFont typeface="Wingdings" panose="05000000000000000000" pitchFamily="2" charset="2"/>
              <a:buChar char="v"/>
            </a:pPr>
            <a:r>
              <a:rPr lang="fr-FR" sz="1200" b="1" dirty="0">
                <a:solidFill>
                  <a:schemeClr val="accent1">
                    <a:lumMod val="50000"/>
                  </a:schemeClr>
                </a:solidFill>
              </a:rPr>
              <a:t>Renforcer la capacité</a:t>
            </a:r>
            <a:r>
              <a:rPr lang="fr-FR" sz="1200" dirty="0">
                <a:solidFill>
                  <a:schemeClr val="accent1">
                    <a:lumMod val="50000"/>
                  </a:schemeClr>
                </a:solidFill>
              </a:rPr>
              <a:t> et sensibiliser les habitants, décideurs et acteurs du territoire</a:t>
            </a:r>
          </a:p>
          <a:p>
            <a:endParaRPr lang="fr-FR" b="0" dirty="0"/>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18</a:t>
            </a:fld>
            <a:endParaRPr lang="fr-FR" altLang="fr-FR"/>
          </a:p>
        </p:txBody>
      </p:sp>
    </p:spTree>
    <p:extLst>
      <p:ext uri="{BB962C8B-B14F-4D97-AF65-F5344CB8AC3E}">
        <p14:creationId xmlns:p14="http://schemas.microsoft.com/office/powerpoint/2010/main" val="26212106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0" dirty="0"/>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19</a:t>
            </a:fld>
            <a:endParaRPr lang="fr-FR" altLang="fr-FR"/>
          </a:p>
        </p:txBody>
      </p:sp>
    </p:spTree>
    <p:extLst>
      <p:ext uri="{BB962C8B-B14F-4D97-AF65-F5344CB8AC3E}">
        <p14:creationId xmlns:p14="http://schemas.microsoft.com/office/powerpoint/2010/main" val="26147178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0" dirty="0"/>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20</a:t>
            </a:fld>
            <a:endParaRPr lang="fr-FR" altLang="fr-FR"/>
          </a:p>
        </p:txBody>
      </p:sp>
    </p:spTree>
    <p:extLst>
      <p:ext uri="{BB962C8B-B14F-4D97-AF65-F5344CB8AC3E}">
        <p14:creationId xmlns:p14="http://schemas.microsoft.com/office/powerpoint/2010/main" val="17904493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2</a:t>
            </a:fld>
            <a:endParaRPr lang="fr-FR" altLang="fr-FR"/>
          </a:p>
        </p:txBody>
      </p:sp>
    </p:spTree>
    <p:extLst>
      <p:ext uri="{BB962C8B-B14F-4D97-AF65-F5344CB8AC3E}">
        <p14:creationId xmlns:p14="http://schemas.microsoft.com/office/powerpoint/2010/main" val="10874324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0" dirty="0"/>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21</a:t>
            </a:fld>
            <a:endParaRPr lang="fr-FR" altLang="fr-FR"/>
          </a:p>
        </p:txBody>
      </p:sp>
    </p:spTree>
    <p:extLst>
      <p:ext uri="{BB962C8B-B14F-4D97-AF65-F5344CB8AC3E}">
        <p14:creationId xmlns:p14="http://schemas.microsoft.com/office/powerpoint/2010/main" val="30693695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0" dirty="0"/>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22</a:t>
            </a:fld>
            <a:endParaRPr lang="fr-FR" altLang="fr-FR"/>
          </a:p>
        </p:txBody>
      </p:sp>
    </p:spTree>
    <p:extLst>
      <p:ext uri="{BB962C8B-B14F-4D97-AF65-F5344CB8AC3E}">
        <p14:creationId xmlns:p14="http://schemas.microsoft.com/office/powerpoint/2010/main" val="40964836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0" dirty="0"/>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23</a:t>
            </a:fld>
            <a:endParaRPr lang="fr-FR" altLang="fr-FR"/>
          </a:p>
        </p:txBody>
      </p:sp>
    </p:spTree>
    <p:extLst>
      <p:ext uri="{BB962C8B-B14F-4D97-AF65-F5344CB8AC3E}">
        <p14:creationId xmlns:p14="http://schemas.microsoft.com/office/powerpoint/2010/main" val="16128154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0" dirty="0"/>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24</a:t>
            </a:fld>
            <a:endParaRPr lang="fr-FR" altLang="fr-FR"/>
          </a:p>
        </p:txBody>
      </p:sp>
    </p:spTree>
    <p:extLst>
      <p:ext uri="{BB962C8B-B14F-4D97-AF65-F5344CB8AC3E}">
        <p14:creationId xmlns:p14="http://schemas.microsoft.com/office/powerpoint/2010/main" val="18110818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0" dirty="0"/>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25</a:t>
            </a:fld>
            <a:endParaRPr lang="fr-FR" altLang="fr-FR"/>
          </a:p>
        </p:txBody>
      </p:sp>
    </p:spTree>
    <p:extLst>
      <p:ext uri="{BB962C8B-B14F-4D97-AF65-F5344CB8AC3E}">
        <p14:creationId xmlns:p14="http://schemas.microsoft.com/office/powerpoint/2010/main" val="1896751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0" dirty="0"/>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26</a:t>
            </a:fld>
            <a:endParaRPr lang="fr-FR" altLang="fr-FR"/>
          </a:p>
        </p:txBody>
      </p:sp>
    </p:spTree>
    <p:extLst>
      <p:ext uri="{BB962C8B-B14F-4D97-AF65-F5344CB8AC3E}">
        <p14:creationId xmlns:p14="http://schemas.microsoft.com/office/powerpoint/2010/main" val="1794373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0" dirty="0"/>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27</a:t>
            </a:fld>
            <a:endParaRPr lang="fr-FR" altLang="fr-FR"/>
          </a:p>
        </p:txBody>
      </p:sp>
    </p:spTree>
    <p:extLst>
      <p:ext uri="{BB962C8B-B14F-4D97-AF65-F5344CB8AC3E}">
        <p14:creationId xmlns:p14="http://schemas.microsoft.com/office/powerpoint/2010/main" val="16097494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0" dirty="0"/>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28</a:t>
            </a:fld>
            <a:endParaRPr lang="fr-FR" altLang="fr-FR"/>
          </a:p>
        </p:txBody>
      </p:sp>
    </p:spTree>
    <p:extLst>
      <p:ext uri="{BB962C8B-B14F-4D97-AF65-F5344CB8AC3E}">
        <p14:creationId xmlns:p14="http://schemas.microsoft.com/office/powerpoint/2010/main" val="17349849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0" dirty="0"/>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29</a:t>
            </a:fld>
            <a:endParaRPr lang="fr-FR" altLang="fr-FR"/>
          </a:p>
        </p:txBody>
      </p:sp>
    </p:spTree>
    <p:extLst>
      <p:ext uri="{BB962C8B-B14F-4D97-AF65-F5344CB8AC3E}">
        <p14:creationId xmlns:p14="http://schemas.microsoft.com/office/powerpoint/2010/main" val="333227845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0" dirty="0"/>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30</a:t>
            </a:fld>
            <a:endParaRPr lang="fr-FR" altLang="fr-FR"/>
          </a:p>
        </p:txBody>
      </p:sp>
    </p:spTree>
    <p:extLst>
      <p:ext uri="{BB962C8B-B14F-4D97-AF65-F5344CB8AC3E}">
        <p14:creationId xmlns:p14="http://schemas.microsoft.com/office/powerpoint/2010/main" val="17751561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3</a:t>
            </a:fld>
            <a:endParaRPr lang="fr-FR" altLang="fr-FR"/>
          </a:p>
        </p:txBody>
      </p:sp>
    </p:spTree>
    <p:extLst>
      <p:ext uri="{BB962C8B-B14F-4D97-AF65-F5344CB8AC3E}">
        <p14:creationId xmlns:p14="http://schemas.microsoft.com/office/powerpoint/2010/main" val="93746414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0" dirty="0"/>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31</a:t>
            </a:fld>
            <a:endParaRPr lang="fr-FR" altLang="fr-FR"/>
          </a:p>
        </p:txBody>
      </p:sp>
    </p:spTree>
    <p:extLst>
      <p:ext uri="{BB962C8B-B14F-4D97-AF65-F5344CB8AC3E}">
        <p14:creationId xmlns:p14="http://schemas.microsoft.com/office/powerpoint/2010/main" val="303329366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0" dirty="0"/>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32</a:t>
            </a:fld>
            <a:endParaRPr lang="fr-FR" altLang="fr-FR"/>
          </a:p>
        </p:txBody>
      </p:sp>
    </p:spTree>
    <p:extLst>
      <p:ext uri="{BB962C8B-B14F-4D97-AF65-F5344CB8AC3E}">
        <p14:creationId xmlns:p14="http://schemas.microsoft.com/office/powerpoint/2010/main" val="83973951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0" dirty="0"/>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33</a:t>
            </a:fld>
            <a:endParaRPr lang="fr-FR" altLang="fr-FR"/>
          </a:p>
        </p:txBody>
      </p:sp>
    </p:spTree>
    <p:extLst>
      <p:ext uri="{BB962C8B-B14F-4D97-AF65-F5344CB8AC3E}">
        <p14:creationId xmlns:p14="http://schemas.microsoft.com/office/powerpoint/2010/main" val="194554573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0" dirty="0"/>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34</a:t>
            </a:fld>
            <a:endParaRPr lang="fr-FR" altLang="fr-FR"/>
          </a:p>
        </p:txBody>
      </p:sp>
    </p:spTree>
    <p:extLst>
      <p:ext uri="{BB962C8B-B14F-4D97-AF65-F5344CB8AC3E}">
        <p14:creationId xmlns:p14="http://schemas.microsoft.com/office/powerpoint/2010/main" val="358291237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0" dirty="0"/>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35</a:t>
            </a:fld>
            <a:endParaRPr lang="fr-FR" altLang="fr-FR"/>
          </a:p>
        </p:txBody>
      </p:sp>
    </p:spTree>
    <p:extLst>
      <p:ext uri="{BB962C8B-B14F-4D97-AF65-F5344CB8AC3E}">
        <p14:creationId xmlns:p14="http://schemas.microsoft.com/office/powerpoint/2010/main" val="17014171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0" dirty="0"/>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36</a:t>
            </a:fld>
            <a:endParaRPr lang="fr-FR" altLang="fr-FR"/>
          </a:p>
        </p:txBody>
      </p:sp>
    </p:spTree>
    <p:extLst>
      <p:ext uri="{BB962C8B-B14F-4D97-AF65-F5344CB8AC3E}">
        <p14:creationId xmlns:p14="http://schemas.microsoft.com/office/powerpoint/2010/main" val="417687016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0" dirty="0"/>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37</a:t>
            </a:fld>
            <a:endParaRPr lang="fr-FR" altLang="fr-FR"/>
          </a:p>
        </p:txBody>
      </p:sp>
    </p:spTree>
    <p:extLst>
      <p:ext uri="{BB962C8B-B14F-4D97-AF65-F5344CB8AC3E}">
        <p14:creationId xmlns:p14="http://schemas.microsoft.com/office/powerpoint/2010/main" val="66189028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0" dirty="0"/>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38</a:t>
            </a:fld>
            <a:endParaRPr lang="fr-FR" altLang="fr-FR"/>
          </a:p>
        </p:txBody>
      </p:sp>
    </p:spTree>
    <p:extLst>
      <p:ext uri="{BB962C8B-B14F-4D97-AF65-F5344CB8AC3E}">
        <p14:creationId xmlns:p14="http://schemas.microsoft.com/office/powerpoint/2010/main" val="363150941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0" dirty="0"/>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39</a:t>
            </a:fld>
            <a:endParaRPr lang="fr-FR" altLang="fr-FR"/>
          </a:p>
        </p:txBody>
      </p:sp>
    </p:spTree>
    <p:extLst>
      <p:ext uri="{BB962C8B-B14F-4D97-AF65-F5344CB8AC3E}">
        <p14:creationId xmlns:p14="http://schemas.microsoft.com/office/powerpoint/2010/main" val="310276070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0" dirty="0"/>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40</a:t>
            </a:fld>
            <a:endParaRPr lang="fr-FR" altLang="fr-FR"/>
          </a:p>
        </p:txBody>
      </p:sp>
    </p:spTree>
    <p:extLst>
      <p:ext uri="{BB962C8B-B14F-4D97-AF65-F5344CB8AC3E}">
        <p14:creationId xmlns:p14="http://schemas.microsoft.com/office/powerpoint/2010/main" val="6085667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4</a:t>
            </a:fld>
            <a:endParaRPr lang="fr-FR" altLang="fr-FR"/>
          </a:p>
        </p:txBody>
      </p:sp>
    </p:spTree>
    <p:extLst>
      <p:ext uri="{BB962C8B-B14F-4D97-AF65-F5344CB8AC3E}">
        <p14:creationId xmlns:p14="http://schemas.microsoft.com/office/powerpoint/2010/main" val="108743241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0" dirty="0"/>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41</a:t>
            </a:fld>
            <a:endParaRPr lang="fr-FR" altLang="fr-FR"/>
          </a:p>
        </p:txBody>
      </p:sp>
    </p:spTree>
    <p:extLst>
      <p:ext uri="{BB962C8B-B14F-4D97-AF65-F5344CB8AC3E}">
        <p14:creationId xmlns:p14="http://schemas.microsoft.com/office/powerpoint/2010/main" val="62415388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0" dirty="0"/>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42</a:t>
            </a:fld>
            <a:endParaRPr lang="fr-FR" altLang="fr-FR"/>
          </a:p>
        </p:txBody>
      </p:sp>
    </p:spTree>
    <p:extLst>
      <p:ext uri="{BB962C8B-B14F-4D97-AF65-F5344CB8AC3E}">
        <p14:creationId xmlns:p14="http://schemas.microsoft.com/office/powerpoint/2010/main" val="196236008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kern="1200" dirty="0">
                <a:solidFill>
                  <a:schemeClr val="tx1"/>
                </a:solidFill>
                <a:effectLst/>
                <a:latin typeface="+mn-lt"/>
                <a:ea typeface="+mn-ea"/>
                <a:cs typeface="+mn-cs"/>
              </a:rPr>
              <a:t>De façon similaire, des progrès seront nécessaires sur les réseaux d’adduction d’eau brute du territoire : canal de la </a:t>
            </a:r>
            <a:r>
              <a:rPr lang="fr-FR" sz="1200" kern="1200" dirty="0" err="1">
                <a:solidFill>
                  <a:schemeClr val="tx1"/>
                </a:solidFill>
                <a:effectLst/>
                <a:latin typeface="+mn-lt"/>
                <a:ea typeface="+mn-ea"/>
                <a:cs typeface="+mn-cs"/>
              </a:rPr>
              <a:t>Neste</a:t>
            </a:r>
            <a:r>
              <a:rPr lang="fr-FR" sz="1200" kern="1200" dirty="0">
                <a:solidFill>
                  <a:schemeClr val="tx1"/>
                </a:solidFill>
                <a:effectLst/>
                <a:latin typeface="+mn-lt"/>
                <a:ea typeface="+mn-ea"/>
                <a:cs typeface="+mn-cs"/>
              </a:rPr>
              <a:t>, système de l’Alaric, système du canal de Bazillac-Florence, canal de </a:t>
            </a:r>
            <a:r>
              <a:rPr lang="fr-FR" sz="1200" kern="1200" dirty="0" err="1">
                <a:solidFill>
                  <a:schemeClr val="tx1"/>
                </a:solidFill>
                <a:effectLst/>
                <a:latin typeface="+mn-lt"/>
                <a:ea typeface="+mn-ea"/>
                <a:cs typeface="+mn-cs"/>
              </a:rPr>
              <a:t>Lagoin</a:t>
            </a:r>
            <a:r>
              <a:rPr lang="fr-FR" sz="1200" kern="1200" dirty="0">
                <a:solidFill>
                  <a:schemeClr val="tx1"/>
                </a:solidFill>
                <a:effectLst/>
                <a:latin typeface="+mn-lt"/>
                <a:ea typeface="+mn-ea"/>
                <a:cs typeface="+mn-cs"/>
              </a:rPr>
              <a:t>.</a:t>
            </a:r>
          </a:p>
          <a:p>
            <a:endParaRPr lang="fr-FR" sz="1200" kern="1200" dirty="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kern="1200" dirty="0">
                <a:solidFill>
                  <a:schemeClr val="tx1"/>
                </a:solidFill>
                <a:effectLst/>
                <a:latin typeface="+mn-lt"/>
                <a:ea typeface="+mn-ea"/>
                <a:cs typeface="+mn-cs"/>
              </a:rPr>
              <a:t>Le coût réel des infrastructures (amortissement de l’investissement initial, maintenance, fonctionnement) reste encore trop souvent supporté par la collectivité (via les budgets de fonctionnement lorsque les ouvrages appartiennent à une structure publique, ou via des subventions lorsque les ouvrages appartiennent à une structure privée) et non par les bénéficiaires. Une remise à plat progressive des contributions sera à envisager afin d’une part d’inciter les usagers à utiliser la ressource de façon plus économe, et d’autre part d’assurer l’équilibre financier permettant l’entretien de l’ouvrage dans la durée.</a:t>
            </a:r>
          </a:p>
          <a:p>
            <a:endParaRPr lang="fr-FR" sz="1200" kern="1200" dirty="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kern="1200" dirty="0">
                <a:solidFill>
                  <a:schemeClr val="tx1"/>
                </a:solidFill>
                <a:effectLst/>
                <a:latin typeface="+mn-lt"/>
                <a:ea typeface="+mn-ea"/>
                <a:cs typeface="+mn-cs"/>
              </a:rPr>
              <a:t>Le réaménagement est une condition essentielle de l’exploitation d’une carrière, il est minutieusement étudié et suivi par les carriers, les pouvoirs publics, les riverains ou les associations environnementales dès les premières études d’implantation jusqu’à la fermeture du site. Une fois l’exploitation achevée, la restitution d’un site d’extraction peut être une opportunité pour les territoires de réaliser une plus-value en matière d’aménagement : valorisation de milieux naturels d’intérêt écologique (zones humides abritant une riche biodiversité par exemple), reboisement, restitution en terres agricoles, réalisation de bases de loisirs… Ces espaces pourraient également être envisagés comme réservoirs (soit pour du prélèvement direct, soit pour de la réalimentation de cours d’eau).</a:t>
            </a:r>
          </a:p>
          <a:p>
            <a:r>
              <a:rPr lang="fr-FR" sz="1200" kern="1200" dirty="0">
                <a:solidFill>
                  <a:schemeClr val="tx1"/>
                </a:solidFill>
                <a:effectLst/>
                <a:latin typeface="+mn-lt"/>
                <a:ea typeface="+mn-ea"/>
                <a:cs typeface="+mn-cs"/>
              </a:rPr>
              <a:t>La gravière de Vic-en-Bigorre, toujours en exploitation, est d’ores et déjà utilisée pour le soutien d’étiage de l’Adour. Après trois années d’expérimentation, le système de pompage est devenu pérenne en 2012 et bénéficie d’une autorisation jusqu’en 2030.</a:t>
            </a:r>
          </a:p>
          <a:p>
            <a:r>
              <a:rPr lang="fr-FR" sz="1200" u="sng" kern="1200" dirty="0">
                <a:solidFill>
                  <a:schemeClr val="tx1"/>
                </a:solidFill>
                <a:effectLst/>
                <a:latin typeface="+mn-lt"/>
                <a:ea typeface="+mn-ea"/>
                <a:cs typeface="+mn-cs"/>
                <a:hlinkClick r:id="rId3"/>
              </a:rPr>
              <a:t>https://www.institution-adour.fr/observatoire-de-l-eau/adourthek/details/adourthek-2928.html</a:t>
            </a:r>
            <a:r>
              <a:rPr lang="fr-FR" sz="1200" kern="1200" dirty="0">
                <a:solidFill>
                  <a:schemeClr val="tx1"/>
                </a:solidFill>
                <a:effectLst/>
                <a:latin typeface="+mn-lt"/>
                <a:ea typeface="+mn-ea"/>
                <a:cs typeface="+mn-cs"/>
              </a:rPr>
              <a:t> </a:t>
            </a:r>
          </a:p>
          <a:p>
            <a:endParaRPr lang="fr-FR" sz="1200" kern="1200" dirty="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kern="1200" dirty="0">
                <a:solidFill>
                  <a:schemeClr val="tx1"/>
                </a:solidFill>
                <a:effectLst/>
                <a:latin typeface="+mn-lt"/>
                <a:ea typeface="+mn-ea"/>
                <a:cs typeface="+mn-cs"/>
              </a:rPr>
              <a:t>De nombreuses retenues collinaires ne sont pas (ou plus) utilisées pour l’irrigation. Cette solution passe tout d’abord par une meilleure connaissance des retenues collinaires (localisation, capacité, bassin intercepté, ouvrages de manœuvre), la recherche systématique des propriétaires et gestionnaires, et la mise en place d’un contrat à l’échelle du bassin pour un usage de ces ressources. </a:t>
            </a:r>
          </a:p>
          <a:p>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ea typeface="+mn-ea"/>
                <a:cs typeface="+mn-cs"/>
              </a:rPr>
              <a:t>La gestion maillée s’appuie sur une connaissance fine des stocks de chaque ouvrage et permet de mobiliser plusieurs réserves d’un même bassin versant de façon optimale pour en assurer le soutien d’étiage.</a:t>
            </a:r>
          </a:p>
          <a:p>
            <a:r>
              <a:rPr lang="fr-FR" sz="1200" kern="1200" dirty="0">
                <a:solidFill>
                  <a:schemeClr val="tx1"/>
                </a:solidFill>
                <a:effectLst/>
                <a:latin typeface="+mn-lt"/>
                <a:ea typeface="+mn-ea"/>
                <a:cs typeface="+mn-cs"/>
              </a:rPr>
              <a:t>Elle nécessitera l’identification d’un gestionnaire et la mise en place d’une gouvernance adaptée permettant une réactivité suffisante dans la mobilisation des stocks constitués. </a:t>
            </a:r>
          </a:p>
          <a:p>
            <a:endParaRPr lang="fr-FR"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43</a:t>
            </a:fld>
            <a:endParaRPr lang="fr-FR" altLang="fr-FR"/>
          </a:p>
        </p:txBody>
      </p:sp>
    </p:spTree>
    <p:extLst>
      <p:ext uri="{BB962C8B-B14F-4D97-AF65-F5344CB8AC3E}">
        <p14:creationId xmlns:p14="http://schemas.microsoft.com/office/powerpoint/2010/main" val="364175359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kern="1200" dirty="0">
                <a:solidFill>
                  <a:schemeClr val="tx1"/>
                </a:solidFill>
                <a:effectLst/>
                <a:latin typeface="+mn-lt"/>
                <a:ea typeface="+mn-ea"/>
                <a:cs typeface="+mn-cs"/>
              </a:rPr>
              <a:t>Le</a:t>
            </a:r>
            <a:r>
              <a:rPr lang="fr-FR" sz="1200" kern="1200" baseline="0" dirty="0">
                <a:solidFill>
                  <a:schemeClr val="tx1"/>
                </a:solidFill>
                <a:effectLst/>
                <a:latin typeface="+mn-lt"/>
                <a:ea typeface="+mn-ea"/>
                <a:cs typeface="+mn-cs"/>
              </a:rPr>
              <a:t> coût de renouvellement des réseaux varie entre les zones urbaines (</a:t>
            </a:r>
            <a:r>
              <a:rPr lang="fr-FR" sz="1200" b="0" i="0" u="none" strike="noStrike" kern="1200" baseline="0" dirty="0">
                <a:solidFill>
                  <a:schemeClr val="tx1"/>
                </a:solidFill>
                <a:latin typeface="+mn-lt"/>
                <a:ea typeface="+mn-ea"/>
                <a:cs typeface="+mn-cs"/>
              </a:rPr>
              <a:t>126-224€/mètre linéaire) et les </a:t>
            </a:r>
            <a:r>
              <a:rPr lang="fr-FR" sz="1200" kern="1200" baseline="0" dirty="0">
                <a:solidFill>
                  <a:schemeClr val="tx1"/>
                </a:solidFill>
                <a:effectLst/>
                <a:latin typeface="+mn-lt"/>
                <a:ea typeface="+mn-ea"/>
                <a:cs typeface="+mn-cs"/>
              </a:rPr>
              <a:t>zones rurales (</a:t>
            </a:r>
            <a:r>
              <a:rPr lang="fr-FR" sz="1200" b="0" i="0" u="none" strike="noStrike" kern="1200" baseline="0" dirty="0">
                <a:solidFill>
                  <a:schemeClr val="tx1"/>
                </a:solidFill>
                <a:latin typeface="+mn-lt"/>
                <a:ea typeface="+mn-ea"/>
                <a:cs typeface="+mn-cs"/>
              </a:rPr>
              <a:t>162-435€/mètre linéaire)</a:t>
            </a:r>
            <a:r>
              <a:rPr lang="fr-FR" sz="1200" kern="1200" baseline="0" dirty="0">
                <a:solidFill>
                  <a:schemeClr val="tx1"/>
                </a:solidFill>
                <a:effectLst/>
                <a:latin typeface="+mn-lt"/>
                <a:ea typeface="+mn-ea"/>
                <a:cs typeface="+mn-cs"/>
              </a:rPr>
              <a:t> -&gt; densité différente (coût moins bien répartis), linéaire rural plus important ; retour sur investissement « moyen » ; exemple à Mont-de-Marsan, où le rendement est de 93% (</a:t>
            </a:r>
            <a:r>
              <a:rPr lang="fr-FR" sz="1200" u="sng" kern="1200" baseline="0" dirty="0">
                <a:solidFill>
                  <a:schemeClr val="tx1"/>
                </a:solidFill>
                <a:effectLst/>
                <a:latin typeface="+mn-lt"/>
                <a:ea typeface="+mn-ea"/>
                <a:cs typeface="+mn-cs"/>
              </a:rPr>
              <a:t>très</a:t>
            </a:r>
            <a:r>
              <a:rPr lang="fr-FR" sz="1200" kern="1200" baseline="0" dirty="0">
                <a:solidFill>
                  <a:schemeClr val="tx1"/>
                </a:solidFill>
                <a:effectLst/>
                <a:latin typeface="+mn-lt"/>
                <a:ea typeface="+mn-ea"/>
                <a:cs typeface="+mn-cs"/>
              </a:rPr>
              <a:t> bon rendement), ils ont mis en place sur toute la commune des compteurs connectés, pour détecter les fuites </a:t>
            </a:r>
          </a:p>
          <a:p>
            <a:endParaRPr lang="fr-FR" sz="1200" b="0" i="0" u="none" strike="noStrike" kern="1200" baseline="0" dirty="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effectLst/>
                <a:latin typeface="+mn-lt"/>
                <a:ea typeface="+mn-ea"/>
                <a:cs typeface="+mn-cs"/>
              </a:rPr>
              <a:t>Exemplarité des collectivités locales (</a:t>
            </a:r>
            <a:r>
              <a:rPr lang="fr-FR" i="1" dirty="0">
                <a:solidFill>
                  <a:schemeClr val="bg2">
                    <a:lumMod val="10000"/>
                  </a:schemeClr>
                </a:solidFill>
              </a:rPr>
              <a:t>au sein des locaux administratifs, pour l’entretien des voiries et espaces verts, dans les institutions (d’enseignement, de santé, etc.) dont elles ont la charge ou via leurs politiques de soutien financier,…)</a:t>
            </a:r>
            <a:r>
              <a:rPr lang="fr-FR" sz="1200" b="0" i="0" u="none" strike="noStrike" kern="1200" baseline="0" dirty="0">
                <a:solidFill>
                  <a:schemeClr val="tx1"/>
                </a:solidFill>
                <a:effectLst/>
                <a:latin typeface="+mn-lt"/>
                <a:ea typeface="+mn-ea"/>
                <a:cs typeface="+mn-cs"/>
              </a:rPr>
              <a:t> : </a:t>
            </a:r>
            <a:r>
              <a:rPr lang="fr-FR" sz="1200" b="0" i="0" u="none" strike="noStrike" kern="1200" baseline="0" dirty="0">
                <a:solidFill>
                  <a:schemeClr val="tx1"/>
                </a:solidFill>
                <a:latin typeface="+mn-lt"/>
                <a:ea typeface="+mn-ea"/>
                <a:cs typeface="+mn-cs"/>
              </a:rPr>
              <a:t>La valorisation des actions menées par la collectivité à travers des actions de communication participera à la diffusion des bonnes pratiques auprès de la population, à la mobilisation et à la modification des comportements des usagers. La collectivité pourra également soutenir financièrement l’équipement des particuliers en systèmes hydro-économes (coût d’investissement : 58€/ménage ; retour sur investissement important ; et économie d’eau immédiate). </a:t>
            </a:r>
          </a:p>
          <a:p>
            <a:endParaRPr lang="fr-FR" sz="1200" b="0" i="0" u="none" strike="noStrike" kern="1200" baseline="0" dirty="0">
              <a:solidFill>
                <a:schemeClr val="tx1"/>
              </a:solidFill>
              <a:effectLst/>
              <a:latin typeface="+mn-lt"/>
              <a:ea typeface="+mn-ea"/>
              <a:cs typeface="+mn-cs"/>
            </a:endParaRPr>
          </a:p>
          <a:p>
            <a:r>
              <a:rPr lang="fr-FR" sz="1200" b="0" i="0" u="none" strike="noStrike" kern="1200" baseline="0" dirty="0">
                <a:solidFill>
                  <a:schemeClr val="tx1"/>
                </a:solidFill>
                <a:effectLst/>
                <a:latin typeface="+mn-lt"/>
                <a:ea typeface="+mn-ea"/>
                <a:cs typeface="+mn-cs"/>
              </a:rPr>
              <a:t>Tarification incitative : </a:t>
            </a:r>
            <a:r>
              <a:rPr lang="fr-FR" sz="1200" b="0" i="0" u="none" strike="noStrike" kern="1200" baseline="0" dirty="0">
                <a:solidFill>
                  <a:schemeClr val="tx1"/>
                </a:solidFill>
                <a:latin typeface="+mn-lt"/>
                <a:ea typeface="+mn-ea"/>
                <a:cs typeface="+mn-cs"/>
              </a:rPr>
              <a:t>expérimentation nationale concernant une cinquantaine de collectivités actuellement en cours sur la tarification sociale de l’eau. L’ex régie des eaux de Bayonne fait partie de cette expérimentation sur la tarification sociale de l’eau. Elle va être prolongée de 3 ans pour permettre d’affiner les différentes formules de tarification (ex : prix de l’eau par tranche qui augmente avec la consommation des foyers) ; objectif est d’encourager les consommateurs à réduire leurs consommations en eau, pour réduire leurs dépenses. Cette évolution de la fiscalité liée à l’eau devra cependant être conduite avec des mesures d’accompagnement visant à faire comprendre et accepter les évolutions de tarification, aider les consommateurs à réduire leurs besoins (via des équipements ou des comportements adaptés) et rendre la démarche transparente pour l’usager. </a:t>
            </a:r>
          </a:p>
          <a:p>
            <a:endParaRPr lang="fr-FR" sz="1200" b="0" i="0" u="none" strike="noStrike" kern="1200" baseline="0" dirty="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effectLst/>
                <a:latin typeface="+mn-lt"/>
                <a:ea typeface="+mn-ea"/>
                <a:cs typeface="+mn-cs"/>
              </a:rPr>
              <a:t>Récupération d’eau de pluie (</a:t>
            </a:r>
            <a:r>
              <a:rPr lang="fr-FR" i="1" dirty="0">
                <a:solidFill>
                  <a:schemeClr val="bg2">
                    <a:lumMod val="10000"/>
                  </a:schemeClr>
                </a:solidFill>
              </a:rPr>
              <a:t>-&gt; arrosage des jardins, des espaces verts, chasse d’eau pour les toilettes,…)</a:t>
            </a:r>
            <a:r>
              <a:rPr lang="fr-FR" sz="1200" b="0" i="0" u="none" strike="noStrike" kern="1200" baseline="0" dirty="0">
                <a:solidFill>
                  <a:schemeClr val="tx1"/>
                </a:solidFill>
                <a:effectLst/>
                <a:latin typeface="+mn-lt"/>
                <a:ea typeface="+mn-ea"/>
                <a:cs typeface="+mn-cs"/>
              </a:rPr>
              <a:t> : </a:t>
            </a:r>
            <a:r>
              <a:rPr lang="fr-FR" sz="1200" b="0" i="0" u="none" strike="noStrike" kern="1200" baseline="0" dirty="0">
                <a:solidFill>
                  <a:schemeClr val="tx1"/>
                </a:solidFill>
                <a:latin typeface="+mn-lt"/>
                <a:ea typeface="+mn-ea"/>
                <a:cs typeface="+mn-cs"/>
              </a:rPr>
              <a:t>La récupération d’eau de pluie est pertinente en zone très peu dense (montagne) dans le cadre d’opérations de </a:t>
            </a:r>
            <a:r>
              <a:rPr lang="fr-FR" sz="1200" b="0" i="0" u="none" strike="noStrike" kern="1200" baseline="0" dirty="0" err="1">
                <a:solidFill>
                  <a:schemeClr val="tx1"/>
                </a:solidFill>
                <a:latin typeface="+mn-lt"/>
                <a:ea typeface="+mn-ea"/>
                <a:cs typeface="+mn-cs"/>
              </a:rPr>
              <a:t>déraccordement</a:t>
            </a:r>
            <a:r>
              <a:rPr lang="fr-FR" sz="1200" b="0" i="0" u="none" strike="noStrike" kern="1200" baseline="0" dirty="0">
                <a:solidFill>
                  <a:schemeClr val="tx1"/>
                </a:solidFill>
                <a:latin typeface="+mn-lt"/>
                <a:ea typeface="+mn-ea"/>
                <a:cs typeface="+mn-cs"/>
              </a:rPr>
              <a:t>, quand les fuites du réseau sont trop importantes et le coût de réparation du réseau trop élevé pour une faible population desservie. Cette technique permet d’économiser en moyenne 44% de la consommation quotidienne en eau potable dont 20% pour les chasses d’eau, 12% pour le lavage du linge, 6% pour le lavage des sols et 6 % pour les usages extérieurs (arrosage du jardin, …) ; Cout d'investissement : 5 à 60€/m² de toiture Coût de maintenance : 0,25 à 1 €/m²/an Coût d'études : 0 à 10.000€par projet (selon nature/taille des travaux)  ; retour sur investissement « moyen »</a:t>
            </a:r>
            <a:endParaRPr lang="fr-FR" sz="1200" kern="1200" baseline="0" dirty="0">
              <a:solidFill>
                <a:schemeClr val="tx1"/>
              </a:solidFill>
              <a:effectLst/>
              <a:latin typeface="+mn-lt"/>
              <a:ea typeface="+mn-ea"/>
              <a:cs typeface="+mn-cs"/>
            </a:endParaRPr>
          </a:p>
          <a:p>
            <a:endParaRPr lang="fr-FR" sz="1200" kern="1200" baseline="0" dirty="0">
              <a:solidFill>
                <a:schemeClr val="tx1"/>
              </a:solidFill>
              <a:effectLst/>
              <a:latin typeface="+mn-lt"/>
              <a:ea typeface="+mn-ea"/>
              <a:cs typeface="+mn-cs"/>
            </a:endParaRPr>
          </a:p>
          <a:p>
            <a:endParaRPr lang="fr-FR"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44</a:t>
            </a:fld>
            <a:endParaRPr lang="fr-FR" altLang="fr-FR"/>
          </a:p>
        </p:txBody>
      </p:sp>
    </p:spTree>
    <p:extLst>
      <p:ext uri="{BB962C8B-B14F-4D97-AF65-F5344CB8AC3E}">
        <p14:creationId xmlns:p14="http://schemas.microsoft.com/office/powerpoint/2010/main" val="176392145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kern="1200" dirty="0">
                <a:solidFill>
                  <a:schemeClr val="tx1"/>
                </a:solidFill>
                <a:effectLst/>
                <a:latin typeface="+mn-lt"/>
                <a:ea typeface="+mn-ea"/>
                <a:cs typeface="+mn-cs"/>
              </a:rPr>
              <a:t>L’espace de mobilité concerne les zones de débordement du cours d’eau, les connexions latérales, les zones de recharge de la nappe alluviale. De nombreux retours d’expérience d’opérations de restauration de cours d’eau sont recensés à l’échelle nationale et sur le bassin de l’Adour. Les opérations devront s’accélérer.</a:t>
            </a:r>
          </a:p>
          <a:p>
            <a:r>
              <a:rPr lang="fr-FR" sz="1200" kern="1200" dirty="0">
                <a:solidFill>
                  <a:schemeClr val="tx1"/>
                </a:solidFill>
                <a:effectLst/>
                <a:latin typeface="+mn-lt"/>
                <a:ea typeface="+mn-ea"/>
                <a:cs typeface="+mn-cs"/>
              </a:rPr>
              <a:t>L’étude de l’espace de mobilité des cours d’eau permet également de délimiter les secteurs qui sont à préserver de l’imperméabilisation.</a:t>
            </a:r>
          </a:p>
          <a:p>
            <a:r>
              <a:rPr lang="fr-FR" sz="1200" u="sng" kern="1200" dirty="0">
                <a:solidFill>
                  <a:schemeClr val="tx1"/>
                </a:solidFill>
                <a:effectLst/>
                <a:latin typeface="+mn-lt"/>
                <a:ea typeface="+mn-ea"/>
                <a:cs typeface="+mn-cs"/>
                <a:hlinkClick r:id="rId3"/>
              </a:rPr>
              <a:t>http://www.zones-humides.org/agir/retours-d-experiences-cours-d-eau-et-zones-humides</a:t>
            </a:r>
            <a:r>
              <a:rPr lang="fr-FR" sz="1200" kern="1200" dirty="0">
                <a:solidFill>
                  <a:schemeClr val="tx1"/>
                </a:solidFill>
                <a:effectLst/>
                <a:latin typeface="+mn-lt"/>
                <a:ea typeface="+mn-ea"/>
                <a:cs typeface="+mn-cs"/>
              </a:rPr>
              <a:t> </a:t>
            </a:r>
          </a:p>
          <a:p>
            <a:endParaRPr lang="fr-FR" sz="1200" kern="1200" dirty="0">
              <a:solidFill>
                <a:schemeClr val="tx1"/>
              </a:solidFill>
              <a:effectLst/>
              <a:latin typeface="+mn-lt"/>
              <a:ea typeface="+mn-ea"/>
              <a:cs typeface="+mn-cs"/>
            </a:endParaRPr>
          </a:p>
          <a:p>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ea typeface="+mn-ea"/>
                <a:cs typeface="+mn-cs"/>
              </a:rPr>
              <a:t>La restauration des champs d’expansion des crues passe par l’amélioration de leurs capacités de stockage : </a:t>
            </a:r>
            <a:r>
              <a:rPr lang="fr-FR" sz="1200" kern="1200" dirty="0" err="1">
                <a:solidFill>
                  <a:schemeClr val="tx1"/>
                </a:solidFill>
                <a:effectLst/>
                <a:latin typeface="+mn-lt"/>
                <a:ea typeface="+mn-ea"/>
                <a:cs typeface="+mn-cs"/>
              </a:rPr>
              <a:t>désimperméabilisation</a:t>
            </a:r>
            <a:r>
              <a:rPr lang="fr-FR" sz="1200" kern="1200" dirty="0">
                <a:solidFill>
                  <a:schemeClr val="tx1"/>
                </a:solidFill>
                <a:effectLst/>
                <a:latin typeface="+mn-lt"/>
                <a:ea typeface="+mn-ea"/>
                <a:cs typeface="+mn-cs"/>
              </a:rPr>
              <a:t>, suppression ou recul des digues et merlons empêchant l’étalement des eaux sur ces zones. Les activités implantées sur les champs d’expansion (zones agricoles, zones de loisirs, zones naturelles) sont susceptibles de subir un ennoiement temporaire et des mécanismes de compensation financière sont à mettre en place.</a:t>
            </a:r>
            <a:r>
              <a:rPr lang="fr-FR" dirty="0">
                <a:effectLst/>
              </a:rPr>
              <a:t> </a:t>
            </a:r>
            <a:r>
              <a:rPr lang="fr-FR" sz="1200" kern="1200" dirty="0">
                <a:solidFill>
                  <a:schemeClr val="tx1"/>
                </a:solidFill>
                <a:effectLst/>
                <a:latin typeface="+mn-lt"/>
                <a:ea typeface="+mn-ea"/>
                <a:cs typeface="+mn-cs"/>
              </a:rPr>
              <a:t>Le portage de ces travaux de restauration sera à renforcer à l’échelle du bassin versant : montée en compétence via la formation et le partage d’expérience, ingénierie dédiée, moyens financiers plus conséquents.</a:t>
            </a:r>
          </a:p>
          <a:p>
            <a:endParaRPr lang="fr-FR" sz="1200" kern="1200" dirty="0">
              <a:solidFill>
                <a:schemeClr val="tx1"/>
              </a:solidFill>
              <a:effectLst/>
              <a:latin typeface="+mn-lt"/>
              <a:ea typeface="+mn-ea"/>
              <a:cs typeface="+mn-cs"/>
            </a:endParaRPr>
          </a:p>
          <a:p>
            <a:endParaRPr lang="fr-FR"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45</a:t>
            </a:fld>
            <a:endParaRPr lang="fr-FR" altLang="fr-FR"/>
          </a:p>
        </p:txBody>
      </p:sp>
    </p:spTree>
    <p:extLst>
      <p:ext uri="{BB962C8B-B14F-4D97-AF65-F5344CB8AC3E}">
        <p14:creationId xmlns:p14="http://schemas.microsoft.com/office/powerpoint/2010/main" val="206863932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kern="1200" dirty="0">
                <a:solidFill>
                  <a:schemeClr val="tx1"/>
                </a:solidFill>
                <a:effectLst/>
                <a:latin typeface="+mn-lt"/>
                <a:ea typeface="+mn-ea"/>
                <a:cs typeface="+mn-cs"/>
              </a:rPr>
              <a:t>La présence de végétation est bénéfique dans une optique d’adaptation au changement climatique. Face à l’excès d’eau, les zones végétalisées vont présenter un meilleur coefficient d’infiltration et vont freiner les écoulements. Face aux températures excessives, elles vont conserver des zones d’ombre et d’humidité.</a:t>
            </a:r>
          </a:p>
          <a:p>
            <a:r>
              <a:rPr lang="fr-FR" sz="1200" kern="1200" dirty="0">
                <a:solidFill>
                  <a:schemeClr val="tx1"/>
                </a:solidFill>
                <a:effectLst/>
                <a:latin typeface="+mn-lt"/>
                <a:ea typeface="+mn-ea"/>
                <a:cs typeface="+mn-cs"/>
              </a:rPr>
              <a:t>Plusieurs guides existent pour conseiller les porteurs de projets de végétalisation de l’espace urbain, tel que le guide pratique du GNIS. La présence de végétation en ville et autour des infrastructures de transport impose une gestion par la collectivité, qui se doit d’être durable et cohérente avec la nécessaire adaptation aux impacts du changement climatique. Des guides techniques</a:t>
            </a:r>
            <a:r>
              <a:rPr lang="fr-FR" sz="1200" kern="1200" baseline="30000" dirty="0">
                <a:solidFill>
                  <a:schemeClr val="tx1"/>
                </a:solidFill>
                <a:effectLst/>
                <a:latin typeface="+mn-lt"/>
                <a:ea typeface="+mn-ea"/>
                <a:cs typeface="+mn-cs"/>
              </a:rPr>
              <a:t>,</a:t>
            </a:r>
            <a:r>
              <a:rPr lang="fr-FR" sz="1200" kern="1200" dirty="0">
                <a:solidFill>
                  <a:schemeClr val="tx1"/>
                </a:solidFill>
                <a:effectLst/>
                <a:latin typeface="+mn-lt"/>
                <a:ea typeface="+mn-ea"/>
                <a:cs typeface="+mn-cs"/>
              </a:rPr>
              <a:t> sont à disposition des maîtres d’ouvrage pour faire évoluer les pratiques vers des techniques de gestion différenciée.</a:t>
            </a:r>
          </a:p>
          <a:p>
            <a:r>
              <a:rPr lang="fr-FR" sz="1200" u="sng" kern="1200" dirty="0">
                <a:solidFill>
                  <a:schemeClr val="tx1"/>
                </a:solidFill>
                <a:effectLst/>
                <a:latin typeface="+mn-lt"/>
                <a:ea typeface="+mn-ea"/>
                <a:cs typeface="+mn-cs"/>
                <a:hlinkClick r:id="rId3"/>
              </a:rPr>
              <a:t>https://www.gnis.fr/publication/le-vegetal-dans-la-cite-guide-pratique-du-gazon-urbain-et-de-la-gestion-differenciee/</a:t>
            </a:r>
            <a:r>
              <a:rPr lang="fr-FR" sz="1200" kern="1200" dirty="0">
                <a:solidFill>
                  <a:schemeClr val="tx1"/>
                </a:solidFill>
                <a:effectLst/>
                <a:latin typeface="+mn-lt"/>
                <a:ea typeface="+mn-ea"/>
                <a:cs typeface="+mn-cs"/>
              </a:rPr>
              <a:t> </a:t>
            </a:r>
          </a:p>
          <a:p>
            <a:r>
              <a:rPr lang="fr-FR" sz="1200" u="sng" kern="1200" dirty="0">
                <a:solidFill>
                  <a:schemeClr val="tx1"/>
                </a:solidFill>
                <a:effectLst/>
                <a:latin typeface="+mn-lt"/>
                <a:ea typeface="+mn-ea"/>
                <a:cs typeface="+mn-cs"/>
                <a:hlinkClick r:id="rId4"/>
              </a:rPr>
              <a:t>https://ensemble77.fr/images/outils/DD/Biodiversite/Gestion_differenciee_dependances_vertes.pdf</a:t>
            </a:r>
            <a:r>
              <a:rPr lang="fr-FR" sz="1200" kern="1200" dirty="0">
                <a:solidFill>
                  <a:schemeClr val="tx1"/>
                </a:solidFill>
                <a:effectLst/>
                <a:latin typeface="+mn-lt"/>
                <a:ea typeface="+mn-ea"/>
                <a:cs typeface="+mn-cs"/>
              </a:rPr>
              <a:t> </a:t>
            </a:r>
          </a:p>
          <a:p>
            <a:r>
              <a:rPr lang="fr-FR" sz="1200" u="sng" kern="1200" dirty="0">
                <a:solidFill>
                  <a:schemeClr val="tx1"/>
                </a:solidFill>
                <a:effectLst/>
                <a:latin typeface="+mn-lt"/>
                <a:ea typeface="+mn-ea"/>
                <a:cs typeface="+mn-cs"/>
                <a:hlinkClick r:id="rId5"/>
              </a:rPr>
              <a:t>https://digitale.cbnbl.org/documents/AME1948.pdf</a:t>
            </a:r>
            <a:r>
              <a:rPr lang="fr-FR" sz="1200" kern="1200" dirty="0">
                <a:solidFill>
                  <a:schemeClr val="tx1"/>
                </a:solidFill>
                <a:effectLst/>
                <a:latin typeface="+mn-lt"/>
                <a:ea typeface="+mn-ea"/>
                <a:cs typeface="+mn-cs"/>
              </a:rPr>
              <a:t> </a:t>
            </a:r>
          </a:p>
          <a:p>
            <a:endParaRPr lang="fr-FR" sz="1200" kern="1200" dirty="0">
              <a:solidFill>
                <a:schemeClr val="tx1"/>
              </a:solidFill>
              <a:effectLst/>
              <a:latin typeface="+mn-lt"/>
              <a:ea typeface="+mn-ea"/>
              <a:cs typeface="+mn-cs"/>
            </a:endParaRPr>
          </a:p>
          <a:p>
            <a:endParaRPr lang="fr-FR" sz="1200" kern="1200" dirty="0">
              <a:solidFill>
                <a:schemeClr val="tx1"/>
              </a:solidFill>
              <a:effectLst/>
              <a:latin typeface="+mn-lt"/>
              <a:ea typeface="+mn-ea"/>
              <a:cs typeface="+mn-cs"/>
            </a:endParaRPr>
          </a:p>
          <a:p>
            <a:r>
              <a:rPr lang="fr-FR" dirty="0">
                <a:effectLst/>
              </a:rPr>
              <a:t>En cohérence avec les OS n°1 et n°2, la végétalisation des zones urbaines devra être adaptée à une raréfaction de la ressource en eau, une augmentation des températures et de l’évapotranspiration. Les espèces végétales utilisées ne devront pas non plus représenter une menace pour la flore autochtone de par leur caractère invasif ou l’introduction de maladies. </a:t>
            </a:r>
          </a:p>
          <a:p>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ea typeface="+mn-ea"/>
                <a:cs typeface="+mn-cs"/>
              </a:rPr>
              <a:t>Le coefficient de biotope par surface (CBS) désigne la part d'une surface aménagée qui sera définitivement consacrée à la nature dans la surface totale d’une parcelle à aménager ou aménagée. Exiger l’atteinte d’un CBS donné dans un document d’urbanisme ou dans un projet d’aménagement ou de renouvellement urbain permettra de s’assurer globalement de la qualité d’un projet. La révision des documents d’urbanisme sera une opportunité pour fixer des objectifs toujours plus ambitieux. </a:t>
            </a:r>
          </a:p>
          <a:p>
            <a:r>
              <a:rPr lang="fr-FR" sz="1200" u="sng" kern="1200" dirty="0">
                <a:solidFill>
                  <a:schemeClr val="tx1"/>
                </a:solidFill>
                <a:effectLst/>
                <a:latin typeface="+mn-lt"/>
                <a:ea typeface="+mn-ea"/>
                <a:cs typeface="+mn-cs"/>
                <a:hlinkClick r:id="rId6"/>
              </a:rPr>
              <a:t>http://multimedia.ademe.fr/catalogues/CTecosystemes/fiches/outil11p6364.pdf</a:t>
            </a:r>
            <a:r>
              <a:rPr lang="fr-FR" sz="1200" kern="1200" dirty="0">
                <a:solidFill>
                  <a:schemeClr val="tx1"/>
                </a:solidFill>
                <a:effectLst/>
                <a:latin typeface="+mn-lt"/>
                <a:ea typeface="+mn-ea"/>
                <a:cs typeface="+mn-cs"/>
              </a:rPr>
              <a:t> </a:t>
            </a:r>
          </a:p>
          <a:p>
            <a:endParaRPr lang="fr-FR"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46</a:t>
            </a:fld>
            <a:endParaRPr lang="fr-FR" altLang="fr-FR"/>
          </a:p>
        </p:txBody>
      </p:sp>
    </p:spTree>
    <p:extLst>
      <p:ext uri="{BB962C8B-B14F-4D97-AF65-F5344CB8AC3E}">
        <p14:creationId xmlns:p14="http://schemas.microsoft.com/office/powerpoint/2010/main" val="335545032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kern="1200" dirty="0">
                <a:solidFill>
                  <a:schemeClr val="tx1"/>
                </a:solidFill>
                <a:effectLst/>
                <a:latin typeface="+mn-lt"/>
                <a:ea typeface="+mn-ea"/>
                <a:cs typeface="+mn-cs"/>
              </a:rPr>
              <a:t>Améliorer les capacités d’infiltration et de stockage des sols est également une solution de long terme pour recharger les masses d’eau surexploitées ou faire face à une demande croissante. Cette solution repose sur l’amélioration de la structure et de la composition des sols (voir OS n°4) et sur l’aménagement du territoire (voir OS n°6).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fr-FR" sz="1200" b="1" kern="1200" dirty="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1" kern="1200" dirty="0">
                <a:solidFill>
                  <a:schemeClr val="tx1"/>
                </a:solidFill>
                <a:effectLst/>
                <a:latin typeface="+mn-lt"/>
                <a:ea typeface="+mn-ea"/>
                <a:cs typeface="+mn-cs"/>
              </a:rPr>
              <a:t>Favoriser l’agriculture de conservation  </a:t>
            </a:r>
            <a:endParaRPr lang="fr-FR" sz="1200" kern="1200" dirty="0">
              <a:solidFill>
                <a:schemeClr val="tx1"/>
              </a:solidFill>
              <a:effectLst/>
              <a:latin typeface="+mn-lt"/>
              <a:ea typeface="+mn-ea"/>
              <a:cs typeface="+mn-cs"/>
            </a:endParaRPr>
          </a:p>
          <a:p>
            <a:r>
              <a:rPr lang="fr-FR" sz="1200" u="sng" kern="1200" dirty="0">
                <a:solidFill>
                  <a:schemeClr val="tx1"/>
                </a:solidFill>
                <a:effectLst/>
                <a:latin typeface="+mn-lt"/>
                <a:ea typeface="+mn-ea"/>
                <a:cs typeface="+mn-cs"/>
              </a:rPr>
              <a:t>Exemple d’un GIEE dans le sud des Landes</a:t>
            </a:r>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ea typeface="+mn-ea"/>
                <a:cs typeface="+mn-cs"/>
              </a:rPr>
              <a:t>Un groupe de 8 céréaliers, producteurs principalement en maïs et kiwis, crée un GIEE animé par la CUMA des trois sols pour travailler sur l’agriculture de conservation : technique culturale simplifiée, diversité des assolements et couverture des sols</a:t>
            </a:r>
            <a:endParaRPr lang="fr-FR" sz="1050" kern="1200" dirty="0">
              <a:solidFill>
                <a:schemeClr val="tx1"/>
              </a:solidFill>
              <a:effectLst/>
              <a:latin typeface="+mn-lt"/>
              <a:ea typeface="+mn-ea"/>
              <a:cs typeface="+mn-cs"/>
            </a:endParaRPr>
          </a:p>
          <a:p>
            <a:r>
              <a:rPr lang="fr-FR" sz="1200" u="sng" kern="1200" dirty="0">
                <a:solidFill>
                  <a:schemeClr val="tx1"/>
                </a:solidFill>
                <a:effectLst/>
                <a:latin typeface="+mn-lt"/>
                <a:ea typeface="+mn-ea"/>
                <a:cs typeface="+mn-cs"/>
                <a:hlinkClick r:id="rId3"/>
              </a:rPr>
              <a:t>http://www.giee.fr/trouver-un-giee/par-region/nouvelle-aquitaine/autonomie-proteique-et-sauvegarde-de-la-structure-des-sols-sur-des-exploitations-laitieres-du-bearn/</a:t>
            </a:r>
            <a:r>
              <a:rPr lang="fr-FR" sz="1200" kern="1200" dirty="0">
                <a:solidFill>
                  <a:schemeClr val="tx1"/>
                </a:solidFill>
                <a:effectLst/>
                <a:latin typeface="+mn-lt"/>
                <a:ea typeface="+mn-ea"/>
                <a:cs typeface="+mn-cs"/>
              </a:rPr>
              <a:t> </a:t>
            </a:r>
          </a:p>
          <a:p>
            <a:r>
              <a:rPr lang="fr-FR" sz="1200" kern="1200" dirty="0">
                <a:solidFill>
                  <a:schemeClr val="tx1"/>
                </a:solidFill>
                <a:effectLst/>
                <a:latin typeface="+mn-lt"/>
                <a:ea typeface="+mn-ea"/>
                <a:cs typeface="+mn-cs"/>
              </a:rPr>
              <a:t>L’agriculture de conservation a été officiellement définie par la FAO en 2001, comme reposant sur trois grands principes : couverture maximale des sols, absence de labour, rotations longues et diversifiées. Ces trois principes doivent être appliqués simultanément, car, en l’absence de labour, la couverture du sol et la diversification des rotations permettent de maîtriser les adventices et de diminuer la pression des ravageurs (source : INRA).</a:t>
            </a:r>
            <a:r>
              <a:rPr lang="fr-FR" dirty="0">
                <a:effectLst/>
              </a:rPr>
              <a:t> </a:t>
            </a:r>
            <a:r>
              <a:rPr lang="fr-FR" sz="1000" u="sng" kern="1200" dirty="0">
                <a:solidFill>
                  <a:schemeClr val="tx1"/>
                </a:solidFill>
                <a:effectLst/>
                <a:latin typeface="+mn-lt"/>
                <a:ea typeface="+mn-ea"/>
                <a:cs typeface="+mn-cs"/>
                <a:hlinkClick r:id="rId4"/>
              </a:rPr>
              <a:t>http://agriculture-de-conservation.com/</a:t>
            </a:r>
            <a:r>
              <a:rPr lang="fr-FR" sz="1000" u="sng" kern="1200" dirty="0">
                <a:solidFill>
                  <a:schemeClr val="tx1"/>
                </a:solidFill>
                <a:effectLst/>
                <a:latin typeface="+mn-lt"/>
                <a:ea typeface="+mn-ea"/>
                <a:cs typeface="+mn-cs"/>
              </a:rPr>
              <a:t> </a:t>
            </a:r>
            <a:endParaRPr lang="fr-FR" sz="1000" kern="1200" dirty="0">
              <a:solidFill>
                <a:schemeClr val="tx1"/>
              </a:solidFill>
              <a:effectLst/>
              <a:latin typeface="+mn-lt"/>
              <a:ea typeface="+mn-ea"/>
              <a:cs typeface="+mn-cs"/>
            </a:endParaRPr>
          </a:p>
          <a:p>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ea typeface="+mn-ea"/>
                <a:cs typeface="+mn-cs"/>
              </a:rPr>
              <a:t>L’</a:t>
            </a:r>
            <a:r>
              <a:rPr lang="fr-FR" sz="1200" kern="1200" dirty="0" err="1">
                <a:solidFill>
                  <a:schemeClr val="tx1"/>
                </a:solidFill>
                <a:effectLst/>
                <a:latin typeface="+mn-lt"/>
                <a:ea typeface="+mn-ea"/>
                <a:cs typeface="+mn-cs"/>
              </a:rPr>
              <a:t>agro-écologie</a:t>
            </a:r>
            <a:r>
              <a:rPr lang="fr-FR" sz="1200" kern="1200" dirty="0">
                <a:solidFill>
                  <a:schemeClr val="tx1"/>
                </a:solidFill>
                <a:effectLst/>
                <a:latin typeface="+mn-lt"/>
                <a:ea typeface="+mn-ea"/>
                <a:cs typeface="+mn-cs"/>
              </a:rPr>
              <a:t> est une façon de concevoir des systèmes de production qui s’appuient sur les fonctionnalités offertes par les écosystèmes. Il s’agit d’utiliser au maximum la nature comme facteur de production en maintenant ses capacités de renouvellement. Diverses plateformes de promotion de cette nouvelle forme d’agriculture se développent telle que </a:t>
            </a:r>
            <a:r>
              <a:rPr lang="fr-FR" sz="1200" kern="1200" dirty="0" err="1">
                <a:solidFill>
                  <a:schemeClr val="tx1"/>
                </a:solidFill>
                <a:effectLst/>
                <a:latin typeface="+mn-lt"/>
                <a:ea typeface="+mn-ea"/>
                <a:cs typeface="+mn-cs"/>
              </a:rPr>
              <a:t>OSAé</a:t>
            </a:r>
            <a:r>
              <a:rPr lang="fr-FR" sz="1200" kern="1200" dirty="0">
                <a:solidFill>
                  <a:schemeClr val="tx1"/>
                </a:solidFill>
                <a:effectLst/>
                <a:latin typeface="+mn-lt"/>
                <a:ea typeface="+mn-ea"/>
                <a:cs typeface="+mn-cs"/>
              </a:rPr>
              <a:t>, dont l’Agence de l’eau et les Régions sont partenaires.</a:t>
            </a:r>
          </a:p>
          <a:p>
            <a:r>
              <a:rPr lang="fr-FR" sz="1200" kern="1200" dirty="0">
                <a:solidFill>
                  <a:schemeClr val="tx1"/>
                </a:solidFill>
                <a:effectLst/>
                <a:latin typeface="+mn-lt"/>
                <a:ea typeface="+mn-ea"/>
                <a:cs typeface="+mn-cs"/>
              </a:rPr>
              <a:t> </a:t>
            </a:r>
          </a:p>
          <a:p>
            <a:r>
              <a:rPr lang="fr-FR" sz="1200" u="sng" kern="1200" dirty="0">
                <a:solidFill>
                  <a:schemeClr val="tx1"/>
                </a:solidFill>
                <a:effectLst/>
                <a:latin typeface="+mn-lt"/>
                <a:ea typeface="+mn-ea"/>
                <a:cs typeface="+mn-cs"/>
              </a:rPr>
              <a:t>Exemple d’un GIEE dans le Béarn</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ea typeface="+mn-ea"/>
                <a:cs typeface="+mn-cs"/>
              </a:rPr>
              <a:t>7 producteurs de lait du Béarn, dont une exploitation de lycée agricole, remettent en question leurs systèmes de production dans l’objectif d’une transition </a:t>
            </a:r>
            <a:r>
              <a:rPr lang="fr-FR" sz="1200" kern="1200" dirty="0" err="1">
                <a:solidFill>
                  <a:schemeClr val="tx1"/>
                </a:solidFill>
                <a:effectLst/>
                <a:latin typeface="+mn-lt"/>
                <a:ea typeface="+mn-ea"/>
                <a:cs typeface="+mn-cs"/>
              </a:rPr>
              <a:t>agro-écologique</a:t>
            </a:r>
            <a:r>
              <a:rPr lang="fr-FR" sz="1200" kern="1200" dirty="0">
                <a:solidFill>
                  <a:schemeClr val="tx1"/>
                </a:solidFill>
                <a:effectLst/>
                <a:latin typeface="+mn-lt"/>
                <a:ea typeface="+mn-ea"/>
                <a:cs typeface="+mn-cs"/>
              </a:rPr>
              <a:t>, en améliorant leur autonomie protéique tout en réactivant le potentiel agronomique des sols</a:t>
            </a:r>
            <a:r>
              <a:rPr lang="fr-FR" sz="1200" b="1" kern="1200" dirty="0">
                <a:solidFill>
                  <a:schemeClr val="tx1"/>
                </a:solidFill>
                <a:effectLst/>
                <a:latin typeface="+mn-lt"/>
                <a:ea typeface="+mn-ea"/>
                <a:cs typeface="+mn-cs"/>
              </a:rPr>
              <a:t>.</a:t>
            </a:r>
            <a:endParaRPr lang="fr-FR" sz="1200" kern="1200" dirty="0">
              <a:solidFill>
                <a:schemeClr val="tx1"/>
              </a:solidFill>
              <a:effectLst/>
              <a:latin typeface="+mn-lt"/>
              <a:ea typeface="+mn-ea"/>
              <a:cs typeface="+mn-cs"/>
            </a:endParaRPr>
          </a:p>
          <a:p>
            <a:r>
              <a:rPr lang="fr-FR" sz="1200" u="sng" kern="1200" dirty="0">
                <a:solidFill>
                  <a:schemeClr val="tx1"/>
                </a:solidFill>
                <a:effectLst/>
                <a:latin typeface="+mn-lt"/>
                <a:ea typeface="+mn-ea"/>
                <a:cs typeface="+mn-cs"/>
                <a:hlinkClick r:id="rId3"/>
              </a:rPr>
              <a:t>http://www.giee.fr/trouver-un-giee/par-region/nouvelle-aquitaine/autonomie-proteique-et-sauvegarde-de-la-structure-des-sols-sur-des-exploitations-laitieres-du-bearn/</a:t>
            </a:r>
            <a:r>
              <a:rPr lang="fr-FR" sz="1200" kern="1200" dirty="0">
                <a:solidFill>
                  <a:schemeClr val="tx1"/>
                </a:solidFill>
                <a:effectLst/>
                <a:latin typeface="+mn-lt"/>
                <a:ea typeface="+mn-ea"/>
                <a:cs typeface="+mn-cs"/>
              </a:rPr>
              <a:t> </a:t>
            </a:r>
          </a:p>
          <a:p>
            <a:r>
              <a:rPr lang="fr-FR" sz="1200" kern="1200" dirty="0">
                <a:solidFill>
                  <a:schemeClr val="tx1"/>
                </a:solidFill>
                <a:effectLst/>
                <a:latin typeface="+mn-lt"/>
                <a:ea typeface="+mn-ea"/>
                <a:cs typeface="+mn-cs"/>
              </a:rPr>
              <a:t>Le Ministère de l’agriculture et de l’alimentation, en lien avec le Réseau Rural et ACTA, a développé un outil de diagnostic agroécologique des exploitations agricoles destiné à aider à réfléchir sur les performances d’une exploitation, les pratiques et les démarches d’un agriculteur et à estimer son degré d’engagement dans l’</a:t>
            </a:r>
            <a:r>
              <a:rPr lang="fr-FR" sz="1200" kern="1200" dirty="0" err="1">
                <a:solidFill>
                  <a:schemeClr val="tx1"/>
                </a:solidFill>
                <a:effectLst/>
                <a:latin typeface="+mn-lt"/>
                <a:ea typeface="+mn-ea"/>
                <a:cs typeface="+mn-cs"/>
              </a:rPr>
              <a:t>agro-écologie</a:t>
            </a:r>
            <a:r>
              <a:rPr lang="fr-FR" sz="1200" kern="1200" dirty="0">
                <a:solidFill>
                  <a:schemeClr val="tx1"/>
                </a:solidFill>
                <a:effectLst/>
                <a:latin typeface="+mn-lt"/>
                <a:ea typeface="+mn-ea"/>
                <a:cs typeface="+mn-cs"/>
              </a:rPr>
              <a:t>. Il peut également faciliter l’animation d’un groupe autour du concept d’</a:t>
            </a:r>
            <a:r>
              <a:rPr lang="fr-FR" sz="1200" kern="1200" dirty="0" err="1">
                <a:solidFill>
                  <a:schemeClr val="tx1"/>
                </a:solidFill>
                <a:effectLst/>
                <a:latin typeface="+mn-lt"/>
                <a:ea typeface="+mn-ea"/>
                <a:cs typeface="+mn-cs"/>
              </a:rPr>
              <a:t>agro-écologie</a:t>
            </a:r>
            <a:r>
              <a:rPr lang="fr-FR" sz="1200" kern="1200" dirty="0">
                <a:solidFill>
                  <a:schemeClr val="tx1"/>
                </a:solidFill>
                <a:effectLst/>
                <a:latin typeface="+mn-lt"/>
                <a:ea typeface="+mn-ea"/>
                <a:cs typeface="+mn-cs"/>
              </a:rPr>
              <a:t> ou nourrir la réflexion dans la construction d’un projet agroécologique. Plusieurs associations agricoles se sont également constituées autour de l’</a:t>
            </a:r>
            <a:r>
              <a:rPr lang="fr-FR" sz="1200" kern="1200" dirty="0" err="1">
                <a:solidFill>
                  <a:schemeClr val="tx1"/>
                </a:solidFill>
                <a:effectLst/>
                <a:latin typeface="+mn-lt"/>
                <a:ea typeface="+mn-ea"/>
                <a:cs typeface="+mn-cs"/>
              </a:rPr>
              <a:t>agro-écologie</a:t>
            </a:r>
            <a:r>
              <a:rPr lang="fr-FR" sz="1200" kern="1200" dirty="0">
                <a:solidFill>
                  <a:schemeClr val="tx1"/>
                </a:solidFill>
                <a:effectLst/>
                <a:latin typeface="+mn-lt"/>
                <a:ea typeface="+mn-ea"/>
                <a:cs typeface="+mn-cs"/>
              </a:rPr>
              <a:t> et la permaculture, afin d’expérimenter et promouvoir ces nouvelles pratiques (i.e. Fermes d’Avenir).</a:t>
            </a:r>
            <a:r>
              <a:rPr lang="fr-FR" dirty="0">
                <a:effectLst/>
              </a:rPr>
              <a:t> </a:t>
            </a:r>
            <a:r>
              <a:rPr lang="fr-FR" sz="1200" u="sng" kern="1200" dirty="0">
                <a:solidFill>
                  <a:schemeClr val="tx1"/>
                </a:solidFill>
                <a:effectLst/>
                <a:latin typeface="+mn-lt"/>
                <a:ea typeface="+mn-ea"/>
                <a:cs typeface="+mn-cs"/>
                <a:hlinkClick r:id="rId5"/>
              </a:rPr>
              <a:t>https://osez-agroecologie.org/</a:t>
            </a:r>
            <a:r>
              <a:rPr lang="fr-FR" sz="1200" kern="1200" dirty="0">
                <a:solidFill>
                  <a:schemeClr val="tx1"/>
                </a:solidFill>
                <a:effectLst/>
                <a:latin typeface="+mn-lt"/>
                <a:ea typeface="+mn-ea"/>
                <a:cs typeface="+mn-cs"/>
              </a:rPr>
              <a:t> </a:t>
            </a:r>
          </a:p>
          <a:p>
            <a:r>
              <a:rPr lang="fr-FR" sz="1200" u="sng" kern="1200" dirty="0">
                <a:solidFill>
                  <a:schemeClr val="tx1"/>
                </a:solidFill>
                <a:effectLst/>
                <a:latin typeface="+mn-lt"/>
                <a:ea typeface="+mn-ea"/>
                <a:cs typeface="+mn-cs"/>
                <a:hlinkClick r:id="rId6"/>
              </a:rPr>
              <a:t>http://www.diagagroeco.org/</a:t>
            </a:r>
            <a:r>
              <a:rPr lang="fr-FR" sz="1200" kern="1200" dirty="0">
                <a:solidFill>
                  <a:schemeClr val="tx1"/>
                </a:solidFill>
                <a:effectLst/>
                <a:latin typeface="+mn-lt"/>
                <a:ea typeface="+mn-ea"/>
                <a:cs typeface="+mn-cs"/>
              </a:rPr>
              <a:t> </a:t>
            </a:r>
          </a:p>
          <a:p>
            <a:r>
              <a:rPr lang="fr-FR" sz="1200" u="sng" kern="1200" dirty="0">
                <a:solidFill>
                  <a:schemeClr val="tx1"/>
                </a:solidFill>
                <a:effectLst/>
                <a:latin typeface="+mn-lt"/>
                <a:ea typeface="+mn-ea"/>
                <a:cs typeface="+mn-cs"/>
                <a:hlinkClick r:id="rId7"/>
              </a:rPr>
              <a:t>https://fermesdavenir.org/</a:t>
            </a:r>
            <a:r>
              <a:rPr lang="fr-FR" sz="1200" kern="1200" dirty="0">
                <a:solidFill>
                  <a:schemeClr val="tx1"/>
                </a:solidFill>
                <a:effectLst/>
                <a:latin typeface="+mn-lt"/>
                <a:ea typeface="+mn-ea"/>
                <a:cs typeface="+mn-cs"/>
              </a:rPr>
              <a:t> </a:t>
            </a:r>
          </a:p>
          <a:p>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ea typeface="+mn-ea"/>
                <a:cs typeface="+mn-cs"/>
              </a:rPr>
              <a:t>L’agroforesterie désigne les pratiques, nouvelles ou historiques, associant arbres, cultures et/ou animaux sur une même parcelle agricole, en bordure ou en plein champ. Ces pratiques comprennent les systèmes agro-sylvicoles mais aussi sylvopastoraux et les pré-vergers (animaux pâturant sous des vergers de fruitiers ...).</a:t>
            </a:r>
          </a:p>
          <a:p>
            <a:r>
              <a:rPr lang="fr-FR" dirty="0">
                <a:effectLst/>
              </a:rPr>
              <a:t>L’AFAF – Association Française d’Agroforesterie – sert de point focal pour l’accompagnement des initiatives à l’échelle nationale. L’ADEME a également édité un bilan technico-économique dans l’agroforesterie en France. Dans le département du Gers, l’association Arbres &amp; Paysages assure des missions de conseil, de diagnostic, d'information et d'éducation, de concertation et de recherche et développement sur l’arbre, le paysage et l’agroforesterie. </a:t>
            </a:r>
            <a:r>
              <a:rPr lang="fr-FR" sz="1200" u="sng" kern="1200" dirty="0">
                <a:solidFill>
                  <a:schemeClr val="tx1"/>
                </a:solidFill>
                <a:effectLst/>
                <a:latin typeface="+mn-lt"/>
                <a:ea typeface="+mn-ea"/>
                <a:cs typeface="+mn-cs"/>
                <a:hlinkClick r:id="rId8"/>
              </a:rPr>
              <a:t>http://www.agroforesterie.fr/definition-agroforesterie.php</a:t>
            </a:r>
            <a:endParaRPr lang="fr-FR" sz="1200" kern="1200" dirty="0">
              <a:solidFill>
                <a:schemeClr val="tx1"/>
              </a:solidFill>
              <a:effectLst/>
              <a:latin typeface="+mn-lt"/>
              <a:ea typeface="+mn-ea"/>
              <a:cs typeface="+mn-cs"/>
            </a:endParaRPr>
          </a:p>
          <a:p>
            <a:r>
              <a:rPr lang="fr-FR" sz="1200" u="sng" kern="1200" dirty="0">
                <a:solidFill>
                  <a:schemeClr val="tx1"/>
                </a:solidFill>
                <a:effectLst/>
                <a:latin typeface="+mn-lt"/>
                <a:ea typeface="+mn-ea"/>
                <a:cs typeface="+mn-cs"/>
                <a:hlinkClick r:id="rId9"/>
              </a:rPr>
              <a:t>http://www.agroforesterie.fr/composition-association-francaise-agroforesterie.php</a:t>
            </a:r>
            <a:r>
              <a:rPr lang="fr-FR" sz="1200" kern="1200" dirty="0">
                <a:solidFill>
                  <a:schemeClr val="tx1"/>
                </a:solidFill>
                <a:effectLst/>
                <a:latin typeface="+mn-lt"/>
                <a:ea typeface="+mn-ea"/>
                <a:cs typeface="+mn-cs"/>
              </a:rPr>
              <a:t> </a:t>
            </a:r>
          </a:p>
          <a:p>
            <a:r>
              <a:rPr lang="fr-FR" sz="1200" u="sng" kern="1200" dirty="0">
                <a:solidFill>
                  <a:schemeClr val="tx1"/>
                </a:solidFill>
                <a:effectLst/>
                <a:latin typeface="+mn-lt"/>
                <a:ea typeface="+mn-ea"/>
                <a:cs typeface="+mn-cs"/>
                <a:hlinkClick r:id="rId10"/>
              </a:rPr>
              <a:t>https://www.ademe.fr/sites/default/files/assets/documents/7-reintegrer-arbre-systemes-agricoles.pdf</a:t>
            </a:r>
            <a:r>
              <a:rPr lang="fr-FR" sz="1200" kern="1200" dirty="0">
                <a:solidFill>
                  <a:schemeClr val="tx1"/>
                </a:solidFill>
                <a:effectLst/>
                <a:latin typeface="+mn-lt"/>
                <a:ea typeface="+mn-ea"/>
                <a:cs typeface="+mn-cs"/>
              </a:rPr>
              <a:t> </a:t>
            </a:r>
          </a:p>
          <a:p>
            <a:r>
              <a:rPr lang="fr-FR" sz="1200" u="sng" kern="1200" dirty="0">
                <a:solidFill>
                  <a:schemeClr val="tx1"/>
                </a:solidFill>
                <a:effectLst/>
                <a:latin typeface="+mn-lt"/>
                <a:ea typeface="+mn-ea"/>
                <a:cs typeface="+mn-cs"/>
                <a:hlinkClick r:id="rId11"/>
              </a:rPr>
              <a:t>http://www.ap32.fr/</a:t>
            </a:r>
            <a:r>
              <a:rPr lang="fr-FR" sz="1200" kern="1200" dirty="0">
                <a:solidFill>
                  <a:schemeClr val="tx1"/>
                </a:solidFill>
                <a:effectLst/>
                <a:latin typeface="+mn-lt"/>
                <a:ea typeface="+mn-ea"/>
                <a:cs typeface="+mn-cs"/>
              </a:rPr>
              <a:t> </a:t>
            </a:r>
          </a:p>
          <a:p>
            <a:r>
              <a:rPr lang="fr-FR" sz="1200" kern="1200" dirty="0">
                <a:solidFill>
                  <a:schemeClr val="tx1"/>
                </a:solidFill>
                <a:effectLst/>
                <a:latin typeface="+mn-lt"/>
                <a:ea typeface="+mn-ea"/>
                <a:cs typeface="+mn-cs"/>
              </a:rPr>
              <a:t>La démarche </a:t>
            </a:r>
            <a:r>
              <a:rPr lang="fr-FR" sz="1200" kern="1200" dirty="0" err="1">
                <a:solidFill>
                  <a:schemeClr val="tx1"/>
                </a:solidFill>
                <a:effectLst/>
                <a:latin typeface="+mn-lt"/>
                <a:ea typeface="+mn-ea"/>
                <a:cs typeface="+mn-cs"/>
              </a:rPr>
              <a:t>Agr’Eau</a:t>
            </a:r>
            <a:r>
              <a:rPr lang="fr-FR" sz="1200" kern="1200" dirty="0">
                <a:solidFill>
                  <a:schemeClr val="tx1"/>
                </a:solidFill>
                <a:effectLst/>
                <a:latin typeface="+mn-lt"/>
                <a:ea typeface="+mn-ea"/>
                <a:cs typeface="+mn-cs"/>
              </a:rPr>
              <a:t> en Adour-Garonne s’inscrit dans ce cadre. Elle fait la promotion d’une couverture permanente des sols pour contribuer à une meilleure gestion de la ressource en eau et a piloté le projet SMART pour créer des références techniques et économiques sur les systèmes mixtes vergers-maraichers</a:t>
            </a:r>
          </a:p>
          <a:p>
            <a:r>
              <a:rPr lang="fr-FR" sz="1200" u="sng" kern="1200" dirty="0">
                <a:solidFill>
                  <a:schemeClr val="tx1"/>
                </a:solidFill>
                <a:effectLst/>
                <a:latin typeface="+mn-lt"/>
                <a:ea typeface="+mn-ea"/>
                <a:cs typeface="+mn-cs"/>
                <a:hlinkClick r:id="rId12"/>
              </a:rPr>
              <a:t>http://www.agroforesterie.fr/AGREAU/agreau-demarche-agroforesterie-couverture-des-sols.php</a:t>
            </a:r>
            <a:endParaRPr lang="fr-FR" sz="1200" kern="1200" dirty="0">
              <a:solidFill>
                <a:schemeClr val="tx1"/>
              </a:solidFill>
              <a:effectLst/>
              <a:latin typeface="+mn-lt"/>
              <a:ea typeface="+mn-ea"/>
              <a:cs typeface="+mn-cs"/>
            </a:endParaRPr>
          </a:p>
          <a:p>
            <a:r>
              <a:rPr lang="fr-FR" sz="1200" u="sng" kern="1200" dirty="0">
                <a:solidFill>
                  <a:schemeClr val="tx1"/>
                </a:solidFill>
                <a:effectLst/>
                <a:latin typeface="+mn-lt"/>
                <a:ea typeface="+mn-ea"/>
                <a:cs typeface="+mn-cs"/>
                <a:hlinkClick r:id="rId13"/>
              </a:rPr>
              <a:t>http://www.agroforesterie.fr/SMART/smart-agroforesterie-maraichage-le-projet.php</a:t>
            </a:r>
            <a:endParaRPr lang="fr-FR" sz="1200" kern="1200" dirty="0">
              <a:solidFill>
                <a:schemeClr val="tx1"/>
              </a:solidFill>
              <a:effectLst/>
              <a:latin typeface="+mn-lt"/>
              <a:ea typeface="+mn-ea"/>
              <a:cs typeface="+mn-cs"/>
            </a:endParaRPr>
          </a:p>
          <a:p>
            <a:endParaRPr lang="fr-FR" sz="1200" kern="1200" dirty="0">
              <a:solidFill>
                <a:schemeClr val="tx1"/>
              </a:solidFill>
              <a:effectLst/>
              <a:latin typeface="+mn-lt"/>
              <a:ea typeface="+mn-ea"/>
              <a:cs typeface="+mn-cs"/>
            </a:endParaRPr>
          </a:p>
          <a:p>
            <a:endParaRPr lang="fr-FR"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47</a:t>
            </a:fld>
            <a:endParaRPr lang="fr-FR" altLang="fr-FR"/>
          </a:p>
        </p:txBody>
      </p:sp>
    </p:spTree>
    <p:extLst>
      <p:ext uri="{BB962C8B-B14F-4D97-AF65-F5344CB8AC3E}">
        <p14:creationId xmlns:p14="http://schemas.microsoft.com/office/powerpoint/2010/main" val="268865056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kern="1200" dirty="0">
                <a:solidFill>
                  <a:schemeClr val="tx1"/>
                </a:solidFill>
                <a:effectLst/>
                <a:latin typeface="+mn-lt"/>
                <a:ea typeface="+mn-ea"/>
                <a:cs typeface="+mn-cs"/>
              </a:rPr>
              <a:t>Les Projets Alimentaires Territoriaux visent à donner un cadre stratégique et opérationnel, à des actions partenariales répondant aux enjeux sociaux, environnementaux, économiques et de santé. L’alimentation devient alors un axe intégrateur et structurant de mise en cohérence des politiques sectorielles sur ce territoire. Ils peuvent s’étendre sur des échelles de territoires très différentes : de la petite commune à la grande région, en passant par les parcs naturels régionaux, les pays ou les départements. Le Réseau National pour un Projet Alimentaire Territorial Coconstruit et partagé mutualise les connaissances, outils et méthodes sur les PAT. Autre exemple, la boite à outils LOCALIM est à destination des acheteurs publics de la restauration collective pour s’approvisionner en produits locaux, respectueux de l’environnement et de qualité. </a:t>
            </a:r>
          </a:p>
          <a:p>
            <a:r>
              <a:rPr lang="fr-FR" sz="1200" kern="1200" dirty="0">
                <a:solidFill>
                  <a:schemeClr val="tx1"/>
                </a:solidFill>
                <a:effectLst/>
                <a:latin typeface="+mn-lt"/>
                <a:ea typeface="+mn-ea"/>
                <a:cs typeface="+mn-cs"/>
              </a:rPr>
              <a:t>L’alimentation des populations non permanentes (touristiques) représente également un enjeu en termes d’organisation des filières, de production alimentaire et de commercialisation. Les coopératives s’organisent, par exemple à travers le développement de la marque « frais d’ici ».</a:t>
            </a:r>
          </a:p>
          <a:p>
            <a:r>
              <a:rPr lang="fr-FR" sz="1200" kern="1200" dirty="0">
                <a:solidFill>
                  <a:schemeClr val="tx1"/>
                </a:solidFill>
                <a:effectLst/>
                <a:latin typeface="+mn-lt"/>
                <a:ea typeface="+mn-ea"/>
                <a:cs typeface="+mn-cs"/>
              </a:rPr>
              <a:t>La réduction du gaspillage des produits alimentaires fait aussi partie intégrante des démarches de PAT. Des préconisations à destination des gestionnaires de restauration collective publique ont été formulées par l’ADEME au sein d’un guide édité en 2017 et des financements sont disponibles à travers le Fonds Déchets.</a:t>
            </a:r>
          </a:p>
          <a:p>
            <a:r>
              <a:rPr lang="fr-FR" sz="1200" u="sng" kern="1200" dirty="0">
                <a:solidFill>
                  <a:schemeClr val="tx1"/>
                </a:solidFill>
                <a:effectLst/>
                <a:latin typeface="+mn-lt"/>
                <a:ea typeface="+mn-ea"/>
                <a:cs typeface="+mn-cs"/>
                <a:hlinkClick r:id="rId3"/>
              </a:rPr>
              <a:t>https://agriculture.gouv.fr/comment-construire-son-projet-alimentaire-territorial</a:t>
            </a:r>
            <a:endParaRPr lang="fr-FR" sz="1200" kern="1200" dirty="0">
              <a:solidFill>
                <a:schemeClr val="tx1"/>
              </a:solidFill>
              <a:effectLst/>
              <a:latin typeface="+mn-lt"/>
              <a:ea typeface="+mn-ea"/>
              <a:cs typeface="+mn-cs"/>
            </a:endParaRPr>
          </a:p>
          <a:p>
            <a:r>
              <a:rPr lang="fr-FR" sz="1200" u="sng" kern="1200" dirty="0">
                <a:solidFill>
                  <a:schemeClr val="tx1"/>
                </a:solidFill>
                <a:effectLst/>
                <a:latin typeface="+mn-lt"/>
                <a:ea typeface="+mn-ea"/>
                <a:cs typeface="+mn-cs"/>
                <a:hlinkClick r:id="rId4"/>
              </a:rPr>
              <a:t>http://draaf.grand-est.agriculture.gouv.fr/Projets-Alimentaires-Territoriaux,411</a:t>
            </a:r>
            <a:endParaRPr lang="fr-FR" sz="1200" kern="1200" dirty="0">
              <a:solidFill>
                <a:schemeClr val="tx1"/>
              </a:solidFill>
              <a:effectLst/>
              <a:latin typeface="+mn-lt"/>
              <a:ea typeface="+mn-ea"/>
              <a:cs typeface="+mn-cs"/>
            </a:endParaRPr>
          </a:p>
          <a:p>
            <a:r>
              <a:rPr lang="fr-FR" sz="1200" u="sng" kern="1200" dirty="0">
                <a:solidFill>
                  <a:schemeClr val="tx1"/>
                </a:solidFill>
                <a:effectLst/>
                <a:latin typeface="+mn-lt"/>
                <a:ea typeface="+mn-ea"/>
                <a:cs typeface="+mn-cs"/>
                <a:hlinkClick r:id="rId5"/>
              </a:rPr>
              <a:t>http://rnpat.fr/ressources-2-2-2/</a:t>
            </a:r>
            <a:r>
              <a:rPr lang="fr-FR" sz="1200" kern="1200" dirty="0">
                <a:solidFill>
                  <a:schemeClr val="tx1"/>
                </a:solidFill>
                <a:effectLst/>
                <a:latin typeface="+mn-lt"/>
                <a:ea typeface="+mn-ea"/>
                <a:cs typeface="+mn-cs"/>
              </a:rPr>
              <a:t> </a:t>
            </a:r>
          </a:p>
          <a:p>
            <a:r>
              <a:rPr lang="fr-FR" sz="1200" u="sng" kern="1200" dirty="0">
                <a:solidFill>
                  <a:schemeClr val="tx1"/>
                </a:solidFill>
                <a:effectLst/>
                <a:latin typeface="+mn-lt"/>
                <a:ea typeface="+mn-ea"/>
                <a:cs typeface="+mn-cs"/>
                <a:hlinkClick r:id="rId6"/>
              </a:rPr>
              <a:t>https://agriculture.gouv.fr/localim-la-boite-outils-des-acheteurs-publics-de-restauration-collective</a:t>
            </a:r>
            <a:r>
              <a:rPr lang="fr-FR" sz="1200" kern="1200" dirty="0">
                <a:solidFill>
                  <a:schemeClr val="tx1"/>
                </a:solidFill>
                <a:effectLst/>
                <a:latin typeface="+mn-lt"/>
                <a:ea typeface="+mn-ea"/>
                <a:cs typeface="+mn-cs"/>
              </a:rPr>
              <a:t> </a:t>
            </a:r>
          </a:p>
          <a:p>
            <a:r>
              <a:rPr lang="fr-FR" sz="1200" u="sng" kern="1200" dirty="0">
                <a:solidFill>
                  <a:schemeClr val="tx1"/>
                </a:solidFill>
                <a:effectLst/>
                <a:latin typeface="+mn-lt"/>
                <a:ea typeface="+mn-ea"/>
                <a:cs typeface="+mn-cs"/>
                <a:hlinkClick r:id="rId7"/>
              </a:rPr>
              <a:t>http://www.fraisdici.fr/</a:t>
            </a:r>
            <a:r>
              <a:rPr lang="fr-FR" sz="1200" kern="1200" dirty="0">
                <a:solidFill>
                  <a:schemeClr val="tx1"/>
                </a:solidFill>
                <a:effectLst/>
                <a:latin typeface="+mn-lt"/>
                <a:ea typeface="+mn-ea"/>
                <a:cs typeface="+mn-cs"/>
              </a:rPr>
              <a:t> </a:t>
            </a:r>
          </a:p>
          <a:p>
            <a:r>
              <a:rPr lang="fr-FR" sz="1200" u="sng" kern="1200" dirty="0">
                <a:solidFill>
                  <a:schemeClr val="tx1"/>
                </a:solidFill>
                <a:effectLst/>
                <a:latin typeface="+mn-lt"/>
                <a:ea typeface="+mn-ea"/>
                <a:cs typeface="+mn-cs"/>
                <a:hlinkClick r:id="rId8"/>
              </a:rPr>
              <a:t>https://www.ademe.fr/reduire-gaspillage-alimentaire-restauration-collective</a:t>
            </a:r>
            <a:r>
              <a:rPr lang="fr-FR" sz="1200" kern="1200" dirty="0">
                <a:solidFill>
                  <a:schemeClr val="tx1"/>
                </a:solidFill>
                <a:effectLst/>
                <a:latin typeface="+mn-lt"/>
                <a:ea typeface="+mn-ea"/>
                <a:cs typeface="+mn-cs"/>
              </a:rPr>
              <a:t> </a:t>
            </a:r>
          </a:p>
          <a:p>
            <a:r>
              <a:rPr lang="fr-FR" sz="1200" u="sng" kern="1200" dirty="0">
                <a:solidFill>
                  <a:schemeClr val="tx1"/>
                </a:solidFill>
                <a:effectLst/>
                <a:latin typeface="+mn-lt"/>
                <a:ea typeface="+mn-ea"/>
                <a:cs typeface="+mn-cs"/>
                <a:hlinkClick r:id="rId9"/>
              </a:rPr>
              <a:t>https://www.ademe.fr/expertises/dechets/passer-a-laction/fonds-dechets</a:t>
            </a:r>
            <a:endParaRPr lang="fr-FR" sz="1200" kern="1200" dirty="0">
              <a:solidFill>
                <a:schemeClr val="tx1"/>
              </a:solidFill>
              <a:effectLst/>
              <a:latin typeface="+mn-lt"/>
              <a:ea typeface="+mn-ea"/>
              <a:cs typeface="+mn-cs"/>
            </a:endParaRPr>
          </a:p>
          <a:p>
            <a:endParaRPr lang="fr-FR"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48</a:t>
            </a:fld>
            <a:endParaRPr lang="fr-FR" altLang="fr-FR"/>
          </a:p>
        </p:txBody>
      </p:sp>
    </p:spTree>
    <p:extLst>
      <p:ext uri="{BB962C8B-B14F-4D97-AF65-F5344CB8AC3E}">
        <p14:creationId xmlns:p14="http://schemas.microsoft.com/office/powerpoint/2010/main" val="139327182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kern="1200" dirty="0">
                <a:solidFill>
                  <a:schemeClr val="tx1"/>
                </a:solidFill>
                <a:effectLst/>
                <a:latin typeface="+mn-lt"/>
                <a:ea typeface="+mn-ea"/>
                <a:cs typeface="+mn-cs"/>
              </a:rPr>
              <a:t>La valorisation des déchets et co-produits permet de limiter l’exploitation de matières premières (dont la ressource en eau) ainsi que les rejets et pollutions potentielles liés à l’absence de traitements.</a:t>
            </a:r>
          </a:p>
          <a:p>
            <a:r>
              <a:rPr lang="fr-FR" sz="1200" kern="1200" dirty="0">
                <a:solidFill>
                  <a:schemeClr val="tx1"/>
                </a:solidFill>
                <a:effectLst/>
                <a:latin typeface="+mn-lt"/>
                <a:ea typeface="+mn-ea"/>
                <a:cs typeface="+mn-cs"/>
              </a:rPr>
              <a:t>L’industrie agro-alimentaire, très présente sur le territoire (800 établissements environ sur les 4 départements), de par la nature de ses effluents riches en matières putrescibles, offre des potentialités de valorisation vers la méthanisation ou la production de chaleur.</a:t>
            </a:r>
          </a:p>
          <a:p>
            <a:r>
              <a:rPr lang="fr-FR" sz="1200" kern="1200" dirty="0">
                <a:solidFill>
                  <a:schemeClr val="tx1"/>
                </a:solidFill>
                <a:effectLst/>
                <a:latin typeface="+mn-lt"/>
                <a:ea typeface="+mn-ea"/>
                <a:cs typeface="+mn-cs"/>
              </a:rPr>
              <a:t>La gestion des déchets entre en France dans le cadre de la « Responsabilité Elargie du Producteur » (REP). Les fabricants, distributeurs pour les produits de leurs propres marques, importateurs, qui mettent sur le marché des produits générant des déchets, doivent prendre en charge, notamment financièrement, la gestion de ces déchets. Bien que basée sur la responsabilité individuelle du producteur, la REP peut être assurée par les metteurs sur le marché de manière individuelle ou collective, au travers d’un éco-organisme. Il existe en France une vingtaine de filières. Le rapport de l’OCDE (2017) sur la REP met à jour les lignes directrices pour une gestion efficace des déchets. </a:t>
            </a:r>
          </a:p>
          <a:p>
            <a:r>
              <a:rPr lang="fr-FR" sz="1200" u="sng" kern="1200" dirty="0">
                <a:solidFill>
                  <a:schemeClr val="tx1"/>
                </a:solidFill>
                <a:effectLst/>
                <a:latin typeface="+mn-lt"/>
                <a:ea typeface="+mn-ea"/>
                <a:cs typeface="+mn-cs"/>
                <a:hlinkClick r:id="rId3"/>
              </a:rPr>
              <a:t>https://www.ecologique-solidaire.gouv.fr/cadre-general-des-filieres-responsabilite-elargie-des-producteurs</a:t>
            </a:r>
            <a:r>
              <a:rPr lang="fr-FR" sz="1200" kern="1200" dirty="0">
                <a:solidFill>
                  <a:schemeClr val="tx1"/>
                </a:solidFill>
                <a:effectLst/>
                <a:latin typeface="+mn-lt"/>
                <a:ea typeface="+mn-ea"/>
                <a:cs typeface="+mn-cs"/>
              </a:rPr>
              <a:t> </a:t>
            </a:r>
          </a:p>
          <a:p>
            <a:r>
              <a:rPr lang="fr-FR" sz="1200" u="sng" kern="1200" dirty="0">
                <a:solidFill>
                  <a:schemeClr val="tx1"/>
                </a:solidFill>
                <a:effectLst/>
                <a:latin typeface="+mn-lt"/>
                <a:ea typeface="+mn-ea"/>
                <a:cs typeface="+mn-cs"/>
                <a:hlinkClick r:id="rId4"/>
              </a:rPr>
              <a:t>https://www.ademe.fr/expertises/dechets/elements-contexte/filieres-a-responsabilite-elargie-producteurs-rep</a:t>
            </a:r>
            <a:r>
              <a:rPr lang="fr-FR" sz="1200" kern="1200" dirty="0">
                <a:solidFill>
                  <a:schemeClr val="tx1"/>
                </a:solidFill>
                <a:effectLst/>
                <a:latin typeface="+mn-lt"/>
                <a:ea typeface="+mn-ea"/>
                <a:cs typeface="+mn-cs"/>
              </a:rPr>
              <a:t> </a:t>
            </a:r>
          </a:p>
          <a:p>
            <a:r>
              <a:rPr lang="fr-FR" sz="1200" u="sng" kern="1200" dirty="0">
                <a:solidFill>
                  <a:schemeClr val="tx1"/>
                </a:solidFill>
                <a:effectLst/>
                <a:latin typeface="+mn-lt"/>
                <a:ea typeface="+mn-ea"/>
                <a:cs typeface="+mn-cs"/>
                <a:hlinkClick r:id="rId5"/>
              </a:rPr>
              <a:t>http://www.oecd.org/fr/publications/la-responsabilite-elargie-du-producteur-9789264273542-fr.htm</a:t>
            </a:r>
            <a:r>
              <a:rPr lang="fr-FR" sz="1200" kern="1200" dirty="0">
                <a:solidFill>
                  <a:schemeClr val="tx1"/>
                </a:solidFill>
                <a:effectLst/>
                <a:latin typeface="+mn-lt"/>
                <a:ea typeface="+mn-ea"/>
                <a:cs typeface="+mn-cs"/>
              </a:rPr>
              <a:t> </a:t>
            </a:r>
          </a:p>
          <a:p>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ea typeface="+mn-ea"/>
                <a:cs typeface="+mn-cs"/>
              </a:rPr>
              <a:t>Des projets de recherche sont également en cours (2016-2019) au sein de l’IPREM autour de la valorisation et du recyclage des matières plastiques : </a:t>
            </a:r>
          </a:p>
          <a:p>
            <a:pPr lvl="0"/>
            <a:r>
              <a:rPr lang="fr-FR" sz="1200" i="0" u="none" strike="noStrike" kern="1200" dirty="0">
                <a:solidFill>
                  <a:schemeClr val="tx1"/>
                </a:solidFill>
                <a:effectLst/>
                <a:latin typeface="+mn-lt"/>
                <a:ea typeface="+mn-ea"/>
                <a:cs typeface="+mn-cs"/>
                <a:hlinkClick r:id="rId6" tooltip="REVALPET"/>
              </a:rPr>
              <a:t>REVALPET</a:t>
            </a:r>
            <a:r>
              <a:rPr lang="fr-FR" sz="1200" i="0" kern="1200" dirty="0">
                <a:solidFill>
                  <a:schemeClr val="tx1"/>
                </a:solidFill>
                <a:effectLst/>
                <a:latin typeface="+mn-lt"/>
                <a:ea typeface="+mn-ea"/>
                <a:cs typeface="+mn-cs"/>
              </a:rPr>
              <a:t>: Développer des matériaux innovants à partir des déchets de nouvelles bouteilles de lait.</a:t>
            </a:r>
            <a:r>
              <a:rPr lang="fr-FR" sz="1200" i="1" kern="1200" dirty="0">
                <a:solidFill>
                  <a:schemeClr val="tx1"/>
                </a:solidFill>
                <a:effectLst/>
                <a:latin typeface="+mn-lt"/>
                <a:ea typeface="+mn-ea"/>
                <a:cs typeface="+mn-cs"/>
              </a:rPr>
              <a:t> </a:t>
            </a:r>
          </a:p>
          <a:p>
            <a:pPr lvl="0"/>
            <a:r>
              <a:rPr lang="fr-FR" sz="1200" i="0" u="none" strike="noStrike" kern="1200" dirty="0">
                <a:solidFill>
                  <a:schemeClr val="tx1"/>
                </a:solidFill>
                <a:effectLst/>
                <a:latin typeface="+mn-lt"/>
                <a:ea typeface="+mn-ea"/>
                <a:cs typeface="+mn-cs"/>
                <a:hlinkClick r:id="rId7" tooltip="FOODYPLAST"/>
              </a:rPr>
              <a:t>FOODYPLAST</a:t>
            </a:r>
            <a:r>
              <a:rPr lang="fr-FR" sz="1200" i="0" kern="1200" dirty="0">
                <a:solidFill>
                  <a:schemeClr val="tx1"/>
                </a:solidFill>
                <a:effectLst/>
                <a:latin typeface="+mn-lt"/>
                <a:ea typeface="+mn-ea"/>
                <a:cs typeface="+mn-cs"/>
              </a:rPr>
              <a:t>: Créer un réseau de spécialistes des emballages et des plastiques, développer un démonstrateur d’emballage innovant qui va donner une plus-value aux produits des petites entreprises de l’agroalimentaire et d’évaluer une technologie innovante pour améliorer le recyclage des emballages alimentaires.</a:t>
            </a:r>
            <a:r>
              <a:rPr lang="fr-FR" sz="1200" i="1" kern="1200" dirty="0">
                <a:solidFill>
                  <a:schemeClr val="tx1"/>
                </a:solidFill>
                <a:effectLst/>
                <a:latin typeface="+mn-lt"/>
                <a:ea typeface="+mn-ea"/>
                <a:cs typeface="+mn-cs"/>
              </a:rPr>
              <a:t> </a:t>
            </a:r>
          </a:p>
          <a:p>
            <a:r>
              <a:rPr lang="fr-FR" sz="1200" u="sng" kern="1200" dirty="0">
                <a:solidFill>
                  <a:schemeClr val="tx1"/>
                </a:solidFill>
                <a:effectLst/>
                <a:latin typeface="+mn-lt"/>
                <a:ea typeface="+mn-ea"/>
                <a:cs typeface="+mn-cs"/>
                <a:hlinkClick r:id="rId6"/>
              </a:rPr>
              <a:t>https://revalpet.org/</a:t>
            </a:r>
            <a:r>
              <a:rPr lang="fr-FR" sz="1200" kern="1200" dirty="0">
                <a:solidFill>
                  <a:schemeClr val="tx1"/>
                </a:solidFill>
                <a:effectLst/>
                <a:latin typeface="+mn-lt"/>
                <a:ea typeface="+mn-ea"/>
                <a:cs typeface="+mn-cs"/>
              </a:rPr>
              <a:t> </a:t>
            </a:r>
          </a:p>
          <a:p>
            <a:r>
              <a:rPr lang="fr-FR" sz="1200" u="sng" kern="1200" dirty="0">
                <a:solidFill>
                  <a:schemeClr val="tx1"/>
                </a:solidFill>
                <a:effectLst/>
                <a:latin typeface="+mn-lt"/>
                <a:ea typeface="+mn-ea"/>
                <a:cs typeface="+mn-cs"/>
                <a:hlinkClick r:id="rId7"/>
              </a:rPr>
              <a:t>http://foodyplast.eu/fr/</a:t>
            </a:r>
            <a:r>
              <a:rPr lang="fr-FR" sz="1200" kern="1200" dirty="0">
                <a:solidFill>
                  <a:schemeClr val="tx1"/>
                </a:solidFill>
                <a:effectLst/>
                <a:latin typeface="+mn-lt"/>
                <a:ea typeface="+mn-ea"/>
                <a:cs typeface="+mn-cs"/>
              </a:rPr>
              <a:t> </a:t>
            </a:r>
          </a:p>
          <a:p>
            <a:endParaRPr lang="fr-FR"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49</a:t>
            </a:fld>
            <a:endParaRPr lang="fr-FR" altLang="fr-FR"/>
          </a:p>
        </p:txBody>
      </p:sp>
    </p:spTree>
    <p:extLst>
      <p:ext uri="{BB962C8B-B14F-4D97-AF65-F5344CB8AC3E}">
        <p14:creationId xmlns:p14="http://schemas.microsoft.com/office/powerpoint/2010/main" val="172959335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50</a:t>
            </a:fld>
            <a:endParaRPr lang="fr-FR" altLang="fr-FR"/>
          </a:p>
        </p:txBody>
      </p:sp>
    </p:spTree>
    <p:extLst>
      <p:ext uri="{BB962C8B-B14F-4D97-AF65-F5344CB8AC3E}">
        <p14:creationId xmlns:p14="http://schemas.microsoft.com/office/powerpoint/2010/main" val="20200255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5</a:t>
            </a:fld>
            <a:endParaRPr lang="fr-FR" altLang="fr-FR"/>
          </a:p>
        </p:txBody>
      </p:sp>
    </p:spTree>
    <p:extLst>
      <p:ext uri="{BB962C8B-B14F-4D97-AF65-F5344CB8AC3E}">
        <p14:creationId xmlns:p14="http://schemas.microsoft.com/office/powerpoint/2010/main" val="99962580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0" dirty="0"/>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51</a:t>
            </a:fld>
            <a:endParaRPr lang="fr-FR" altLang="fr-FR"/>
          </a:p>
        </p:txBody>
      </p:sp>
    </p:spTree>
    <p:extLst>
      <p:ext uri="{BB962C8B-B14F-4D97-AF65-F5344CB8AC3E}">
        <p14:creationId xmlns:p14="http://schemas.microsoft.com/office/powerpoint/2010/main" val="139263306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52</a:t>
            </a:fld>
            <a:endParaRPr lang="fr-FR" altLang="fr-FR"/>
          </a:p>
        </p:txBody>
      </p:sp>
    </p:spTree>
    <p:extLst>
      <p:ext uri="{BB962C8B-B14F-4D97-AF65-F5344CB8AC3E}">
        <p14:creationId xmlns:p14="http://schemas.microsoft.com/office/powerpoint/2010/main" val="78454143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0" dirty="0"/>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60</a:t>
            </a:fld>
            <a:endParaRPr lang="fr-FR" altLang="fr-FR"/>
          </a:p>
        </p:txBody>
      </p:sp>
    </p:spTree>
    <p:extLst>
      <p:ext uri="{BB962C8B-B14F-4D97-AF65-F5344CB8AC3E}">
        <p14:creationId xmlns:p14="http://schemas.microsoft.com/office/powerpoint/2010/main" val="64396189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61</a:t>
            </a:fld>
            <a:endParaRPr lang="fr-FR" altLang="fr-FR"/>
          </a:p>
        </p:txBody>
      </p:sp>
    </p:spTree>
    <p:extLst>
      <p:ext uri="{BB962C8B-B14F-4D97-AF65-F5344CB8AC3E}">
        <p14:creationId xmlns:p14="http://schemas.microsoft.com/office/powerpoint/2010/main" val="108743241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62</a:t>
            </a:fld>
            <a:endParaRPr lang="fr-FR" altLang="fr-FR"/>
          </a:p>
        </p:txBody>
      </p:sp>
    </p:spTree>
    <p:extLst>
      <p:ext uri="{BB962C8B-B14F-4D97-AF65-F5344CB8AC3E}">
        <p14:creationId xmlns:p14="http://schemas.microsoft.com/office/powerpoint/2010/main" val="10874324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6</a:t>
            </a:fld>
            <a:endParaRPr lang="fr-FR" altLang="fr-FR"/>
          </a:p>
        </p:txBody>
      </p:sp>
    </p:spTree>
    <p:extLst>
      <p:ext uri="{BB962C8B-B14F-4D97-AF65-F5344CB8AC3E}">
        <p14:creationId xmlns:p14="http://schemas.microsoft.com/office/powerpoint/2010/main" val="10690417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7</a:t>
            </a:fld>
            <a:endParaRPr lang="fr-FR" altLang="fr-FR"/>
          </a:p>
        </p:txBody>
      </p:sp>
    </p:spTree>
    <p:extLst>
      <p:ext uri="{BB962C8B-B14F-4D97-AF65-F5344CB8AC3E}">
        <p14:creationId xmlns:p14="http://schemas.microsoft.com/office/powerpoint/2010/main" val="9601523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8</a:t>
            </a:fld>
            <a:endParaRPr lang="fr-FR" altLang="fr-FR"/>
          </a:p>
        </p:txBody>
      </p:sp>
    </p:spTree>
    <p:extLst>
      <p:ext uri="{BB962C8B-B14F-4D97-AF65-F5344CB8AC3E}">
        <p14:creationId xmlns:p14="http://schemas.microsoft.com/office/powerpoint/2010/main" val="2365721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8CA6E4DD-2665-4199-9365-FABDF87A5C43}" type="slidenum">
              <a:rPr lang="fr-FR" altLang="fr-FR" smtClean="0"/>
              <a:pPr/>
              <a:t>9</a:t>
            </a:fld>
            <a:endParaRPr lang="fr-FR" altLang="fr-FR"/>
          </a:p>
        </p:txBody>
      </p:sp>
    </p:spTree>
    <p:extLst>
      <p:ext uri="{BB962C8B-B14F-4D97-AF65-F5344CB8AC3E}">
        <p14:creationId xmlns:p14="http://schemas.microsoft.com/office/powerpoint/2010/main" val="9374641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2.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age 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507358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chapitre">
    <p:spTree>
      <p:nvGrpSpPr>
        <p:cNvPr id="1" name=""/>
        <p:cNvGrpSpPr/>
        <p:nvPr/>
      </p:nvGrpSpPr>
      <p:grpSpPr>
        <a:xfrm>
          <a:off x="0" y="0"/>
          <a:ext cx="0" cy="0"/>
          <a:chOff x="0" y="0"/>
          <a:chExt cx="0" cy="0"/>
        </a:xfrm>
      </p:grpSpPr>
      <p:pic>
        <p:nvPicPr>
          <p:cNvPr id="3" name="Image 3" descr="rectangle-vert.png"/>
          <p:cNvPicPr>
            <a:picLocks noChangeAspect="1"/>
          </p:cNvPicPr>
          <p:nvPr userDrawn="1">
            <p:custDataLst>
              <p:tags r:id="rId1"/>
            </p:custDataLst>
          </p:nvPr>
        </p:nvPicPr>
        <p:blipFill>
          <a:blip r:embed="rId3" cstate="screen">
            <a:extLst>
              <a:ext uri="{28A0092B-C50C-407E-A947-70E740481C1C}">
                <a14:useLocalDpi xmlns:a14="http://schemas.microsoft.com/office/drawing/2010/main"/>
              </a:ext>
            </a:extLst>
          </a:blip>
          <a:srcRect/>
          <a:stretch>
            <a:fillRect/>
          </a:stretch>
        </p:blipFill>
        <p:spPr bwMode="auto">
          <a:xfrm>
            <a:off x="352425" y="3068638"/>
            <a:ext cx="8459788"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467544" y="1844824"/>
            <a:ext cx="8208912" cy="1143000"/>
          </a:xfrm>
        </p:spPr>
        <p:txBody>
          <a:bodyPr>
            <a:noAutofit/>
          </a:bodyPr>
          <a:lstStyle>
            <a:lvl1pPr>
              <a:defRPr sz="3600"/>
            </a:lvl1pPr>
          </a:lstStyle>
          <a:p>
            <a:r>
              <a:rPr lang="fr-FR"/>
              <a:t>Cliquez pour modifier le style du titre</a:t>
            </a:r>
            <a:endParaRPr lang="fr-FR" dirty="0"/>
          </a:p>
        </p:txBody>
      </p:sp>
    </p:spTree>
    <p:extLst>
      <p:ext uri="{BB962C8B-B14F-4D97-AF65-F5344CB8AC3E}">
        <p14:creationId xmlns:p14="http://schemas.microsoft.com/office/powerpoint/2010/main" val="18662903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liste à puce">
    <p:spTree>
      <p:nvGrpSpPr>
        <p:cNvPr id="1" name=""/>
        <p:cNvGrpSpPr/>
        <p:nvPr/>
      </p:nvGrpSpPr>
      <p:grpSpPr>
        <a:xfrm>
          <a:off x="0" y="0"/>
          <a:ext cx="0" cy="0"/>
          <a:chOff x="0" y="0"/>
          <a:chExt cx="0" cy="0"/>
        </a:xfrm>
      </p:grpSpPr>
      <p:pic>
        <p:nvPicPr>
          <p:cNvPr id="4" name="Image 3" descr="rectangle-vert.png"/>
          <p:cNvPicPr>
            <a:picLocks noChangeAspect="1"/>
          </p:cNvPicPr>
          <p:nvPr userDrawn="1">
            <p:custDataLst>
              <p:tags r:id="rId1"/>
            </p:custDataLst>
          </p:nvPr>
        </p:nvPicPr>
        <p:blipFill>
          <a:blip r:embed="rId3" cstate="screen">
            <a:extLst>
              <a:ext uri="{28A0092B-C50C-407E-A947-70E740481C1C}">
                <a14:useLocalDpi xmlns:a14="http://schemas.microsoft.com/office/drawing/2010/main"/>
              </a:ext>
            </a:extLst>
          </a:blip>
          <a:srcRect/>
          <a:stretch>
            <a:fillRect/>
          </a:stretch>
        </p:blipFill>
        <p:spPr bwMode="auto">
          <a:xfrm>
            <a:off x="352425" y="1484313"/>
            <a:ext cx="8459788"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re 8"/>
          <p:cNvSpPr>
            <a:spLocks noGrp="1"/>
          </p:cNvSpPr>
          <p:nvPr>
            <p:ph type="title"/>
          </p:nvPr>
        </p:nvSpPr>
        <p:spPr>
          <a:xfrm>
            <a:off x="611560" y="692696"/>
            <a:ext cx="8208912" cy="504056"/>
          </a:xfrm>
        </p:spPr>
        <p:txBody>
          <a:bodyPr/>
          <a:lstStyle>
            <a:lvl1pPr algn="l" rtl="0" fontAlgn="auto">
              <a:spcBef>
                <a:spcPts val="0"/>
              </a:spcBef>
              <a:spcAft>
                <a:spcPts val="0"/>
              </a:spcAft>
              <a:defRPr lang="fr-FR" sz="3200" b="1" kern="1200" dirty="0">
                <a:solidFill>
                  <a:srgbClr val="136B9D"/>
                </a:solidFill>
                <a:latin typeface="+mn-lt"/>
                <a:ea typeface="+mn-ea"/>
                <a:cs typeface="+mn-cs"/>
              </a:defRPr>
            </a:lvl1pPr>
          </a:lstStyle>
          <a:p>
            <a:r>
              <a:rPr lang="fr-FR" dirty="0"/>
              <a:t>Cliquez pour modifier le style du titre</a:t>
            </a:r>
          </a:p>
        </p:txBody>
      </p:sp>
      <p:sp>
        <p:nvSpPr>
          <p:cNvPr id="11" name="Espace réservé du texte 10"/>
          <p:cNvSpPr>
            <a:spLocks noGrp="1"/>
          </p:cNvSpPr>
          <p:nvPr>
            <p:ph type="body" sz="quarter" idx="11"/>
          </p:nvPr>
        </p:nvSpPr>
        <p:spPr>
          <a:xfrm>
            <a:off x="611188" y="1772816"/>
            <a:ext cx="8208962" cy="4824834"/>
          </a:xfrm>
        </p:spPr>
        <p:txBody>
          <a:bodyPr/>
          <a:lstStyle>
            <a:lvl1pPr>
              <a:buFontTx/>
              <a:buBlip>
                <a:blip r:embed="rId4"/>
              </a:buBlip>
              <a:defRPr sz="2400">
                <a:solidFill>
                  <a:schemeClr val="accent1"/>
                </a:solidFill>
              </a:defRPr>
            </a:lvl1pPr>
            <a:lvl2pPr>
              <a:buFont typeface="Wingdings" pitchFamily="2" charset="2"/>
              <a:buChar char="§"/>
              <a:defRPr sz="2800">
                <a:solidFill>
                  <a:srgbClr val="92D050"/>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fr-FR" dirty="0"/>
              <a:t>Cliquez pour modifier les styles du texte du masque</a:t>
            </a:r>
          </a:p>
          <a:p>
            <a:pPr lvl="1"/>
            <a:r>
              <a:rPr lang="fr-FR" dirty="0" err="1"/>
              <a:t>sdsdsdsd</a:t>
            </a:r>
            <a:endParaRPr lang="fr-FR" dirty="0"/>
          </a:p>
        </p:txBody>
      </p:sp>
    </p:spTree>
    <p:extLst>
      <p:ext uri="{BB962C8B-B14F-4D97-AF65-F5344CB8AC3E}">
        <p14:creationId xmlns:p14="http://schemas.microsoft.com/office/powerpoint/2010/main" val="35741911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re + sous titre + texte">
    <p:spTree>
      <p:nvGrpSpPr>
        <p:cNvPr id="1" name=""/>
        <p:cNvGrpSpPr/>
        <p:nvPr/>
      </p:nvGrpSpPr>
      <p:grpSpPr>
        <a:xfrm>
          <a:off x="0" y="0"/>
          <a:ext cx="0" cy="0"/>
          <a:chOff x="0" y="0"/>
          <a:chExt cx="0" cy="0"/>
        </a:xfrm>
      </p:grpSpPr>
      <p:sp>
        <p:nvSpPr>
          <p:cNvPr id="5" name="ZoneTexte 4"/>
          <p:cNvSpPr txBox="1"/>
          <p:nvPr userDrawn="1">
            <p:custDataLst>
              <p:tags r:id="rId1"/>
            </p:custDataLst>
          </p:nvPr>
        </p:nvSpPr>
        <p:spPr>
          <a:xfrm>
            <a:off x="395288" y="836613"/>
            <a:ext cx="5113337" cy="1108075"/>
          </a:xfrm>
          <a:prstGeom prst="rect">
            <a:avLst/>
          </a:prstGeom>
          <a:noFill/>
        </p:spPr>
        <p:txBody>
          <a:bodyPr>
            <a:spAutoFit/>
          </a:bodyPr>
          <a:lstStyle/>
          <a:p>
            <a:pPr eaLnBrk="1" hangingPunct="1">
              <a:defRPr/>
            </a:pPr>
            <a:r>
              <a:rPr lang="fr-FR" sz="3200" b="1">
                <a:solidFill>
                  <a:srgbClr val="136B9D"/>
                </a:solidFill>
                <a:latin typeface="Candara" pitchFamily="34" charset="0"/>
              </a:rPr>
              <a:t>Style</a:t>
            </a:r>
            <a:endParaRPr lang="fr-FR" sz="3200" b="1">
              <a:solidFill>
                <a:srgbClr val="FF0000"/>
              </a:solidFill>
              <a:effectLst>
                <a:outerShdw blurRad="38100" dist="38100" dir="2700000" algn="tl">
                  <a:srgbClr val="C0C0C0"/>
                </a:outerShdw>
              </a:effectLst>
              <a:latin typeface="Candara" pitchFamily="34" charset="0"/>
            </a:endParaRPr>
          </a:p>
          <a:p>
            <a:pPr eaLnBrk="1" hangingPunct="1">
              <a:defRPr/>
            </a:pPr>
            <a:endParaRPr lang="fr-FR" sz="3200">
              <a:latin typeface="Candara" pitchFamily="34" charset="0"/>
            </a:endParaRPr>
          </a:p>
        </p:txBody>
      </p:sp>
      <p:pic>
        <p:nvPicPr>
          <p:cNvPr id="7" name="Image 9" descr="rectangle-vert.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250825" y="1582738"/>
            <a:ext cx="5075238"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Espace réservé du texte 3"/>
          <p:cNvSpPr>
            <a:spLocks noGrp="1"/>
          </p:cNvSpPr>
          <p:nvPr>
            <p:ph type="body" sz="quarter" idx="10"/>
          </p:nvPr>
        </p:nvSpPr>
        <p:spPr>
          <a:xfrm>
            <a:off x="468313" y="2205038"/>
            <a:ext cx="8207375" cy="1007938"/>
          </a:xfrm>
        </p:spPr>
        <p:txBody>
          <a:bodyPr/>
          <a:lstStyle>
            <a:lvl1pPr marL="0">
              <a:buNone/>
              <a:defRPr b="1">
                <a:solidFill>
                  <a:schemeClr val="accent1"/>
                </a:solidFill>
              </a:defRPr>
            </a:lvl1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texte 5"/>
          <p:cNvSpPr>
            <a:spLocks noGrp="1"/>
          </p:cNvSpPr>
          <p:nvPr>
            <p:ph type="body" sz="quarter" idx="11"/>
          </p:nvPr>
        </p:nvSpPr>
        <p:spPr>
          <a:xfrm>
            <a:off x="468313" y="3500438"/>
            <a:ext cx="8207375" cy="3097212"/>
          </a:xfrm>
        </p:spPr>
        <p:txBody>
          <a:bodyPr>
            <a:normAutofit/>
          </a:bodyPr>
          <a:lstStyle>
            <a:lvl1pPr>
              <a:buFontTx/>
              <a:buBlip>
                <a:blip r:embed="rId4"/>
              </a:buBlip>
              <a:defRPr sz="2800">
                <a:solidFill>
                  <a:schemeClr val="accent1"/>
                </a:solidFill>
              </a:defRPr>
            </a:lvl1pPr>
            <a:lvl2pPr>
              <a:buFont typeface="Wingdings" pitchFamily="2" charset="2"/>
              <a:buChar char="§"/>
              <a:defRPr sz="2400">
                <a:solidFill>
                  <a:srgbClr val="92D050"/>
                </a:solidFill>
              </a:defRPr>
            </a:lvl2pPr>
            <a:lvl3pPr>
              <a:defRPr sz="2000">
                <a:solidFill>
                  <a:schemeClr val="accent1"/>
                </a:solidFill>
              </a:defRPr>
            </a:lvl3pPr>
            <a:lvl4pPr>
              <a:defRPr sz="1800">
                <a:solidFill>
                  <a:schemeClr val="accent1"/>
                </a:solidFill>
              </a:defRPr>
            </a:lvl4pPr>
            <a:lvl5pPr>
              <a:defRPr sz="1800">
                <a:solidFill>
                  <a:schemeClr val="accent1"/>
                </a:solidFill>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228653881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6"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Espace réservé du titre 6"/>
          <p:cNvSpPr>
            <a:spLocks noGrp="1"/>
          </p:cNvSpPr>
          <p:nvPr>
            <p:ph type="title"/>
          </p:nvPr>
        </p:nvSpPr>
        <p:spPr bwMode="auto">
          <a:xfrm>
            <a:off x="468313" y="692150"/>
            <a:ext cx="820737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fr-FR"/>
              <a:t>CLIQUEZ POUR MODIFIER LE STYLE DU TITRE</a:t>
            </a:r>
          </a:p>
        </p:txBody>
      </p:sp>
      <p:sp>
        <p:nvSpPr>
          <p:cNvPr id="1027" name="Espace réservé du texte 7"/>
          <p:cNvSpPr>
            <a:spLocks noGrp="1"/>
          </p:cNvSpPr>
          <p:nvPr>
            <p:ph type="body" idx="1"/>
          </p:nvPr>
        </p:nvSpPr>
        <p:spPr bwMode="auto">
          <a:xfrm>
            <a:off x="457200" y="2205038"/>
            <a:ext cx="8229600" cy="392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Tree>
  </p:cSld>
  <p:clrMap bg1="lt1" tx1="dk1" bg2="lt2" tx2="dk2" accent1="accent1" accent2="accent2" accent3="accent3" accent4="accent4" accent5="accent5" accent6="accent6" hlink="hlink" folHlink="folHlink"/>
  <p:sldLayoutIdLst>
    <p:sldLayoutId id="2147483812" r:id="rId1"/>
    <p:sldLayoutId id="2147483813" r:id="rId2"/>
    <p:sldLayoutId id="2147483814" r:id="rId3"/>
    <p:sldLayoutId id="2147483815" r:id="rId4"/>
  </p:sldLayoutIdLst>
  <p:txStyles>
    <p:titleStyle>
      <a:lvl1pPr algn="ctr" rtl="0" eaLnBrk="0" fontAlgn="base" hangingPunct="0">
        <a:spcBef>
          <a:spcPct val="0"/>
        </a:spcBef>
        <a:spcAft>
          <a:spcPct val="0"/>
        </a:spcAft>
        <a:defRPr sz="4400" kern="1200">
          <a:solidFill>
            <a:schemeClr val="accent1"/>
          </a:solidFill>
          <a:latin typeface="+mj-lt"/>
          <a:ea typeface="ヒラギノ角ゴ Pro W3" pitchFamily="-104" charset="-128"/>
          <a:cs typeface="+mj-cs"/>
        </a:defRPr>
      </a:lvl1pPr>
      <a:lvl2pPr algn="ctr" rtl="0" eaLnBrk="0" fontAlgn="base" hangingPunct="0">
        <a:spcBef>
          <a:spcPct val="0"/>
        </a:spcBef>
        <a:spcAft>
          <a:spcPct val="0"/>
        </a:spcAft>
        <a:defRPr sz="4400">
          <a:solidFill>
            <a:schemeClr val="accent1"/>
          </a:solidFill>
          <a:latin typeface="Frutiger LT Std 87 ExtraBlk Cn"/>
          <a:ea typeface="ヒラギノ角ゴ Pro W3" pitchFamily="-104" charset="-128"/>
        </a:defRPr>
      </a:lvl2pPr>
      <a:lvl3pPr algn="ctr" rtl="0" eaLnBrk="0" fontAlgn="base" hangingPunct="0">
        <a:spcBef>
          <a:spcPct val="0"/>
        </a:spcBef>
        <a:spcAft>
          <a:spcPct val="0"/>
        </a:spcAft>
        <a:defRPr sz="4400">
          <a:solidFill>
            <a:schemeClr val="accent1"/>
          </a:solidFill>
          <a:latin typeface="Frutiger LT Std 87 ExtraBlk Cn"/>
          <a:ea typeface="ヒラギノ角ゴ Pro W3" pitchFamily="-104" charset="-128"/>
        </a:defRPr>
      </a:lvl3pPr>
      <a:lvl4pPr algn="ctr" rtl="0" eaLnBrk="0" fontAlgn="base" hangingPunct="0">
        <a:spcBef>
          <a:spcPct val="0"/>
        </a:spcBef>
        <a:spcAft>
          <a:spcPct val="0"/>
        </a:spcAft>
        <a:defRPr sz="4400">
          <a:solidFill>
            <a:schemeClr val="accent1"/>
          </a:solidFill>
          <a:latin typeface="Frutiger LT Std 87 ExtraBlk Cn"/>
          <a:ea typeface="ヒラギノ角ゴ Pro W3" pitchFamily="-104" charset="-128"/>
        </a:defRPr>
      </a:lvl4pPr>
      <a:lvl5pPr algn="ctr" rtl="0" eaLnBrk="0" fontAlgn="base" hangingPunct="0">
        <a:spcBef>
          <a:spcPct val="0"/>
        </a:spcBef>
        <a:spcAft>
          <a:spcPct val="0"/>
        </a:spcAft>
        <a:defRPr sz="4400">
          <a:solidFill>
            <a:schemeClr val="accent1"/>
          </a:solidFill>
          <a:latin typeface="Frutiger LT Std 87 ExtraBlk Cn"/>
          <a:ea typeface="ヒラギノ角ゴ Pro W3" pitchFamily="-104" charset="-128"/>
        </a:defRPr>
      </a:lvl5pPr>
      <a:lvl6pPr marL="457200" algn="ctr" rtl="0" fontAlgn="base">
        <a:spcBef>
          <a:spcPct val="0"/>
        </a:spcBef>
        <a:spcAft>
          <a:spcPct val="0"/>
        </a:spcAft>
        <a:defRPr sz="4400">
          <a:solidFill>
            <a:schemeClr val="accent1"/>
          </a:solidFill>
          <a:latin typeface="Frutiger LT Std 87 ExtraBlk Cn"/>
        </a:defRPr>
      </a:lvl6pPr>
      <a:lvl7pPr marL="914400" algn="ctr" rtl="0" fontAlgn="base">
        <a:spcBef>
          <a:spcPct val="0"/>
        </a:spcBef>
        <a:spcAft>
          <a:spcPct val="0"/>
        </a:spcAft>
        <a:defRPr sz="4400">
          <a:solidFill>
            <a:schemeClr val="accent1"/>
          </a:solidFill>
          <a:latin typeface="Frutiger LT Std 87 ExtraBlk Cn"/>
        </a:defRPr>
      </a:lvl7pPr>
      <a:lvl8pPr marL="1371600" algn="ctr" rtl="0" fontAlgn="base">
        <a:spcBef>
          <a:spcPct val="0"/>
        </a:spcBef>
        <a:spcAft>
          <a:spcPct val="0"/>
        </a:spcAft>
        <a:defRPr sz="4400">
          <a:solidFill>
            <a:schemeClr val="accent1"/>
          </a:solidFill>
          <a:latin typeface="Frutiger LT Std 87 ExtraBlk Cn"/>
        </a:defRPr>
      </a:lvl8pPr>
      <a:lvl9pPr marL="1828800" algn="ctr" rtl="0" fontAlgn="base">
        <a:spcBef>
          <a:spcPct val="0"/>
        </a:spcBef>
        <a:spcAft>
          <a:spcPct val="0"/>
        </a:spcAft>
        <a:defRPr sz="4400">
          <a:solidFill>
            <a:schemeClr val="accent1"/>
          </a:solidFill>
          <a:latin typeface="Frutiger LT Std 87 ExtraBlk Cn"/>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ヒラギノ角ゴ Pro W3" pitchFamily="-104" charset="-128"/>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ヒラギノ角ゴ Pro W3" pitchFamily="-104" charset="-128"/>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ヒラギノ角ゴ Pro W3" pitchFamily="-104" charset="-128"/>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ヒラギノ角ゴ Pro W3" pitchFamily="-104" charset="-128"/>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ヒラギノ角ゴ Pro W3" pitchFamily="-10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13" Type="http://schemas.openxmlformats.org/officeDocument/2006/relationships/image" Target="../media/image10.jpeg"/><Relationship Id="rId3" Type="http://schemas.openxmlformats.org/officeDocument/2006/relationships/tags" Target="../tags/tag6.xml"/><Relationship Id="rId7" Type="http://schemas.openxmlformats.org/officeDocument/2006/relationships/notesSlide" Target="../notesSlides/notesSlide1.xml"/><Relationship Id="rId12" Type="http://schemas.openxmlformats.org/officeDocument/2006/relationships/image" Target="../media/image9.jpeg"/><Relationship Id="rId2" Type="http://schemas.openxmlformats.org/officeDocument/2006/relationships/tags" Target="../tags/tag5.xml"/><Relationship Id="rId16" Type="http://schemas.openxmlformats.org/officeDocument/2006/relationships/image" Target="../media/image13.jpeg"/><Relationship Id="rId1" Type="http://schemas.openxmlformats.org/officeDocument/2006/relationships/tags" Target="../tags/tag4.xml"/><Relationship Id="rId6" Type="http://schemas.openxmlformats.org/officeDocument/2006/relationships/slideLayout" Target="../slideLayouts/slideLayout1.xml"/><Relationship Id="rId11" Type="http://schemas.openxmlformats.org/officeDocument/2006/relationships/image" Target="../media/image8.png"/><Relationship Id="rId5" Type="http://schemas.openxmlformats.org/officeDocument/2006/relationships/tags" Target="../tags/tag8.xml"/><Relationship Id="rId15" Type="http://schemas.openxmlformats.org/officeDocument/2006/relationships/image" Target="../media/image12.png"/><Relationship Id="rId10" Type="http://schemas.openxmlformats.org/officeDocument/2006/relationships/image" Target="../media/image7.png"/><Relationship Id="rId4" Type="http://schemas.openxmlformats.org/officeDocument/2006/relationships/tags" Target="../tags/tag7.xml"/><Relationship Id="rId9" Type="http://schemas.openxmlformats.org/officeDocument/2006/relationships/image" Target="../media/image6.png"/><Relationship Id="rId14" Type="http://schemas.openxmlformats.org/officeDocument/2006/relationships/image" Target="../media/image11.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image" Target="../media/image24.png"/><Relationship Id="rId5" Type="http://schemas.openxmlformats.org/officeDocument/2006/relationships/image" Target="../media/image4.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8" Type="http://schemas.openxmlformats.org/officeDocument/2006/relationships/image" Target="../media/image34.svg"/><Relationship Id="rId3" Type="http://schemas.openxmlformats.org/officeDocument/2006/relationships/notesSlide" Target="../notesSlides/notesSlide11.xml"/><Relationship Id="rId7" Type="http://schemas.openxmlformats.org/officeDocument/2006/relationships/image" Target="../media/image26.png"/><Relationship Id="rId2" Type="http://schemas.openxmlformats.org/officeDocument/2006/relationships/slideLayout" Target="../slideLayouts/slideLayout1.xml"/><Relationship Id="rId1" Type="http://schemas.openxmlformats.org/officeDocument/2006/relationships/tags" Target="../tags/tag30.xml"/><Relationship Id="rId6" Type="http://schemas.openxmlformats.org/officeDocument/2006/relationships/image" Target="../media/image32.svg"/><Relationship Id="rId5" Type="http://schemas.openxmlformats.org/officeDocument/2006/relationships/image" Target="../media/image25.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31.xml"/><Relationship Id="rId5" Type="http://schemas.openxmlformats.org/officeDocument/2006/relationships/image" Target="../media/image27.jpe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30.jpeg"/><Relationship Id="rId2" Type="http://schemas.openxmlformats.org/officeDocument/2006/relationships/slideLayout" Target="../slideLayouts/slideLayout1.xml"/><Relationship Id="rId1" Type="http://schemas.openxmlformats.org/officeDocument/2006/relationships/tags" Target="../tags/tag32.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33.xml"/><Relationship Id="rId6" Type="http://schemas.openxmlformats.org/officeDocument/2006/relationships/image" Target="../media/image19.svg"/><Relationship Id="rId5" Type="http://schemas.openxmlformats.org/officeDocument/2006/relationships/image" Target="../media/image31.pn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8" Type="http://schemas.openxmlformats.org/officeDocument/2006/relationships/image" Target="../media/image5.jpeg"/><Relationship Id="rId13" Type="http://schemas.openxmlformats.org/officeDocument/2006/relationships/image" Target="../media/image10.jpeg"/><Relationship Id="rId3" Type="http://schemas.openxmlformats.org/officeDocument/2006/relationships/tags" Target="../tags/tag36.xml"/><Relationship Id="rId7" Type="http://schemas.openxmlformats.org/officeDocument/2006/relationships/notesSlide" Target="../notesSlides/notesSlide15.xml"/><Relationship Id="rId12" Type="http://schemas.openxmlformats.org/officeDocument/2006/relationships/image" Target="../media/image9.jpeg"/><Relationship Id="rId2" Type="http://schemas.openxmlformats.org/officeDocument/2006/relationships/tags" Target="../tags/tag35.xml"/><Relationship Id="rId16" Type="http://schemas.openxmlformats.org/officeDocument/2006/relationships/image" Target="../media/image13.jpeg"/><Relationship Id="rId1" Type="http://schemas.openxmlformats.org/officeDocument/2006/relationships/tags" Target="../tags/tag34.xml"/><Relationship Id="rId6" Type="http://schemas.openxmlformats.org/officeDocument/2006/relationships/slideLayout" Target="../slideLayouts/slideLayout1.xml"/><Relationship Id="rId11" Type="http://schemas.openxmlformats.org/officeDocument/2006/relationships/image" Target="../media/image8.png"/><Relationship Id="rId5" Type="http://schemas.openxmlformats.org/officeDocument/2006/relationships/tags" Target="../tags/tag38.xml"/><Relationship Id="rId15" Type="http://schemas.openxmlformats.org/officeDocument/2006/relationships/image" Target="../media/image12.png"/><Relationship Id="rId10" Type="http://schemas.openxmlformats.org/officeDocument/2006/relationships/image" Target="../media/image7.png"/><Relationship Id="rId4" Type="http://schemas.openxmlformats.org/officeDocument/2006/relationships/tags" Target="../tags/tag37.xml"/><Relationship Id="rId9" Type="http://schemas.openxmlformats.org/officeDocument/2006/relationships/image" Target="../media/image6.png"/><Relationship Id="rId14" Type="http://schemas.openxmlformats.org/officeDocument/2006/relationships/image" Target="../media/image11.jpe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40.xml"/><Relationship Id="rId1" Type="http://schemas.openxmlformats.org/officeDocument/2006/relationships/tags" Target="../tags/tag39.xml"/><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41.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notesSlide" Target="../notesSlides/notesSlide17.xml"/><Relationship Id="rId7" Type="http://schemas.openxmlformats.org/officeDocument/2006/relationships/diagramQuickStyle" Target="../diagrams/quickStyle1.xml"/><Relationship Id="rId2" Type="http://schemas.openxmlformats.org/officeDocument/2006/relationships/slideLayout" Target="../slideLayouts/slideLayout1.xml"/><Relationship Id="rId1" Type="http://schemas.openxmlformats.org/officeDocument/2006/relationships/tags" Target="../tags/tag4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4.png"/><Relationship Id="rId9" Type="http://schemas.microsoft.com/office/2007/relationships/diagramDrawing" Target="../diagrams/drawing1.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43.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8" Type="http://schemas.openxmlformats.org/officeDocument/2006/relationships/image" Target="../media/image5.jpeg"/><Relationship Id="rId13" Type="http://schemas.openxmlformats.org/officeDocument/2006/relationships/image" Target="../media/image10.jpeg"/><Relationship Id="rId3" Type="http://schemas.openxmlformats.org/officeDocument/2006/relationships/tags" Target="../tags/tag11.xml"/><Relationship Id="rId7" Type="http://schemas.openxmlformats.org/officeDocument/2006/relationships/notesSlide" Target="../notesSlides/notesSlide2.xml"/><Relationship Id="rId12" Type="http://schemas.openxmlformats.org/officeDocument/2006/relationships/image" Target="../media/image9.jpeg"/><Relationship Id="rId2" Type="http://schemas.openxmlformats.org/officeDocument/2006/relationships/tags" Target="../tags/tag10.xml"/><Relationship Id="rId16" Type="http://schemas.openxmlformats.org/officeDocument/2006/relationships/image" Target="../media/image13.jpeg"/><Relationship Id="rId1" Type="http://schemas.openxmlformats.org/officeDocument/2006/relationships/tags" Target="../tags/tag9.xml"/><Relationship Id="rId6" Type="http://schemas.openxmlformats.org/officeDocument/2006/relationships/slideLayout" Target="../slideLayouts/slideLayout1.xml"/><Relationship Id="rId11" Type="http://schemas.openxmlformats.org/officeDocument/2006/relationships/image" Target="../media/image8.png"/><Relationship Id="rId5" Type="http://schemas.openxmlformats.org/officeDocument/2006/relationships/tags" Target="../tags/tag13.xml"/><Relationship Id="rId15" Type="http://schemas.openxmlformats.org/officeDocument/2006/relationships/image" Target="../media/image12.png"/><Relationship Id="rId10" Type="http://schemas.openxmlformats.org/officeDocument/2006/relationships/image" Target="../media/image7.png"/><Relationship Id="rId4" Type="http://schemas.openxmlformats.org/officeDocument/2006/relationships/tags" Target="../tags/tag12.xml"/><Relationship Id="rId9" Type="http://schemas.openxmlformats.org/officeDocument/2006/relationships/image" Target="../media/image6.png"/><Relationship Id="rId14" Type="http://schemas.openxmlformats.org/officeDocument/2006/relationships/image" Target="../media/image11.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44.xml"/><Relationship Id="rId4" Type="http://schemas.openxmlformats.org/officeDocument/2006/relationships/image" Target="../media/image33.jpeg"/></Relationships>
</file>

<file path=ppt/slides/_rels/slide21.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notesSlide" Target="../notesSlides/notesSlide20.xml"/><Relationship Id="rId7" Type="http://schemas.openxmlformats.org/officeDocument/2006/relationships/diagramQuickStyle" Target="../diagrams/quickStyle2.xml"/><Relationship Id="rId2" Type="http://schemas.openxmlformats.org/officeDocument/2006/relationships/slideLayout" Target="../slideLayouts/slideLayout1.xml"/><Relationship Id="rId1" Type="http://schemas.openxmlformats.org/officeDocument/2006/relationships/tags" Target="../tags/tag45.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4.png"/><Relationship Id="rId9" Type="http://schemas.microsoft.com/office/2007/relationships/diagramDrawing" Target="../diagrams/drawing2.xml"/></Relationships>
</file>

<file path=ppt/slides/_rels/slide22.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notesSlide" Target="../notesSlides/notesSlide21.xml"/><Relationship Id="rId7" Type="http://schemas.openxmlformats.org/officeDocument/2006/relationships/diagramQuickStyle" Target="../diagrams/quickStyle3.xml"/><Relationship Id="rId2" Type="http://schemas.openxmlformats.org/officeDocument/2006/relationships/slideLayout" Target="../slideLayouts/slideLayout1.xml"/><Relationship Id="rId1" Type="http://schemas.openxmlformats.org/officeDocument/2006/relationships/tags" Target="../tags/tag46.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4.png"/><Relationship Id="rId9" Type="http://schemas.microsoft.com/office/2007/relationships/diagramDrawing" Target="../diagrams/drawing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47.xml"/><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tags" Target="../tags/tag48.xml"/><Relationship Id="rId4" Type="http://schemas.openxmlformats.org/officeDocument/2006/relationships/image" Target="../media/image34.jpeg"/></Relationships>
</file>

<file path=ppt/slides/_rels/slide25.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notesSlide" Target="../notesSlides/notesSlide24.xml"/><Relationship Id="rId7" Type="http://schemas.openxmlformats.org/officeDocument/2006/relationships/diagramQuickStyle" Target="../diagrams/quickStyle4.xml"/><Relationship Id="rId2" Type="http://schemas.openxmlformats.org/officeDocument/2006/relationships/slideLayout" Target="../slideLayouts/slideLayout1.xml"/><Relationship Id="rId1" Type="http://schemas.openxmlformats.org/officeDocument/2006/relationships/tags" Target="../tags/tag49.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4.png"/><Relationship Id="rId9" Type="http://schemas.microsoft.com/office/2007/relationships/diagramDrawing" Target="../diagrams/drawing4.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tags" Target="../tags/tag50.xml"/><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xml"/><Relationship Id="rId1" Type="http://schemas.openxmlformats.org/officeDocument/2006/relationships/tags" Target="../tags/tag51.xml"/><Relationship Id="rId4" Type="http://schemas.openxmlformats.org/officeDocument/2006/relationships/image" Target="../media/image35.jpg"/></Relationships>
</file>

<file path=ppt/slides/_rels/slide28.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notesSlide" Target="../notesSlides/notesSlide27.xml"/><Relationship Id="rId7" Type="http://schemas.openxmlformats.org/officeDocument/2006/relationships/diagramQuickStyle" Target="../diagrams/quickStyle5.xml"/><Relationship Id="rId2" Type="http://schemas.openxmlformats.org/officeDocument/2006/relationships/slideLayout" Target="../slideLayouts/slideLayout1.xml"/><Relationship Id="rId1" Type="http://schemas.openxmlformats.org/officeDocument/2006/relationships/tags" Target="../tags/tag52.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image" Target="../media/image4.png"/><Relationship Id="rId9" Type="http://schemas.microsoft.com/office/2007/relationships/diagramDrawing" Target="../diagrams/drawing5.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xml"/><Relationship Id="rId1" Type="http://schemas.openxmlformats.org/officeDocument/2006/relationships/tags" Target="../tags/tag53.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8" Type="http://schemas.openxmlformats.org/officeDocument/2006/relationships/image" Target="../media/image17.svg"/><Relationship Id="rId13" Type="http://schemas.openxmlformats.org/officeDocument/2006/relationships/image" Target="../media/image18.png"/><Relationship Id="rId3" Type="http://schemas.openxmlformats.org/officeDocument/2006/relationships/notesSlide" Target="../notesSlides/notesSlide3.xml"/><Relationship Id="rId7" Type="http://schemas.openxmlformats.org/officeDocument/2006/relationships/image" Target="../media/image15.png"/><Relationship Id="rId12" Type="http://schemas.openxmlformats.org/officeDocument/2006/relationships/image" Target="../media/image21.svg"/><Relationship Id="rId2" Type="http://schemas.openxmlformats.org/officeDocument/2006/relationships/slideLayout" Target="../slideLayouts/slideLayout1.xml"/><Relationship Id="rId1" Type="http://schemas.openxmlformats.org/officeDocument/2006/relationships/tags" Target="../tags/tag14.xml"/><Relationship Id="rId6" Type="http://schemas.openxmlformats.org/officeDocument/2006/relationships/image" Target="../media/image15.svg"/><Relationship Id="rId11" Type="http://schemas.openxmlformats.org/officeDocument/2006/relationships/image" Target="../media/image17.png"/><Relationship Id="rId5" Type="http://schemas.openxmlformats.org/officeDocument/2006/relationships/image" Target="../media/image14.png"/><Relationship Id="rId10" Type="http://schemas.openxmlformats.org/officeDocument/2006/relationships/image" Target="../media/image19.svg"/><Relationship Id="rId4" Type="http://schemas.openxmlformats.org/officeDocument/2006/relationships/image" Target="../media/image4.png"/><Relationship Id="rId9" Type="http://schemas.openxmlformats.org/officeDocument/2006/relationships/image" Target="../media/image16.png"/><Relationship Id="rId14" Type="http://schemas.openxmlformats.org/officeDocument/2006/relationships/image" Target="../media/image23.sv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xml"/><Relationship Id="rId1" Type="http://schemas.openxmlformats.org/officeDocument/2006/relationships/tags" Target="../tags/tag54.xml"/><Relationship Id="rId4" Type="http://schemas.openxmlformats.org/officeDocument/2006/relationships/image" Target="../media/image36.jpeg"/></Relationships>
</file>

<file path=ppt/slides/_rels/slide31.xml.rels><?xml version="1.0" encoding="UTF-8" standalone="yes"?>
<Relationships xmlns="http://schemas.openxmlformats.org/package/2006/relationships"><Relationship Id="rId8" Type="http://schemas.openxmlformats.org/officeDocument/2006/relationships/diagramColors" Target="../diagrams/colors6.xml"/><Relationship Id="rId3" Type="http://schemas.openxmlformats.org/officeDocument/2006/relationships/notesSlide" Target="../notesSlides/notesSlide30.xml"/><Relationship Id="rId7" Type="http://schemas.openxmlformats.org/officeDocument/2006/relationships/diagramQuickStyle" Target="../diagrams/quickStyle6.xml"/><Relationship Id="rId2" Type="http://schemas.openxmlformats.org/officeDocument/2006/relationships/slideLayout" Target="../slideLayouts/slideLayout1.xml"/><Relationship Id="rId1" Type="http://schemas.openxmlformats.org/officeDocument/2006/relationships/tags" Target="../tags/tag55.xml"/><Relationship Id="rId6" Type="http://schemas.openxmlformats.org/officeDocument/2006/relationships/diagramLayout" Target="../diagrams/layout6.xml"/><Relationship Id="rId5" Type="http://schemas.openxmlformats.org/officeDocument/2006/relationships/diagramData" Target="../diagrams/data6.xml"/><Relationship Id="rId4" Type="http://schemas.openxmlformats.org/officeDocument/2006/relationships/image" Target="../media/image4.png"/><Relationship Id="rId9" Type="http://schemas.microsoft.com/office/2007/relationships/diagramDrawing" Target="../diagrams/drawing6.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xml"/><Relationship Id="rId1" Type="http://schemas.openxmlformats.org/officeDocument/2006/relationships/tags" Target="../tags/tag56.xml"/><Relationship Id="rId4" Type="http://schemas.openxmlformats.org/officeDocument/2006/relationships/image" Target="../media/image4.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xml"/><Relationship Id="rId1" Type="http://schemas.openxmlformats.org/officeDocument/2006/relationships/tags" Target="../tags/tag57.xml"/><Relationship Id="rId4" Type="http://schemas.openxmlformats.org/officeDocument/2006/relationships/image" Target="../media/image37.jpeg"/></Relationships>
</file>

<file path=ppt/slides/_rels/slide34.xml.rels><?xml version="1.0" encoding="UTF-8" standalone="yes"?>
<Relationships xmlns="http://schemas.openxmlformats.org/package/2006/relationships"><Relationship Id="rId8" Type="http://schemas.openxmlformats.org/officeDocument/2006/relationships/diagramColors" Target="../diagrams/colors7.xml"/><Relationship Id="rId3" Type="http://schemas.openxmlformats.org/officeDocument/2006/relationships/notesSlide" Target="../notesSlides/notesSlide33.xml"/><Relationship Id="rId7" Type="http://schemas.openxmlformats.org/officeDocument/2006/relationships/diagramQuickStyle" Target="../diagrams/quickStyle7.xml"/><Relationship Id="rId2" Type="http://schemas.openxmlformats.org/officeDocument/2006/relationships/slideLayout" Target="../slideLayouts/slideLayout1.xml"/><Relationship Id="rId1" Type="http://schemas.openxmlformats.org/officeDocument/2006/relationships/tags" Target="../tags/tag58.xml"/><Relationship Id="rId6" Type="http://schemas.openxmlformats.org/officeDocument/2006/relationships/diagramLayout" Target="../diagrams/layout7.xml"/><Relationship Id="rId5" Type="http://schemas.openxmlformats.org/officeDocument/2006/relationships/diagramData" Target="../diagrams/data7.xml"/><Relationship Id="rId4" Type="http://schemas.openxmlformats.org/officeDocument/2006/relationships/image" Target="../media/image4.png"/><Relationship Id="rId9" Type="http://schemas.microsoft.com/office/2007/relationships/diagramDrawing" Target="../diagrams/drawing7.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xml"/><Relationship Id="rId1" Type="http://schemas.openxmlformats.org/officeDocument/2006/relationships/tags" Target="../tags/tag59.xml"/><Relationship Id="rId4" Type="http://schemas.openxmlformats.org/officeDocument/2006/relationships/image" Target="../media/image4.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xml"/><Relationship Id="rId1" Type="http://schemas.openxmlformats.org/officeDocument/2006/relationships/tags" Target="../tags/tag60.xml"/><Relationship Id="rId4" Type="http://schemas.openxmlformats.org/officeDocument/2006/relationships/image" Target="../media/image38.jp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xml"/><Relationship Id="rId1" Type="http://schemas.openxmlformats.org/officeDocument/2006/relationships/tags" Target="../tags/tag61.xml"/><Relationship Id="rId4" Type="http://schemas.openxmlformats.org/officeDocument/2006/relationships/image" Target="../media/image4.png"/></Relationships>
</file>

<file path=ppt/slides/_rels/slide38.xml.rels><?xml version="1.0" encoding="UTF-8" standalone="yes"?>
<Relationships xmlns="http://schemas.openxmlformats.org/package/2006/relationships"><Relationship Id="rId8" Type="http://schemas.openxmlformats.org/officeDocument/2006/relationships/diagramColors" Target="../diagrams/colors8.xml"/><Relationship Id="rId3" Type="http://schemas.openxmlformats.org/officeDocument/2006/relationships/notesSlide" Target="../notesSlides/notesSlide37.xml"/><Relationship Id="rId7" Type="http://schemas.openxmlformats.org/officeDocument/2006/relationships/diagramQuickStyle" Target="../diagrams/quickStyle8.xml"/><Relationship Id="rId2" Type="http://schemas.openxmlformats.org/officeDocument/2006/relationships/slideLayout" Target="../slideLayouts/slideLayout1.xml"/><Relationship Id="rId1" Type="http://schemas.openxmlformats.org/officeDocument/2006/relationships/tags" Target="../tags/tag62.xml"/><Relationship Id="rId6" Type="http://schemas.openxmlformats.org/officeDocument/2006/relationships/diagramLayout" Target="../diagrams/layout8.xml"/><Relationship Id="rId5" Type="http://schemas.openxmlformats.org/officeDocument/2006/relationships/diagramData" Target="../diagrams/data8.xml"/><Relationship Id="rId4" Type="http://schemas.openxmlformats.org/officeDocument/2006/relationships/image" Target="../media/image4.png"/><Relationship Id="rId9" Type="http://schemas.microsoft.com/office/2007/relationships/diagramDrawing" Target="../diagrams/drawing8.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xml"/><Relationship Id="rId1" Type="http://schemas.openxmlformats.org/officeDocument/2006/relationships/tags" Target="../tags/tag63.xml"/><Relationship Id="rId4" Type="http://schemas.openxmlformats.org/officeDocument/2006/relationships/image" Target="../media/image39.jpeg"/></Relationships>
</file>

<file path=ppt/slides/_rels/slide4.xml.rels><?xml version="1.0" encoding="UTF-8" standalone="yes"?>
<Relationships xmlns="http://schemas.openxmlformats.org/package/2006/relationships"><Relationship Id="rId8" Type="http://schemas.openxmlformats.org/officeDocument/2006/relationships/image" Target="../media/image5.jpeg"/><Relationship Id="rId13" Type="http://schemas.openxmlformats.org/officeDocument/2006/relationships/image" Target="../media/image10.jpeg"/><Relationship Id="rId3" Type="http://schemas.openxmlformats.org/officeDocument/2006/relationships/tags" Target="../tags/tag17.xml"/><Relationship Id="rId7" Type="http://schemas.openxmlformats.org/officeDocument/2006/relationships/notesSlide" Target="../notesSlides/notesSlide4.xml"/><Relationship Id="rId12" Type="http://schemas.openxmlformats.org/officeDocument/2006/relationships/image" Target="../media/image9.jpeg"/><Relationship Id="rId2" Type="http://schemas.openxmlformats.org/officeDocument/2006/relationships/tags" Target="../tags/tag16.xml"/><Relationship Id="rId16" Type="http://schemas.openxmlformats.org/officeDocument/2006/relationships/image" Target="../media/image13.jpeg"/><Relationship Id="rId1" Type="http://schemas.openxmlformats.org/officeDocument/2006/relationships/tags" Target="../tags/tag15.xml"/><Relationship Id="rId6" Type="http://schemas.openxmlformats.org/officeDocument/2006/relationships/slideLayout" Target="../slideLayouts/slideLayout1.xml"/><Relationship Id="rId11" Type="http://schemas.openxmlformats.org/officeDocument/2006/relationships/image" Target="../media/image8.png"/><Relationship Id="rId5" Type="http://schemas.openxmlformats.org/officeDocument/2006/relationships/tags" Target="../tags/tag19.xml"/><Relationship Id="rId15" Type="http://schemas.openxmlformats.org/officeDocument/2006/relationships/image" Target="../media/image12.png"/><Relationship Id="rId10" Type="http://schemas.openxmlformats.org/officeDocument/2006/relationships/image" Target="../media/image7.png"/><Relationship Id="rId4" Type="http://schemas.openxmlformats.org/officeDocument/2006/relationships/tags" Target="../tags/tag18.xml"/><Relationship Id="rId9" Type="http://schemas.openxmlformats.org/officeDocument/2006/relationships/image" Target="../media/image6.png"/><Relationship Id="rId14" Type="http://schemas.openxmlformats.org/officeDocument/2006/relationships/image" Target="../media/image11.jpeg"/></Relationships>
</file>

<file path=ppt/slides/_rels/slide40.xml.rels><?xml version="1.0" encoding="UTF-8" standalone="yes"?>
<Relationships xmlns="http://schemas.openxmlformats.org/package/2006/relationships"><Relationship Id="rId8" Type="http://schemas.openxmlformats.org/officeDocument/2006/relationships/diagramColors" Target="../diagrams/colors9.xml"/><Relationship Id="rId3" Type="http://schemas.openxmlformats.org/officeDocument/2006/relationships/notesSlide" Target="../notesSlides/notesSlide39.xml"/><Relationship Id="rId7" Type="http://schemas.openxmlformats.org/officeDocument/2006/relationships/diagramQuickStyle" Target="../diagrams/quickStyle9.xml"/><Relationship Id="rId2" Type="http://schemas.openxmlformats.org/officeDocument/2006/relationships/slideLayout" Target="../slideLayouts/slideLayout1.xml"/><Relationship Id="rId1" Type="http://schemas.openxmlformats.org/officeDocument/2006/relationships/tags" Target="../tags/tag64.xml"/><Relationship Id="rId6" Type="http://schemas.openxmlformats.org/officeDocument/2006/relationships/diagramLayout" Target="../diagrams/layout9.xml"/><Relationship Id="rId5" Type="http://schemas.openxmlformats.org/officeDocument/2006/relationships/diagramData" Target="../diagrams/data9.xml"/><Relationship Id="rId4" Type="http://schemas.openxmlformats.org/officeDocument/2006/relationships/image" Target="../media/image4.png"/><Relationship Id="rId9" Type="http://schemas.microsoft.com/office/2007/relationships/diagramDrawing" Target="../diagrams/drawing9.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xml"/><Relationship Id="rId1" Type="http://schemas.openxmlformats.org/officeDocument/2006/relationships/tags" Target="../tags/tag65.xml"/><Relationship Id="rId4" Type="http://schemas.openxmlformats.org/officeDocument/2006/relationships/image" Target="../media/image4.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xml"/><Relationship Id="rId1" Type="http://schemas.openxmlformats.org/officeDocument/2006/relationships/tags" Target="../tags/tag66.xml"/><Relationship Id="rId4" Type="http://schemas.openxmlformats.org/officeDocument/2006/relationships/image" Target="../media/image4.pn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xml"/><Relationship Id="rId1" Type="http://schemas.openxmlformats.org/officeDocument/2006/relationships/tags" Target="../tags/tag67.xml"/><Relationship Id="rId5" Type="http://schemas.openxmlformats.org/officeDocument/2006/relationships/image" Target="../media/image4.png"/><Relationship Id="rId4" Type="http://schemas.openxmlformats.org/officeDocument/2006/relationships/image" Target="../media/image40.jpe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xml"/><Relationship Id="rId1" Type="http://schemas.openxmlformats.org/officeDocument/2006/relationships/tags" Target="../tags/tag68.xml"/><Relationship Id="rId5" Type="http://schemas.openxmlformats.org/officeDocument/2006/relationships/image" Target="../media/image41.png"/><Relationship Id="rId4" Type="http://schemas.openxmlformats.org/officeDocument/2006/relationships/image" Target="../media/image4.pn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1.xml"/><Relationship Id="rId1" Type="http://schemas.openxmlformats.org/officeDocument/2006/relationships/tags" Target="../tags/tag69.xml"/><Relationship Id="rId5" Type="http://schemas.openxmlformats.org/officeDocument/2006/relationships/image" Target="../media/image4.png"/><Relationship Id="rId4" Type="http://schemas.openxmlformats.org/officeDocument/2006/relationships/image" Target="../media/image42.jpe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1.xml"/><Relationship Id="rId1" Type="http://schemas.openxmlformats.org/officeDocument/2006/relationships/tags" Target="../tags/tag70.xml"/><Relationship Id="rId6" Type="http://schemas.openxmlformats.org/officeDocument/2006/relationships/image" Target="../media/image4.png"/><Relationship Id="rId5" Type="http://schemas.openxmlformats.org/officeDocument/2006/relationships/image" Target="../media/image44.jpeg"/><Relationship Id="rId4" Type="http://schemas.openxmlformats.org/officeDocument/2006/relationships/image" Target="../media/image43.pn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6.xml"/><Relationship Id="rId7"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tags" Target="../tags/tag71.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1.xml"/><Relationship Id="rId1" Type="http://schemas.openxmlformats.org/officeDocument/2006/relationships/tags" Target="../tags/tag72.xml"/><Relationship Id="rId5" Type="http://schemas.openxmlformats.org/officeDocument/2006/relationships/image" Target="../media/image4.png"/><Relationship Id="rId4" Type="http://schemas.openxmlformats.org/officeDocument/2006/relationships/image" Target="../media/image48.png"/></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1.xml"/><Relationship Id="rId1" Type="http://schemas.openxmlformats.org/officeDocument/2006/relationships/tags" Target="../tags/tag73.xml"/><Relationship Id="rId5" Type="http://schemas.openxmlformats.org/officeDocument/2006/relationships/image" Target="../media/image4.png"/><Relationship Id="rId4" Type="http://schemas.openxmlformats.org/officeDocument/2006/relationships/image" Target="../media/image49.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1.xml"/><Relationship Id="rId1" Type="http://schemas.openxmlformats.org/officeDocument/2006/relationships/tags" Target="../tags/tag20.xml"/><Relationship Id="rId5" Type="http://schemas.openxmlformats.org/officeDocument/2006/relationships/image" Target="../media/image4.png"/><Relationship Id="rId4"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1.xml"/><Relationship Id="rId1" Type="http://schemas.openxmlformats.org/officeDocument/2006/relationships/tags" Target="../tags/tag74.xml"/><Relationship Id="rId4" Type="http://schemas.openxmlformats.org/officeDocument/2006/relationships/image" Target="../media/image4.png"/></Relationships>
</file>

<file path=ppt/slides/_rels/slide51.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notesSlide" Target="../notesSlides/notesSlide50.xml"/><Relationship Id="rId7" Type="http://schemas.openxmlformats.org/officeDocument/2006/relationships/image" Target="../media/image50.png"/><Relationship Id="rId2" Type="http://schemas.openxmlformats.org/officeDocument/2006/relationships/slideLayout" Target="../slideLayouts/slideLayout1.xml"/><Relationship Id="rId1" Type="http://schemas.openxmlformats.org/officeDocument/2006/relationships/tags" Target="../tags/tag75.xml"/><Relationship Id="rId6" Type="http://schemas.openxmlformats.org/officeDocument/2006/relationships/image" Target="../media/image19.svg"/><Relationship Id="rId5" Type="http://schemas.openxmlformats.org/officeDocument/2006/relationships/image" Target="../media/image31.png"/><Relationship Id="rId4" Type="http://schemas.openxmlformats.org/officeDocument/2006/relationships/image" Target="../media/image4.png"/></Relationships>
</file>

<file path=ppt/slides/_rels/slide52.xml.rels><?xml version="1.0" encoding="UTF-8" standalone="yes"?>
<Relationships xmlns="http://schemas.openxmlformats.org/package/2006/relationships"><Relationship Id="rId8" Type="http://schemas.openxmlformats.org/officeDocument/2006/relationships/image" Target="../media/image5.jpeg"/><Relationship Id="rId13" Type="http://schemas.openxmlformats.org/officeDocument/2006/relationships/image" Target="../media/image10.jpeg"/><Relationship Id="rId3" Type="http://schemas.openxmlformats.org/officeDocument/2006/relationships/tags" Target="../tags/tag78.xml"/><Relationship Id="rId7" Type="http://schemas.openxmlformats.org/officeDocument/2006/relationships/notesSlide" Target="../notesSlides/notesSlide51.xml"/><Relationship Id="rId12" Type="http://schemas.openxmlformats.org/officeDocument/2006/relationships/image" Target="../media/image9.jpeg"/><Relationship Id="rId2" Type="http://schemas.openxmlformats.org/officeDocument/2006/relationships/tags" Target="../tags/tag77.xml"/><Relationship Id="rId16" Type="http://schemas.openxmlformats.org/officeDocument/2006/relationships/image" Target="../media/image13.jpeg"/><Relationship Id="rId1" Type="http://schemas.openxmlformats.org/officeDocument/2006/relationships/tags" Target="../tags/tag76.xml"/><Relationship Id="rId6" Type="http://schemas.openxmlformats.org/officeDocument/2006/relationships/slideLayout" Target="../slideLayouts/slideLayout1.xml"/><Relationship Id="rId11" Type="http://schemas.openxmlformats.org/officeDocument/2006/relationships/image" Target="../media/image8.png"/><Relationship Id="rId5" Type="http://schemas.openxmlformats.org/officeDocument/2006/relationships/tags" Target="../tags/tag80.xml"/><Relationship Id="rId15" Type="http://schemas.openxmlformats.org/officeDocument/2006/relationships/image" Target="../media/image12.png"/><Relationship Id="rId10" Type="http://schemas.openxmlformats.org/officeDocument/2006/relationships/image" Target="../media/image7.png"/><Relationship Id="rId4" Type="http://schemas.openxmlformats.org/officeDocument/2006/relationships/tags" Target="../tags/tag79.xml"/><Relationship Id="rId9" Type="http://schemas.openxmlformats.org/officeDocument/2006/relationships/image" Target="../media/image6.png"/><Relationship Id="rId14" Type="http://schemas.openxmlformats.org/officeDocument/2006/relationships/image" Target="../media/image11.jpeg"/></Relationships>
</file>

<file path=ppt/slides/_rels/slide53.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82.xml"/><Relationship Id="rId1" Type="http://schemas.openxmlformats.org/officeDocument/2006/relationships/tags" Target="../tags/tag81.xml"/></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84.xml"/><Relationship Id="rId1" Type="http://schemas.openxmlformats.org/officeDocument/2006/relationships/tags" Target="../tags/tag83.xml"/></Relationships>
</file>

<file path=ppt/slides/_rels/slide5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86.xml"/><Relationship Id="rId1" Type="http://schemas.openxmlformats.org/officeDocument/2006/relationships/tags" Target="../tags/tag85.xml"/></Relationships>
</file>

<file path=ppt/slides/_rels/slide5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88.xml"/><Relationship Id="rId1" Type="http://schemas.openxmlformats.org/officeDocument/2006/relationships/tags" Target="../tags/tag87.xml"/></Relationships>
</file>

<file path=ppt/slides/_rels/slide5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90.xml"/><Relationship Id="rId1" Type="http://schemas.openxmlformats.org/officeDocument/2006/relationships/tags" Target="../tags/tag89.xml"/></Relationships>
</file>

<file path=ppt/slides/_rels/slide5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91.xml"/></Relationships>
</file>

<file path=ppt/slides/_rels/slide6.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slideLayout" Target="../slideLayouts/slideLayout1.xml"/><Relationship Id="rId7" Type="http://schemas.openxmlformats.org/officeDocument/2006/relationships/image" Target="../media/image25.svg"/><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19.png"/><Relationship Id="rId5" Type="http://schemas.openxmlformats.org/officeDocument/2006/relationships/image" Target="../media/image4.png"/><Relationship Id="rId4"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notesSlide" Target="../notesSlides/notesSlide52.xml"/><Relationship Id="rId7" Type="http://schemas.openxmlformats.org/officeDocument/2006/relationships/image" Target="../media/image50.png"/><Relationship Id="rId2" Type="http://schemas.openxmlformats.org/officeDocument/2006/relationships/slideLayout" Target="../slideLayouts/slideLayout1.xml"/><Relationship Id="rId1" Type="http://schemas.openxmlformats.org/officeDocument/2006/relationships/tags" Target="../tags/tag92.xml"/><Relationship Id="rId6" Type="http://schemas.openxmlformats.org/officeDocument/2006/relationships/image" Target="../media/image19.svg"/><Relationship Id="rId5" Type="http://schemas.openxmlformats.org/officeDocument/2006/relationships/image" Target="../media/image31.png"/><Relationship Id="rId4" Type="http://schemas.openxmlformats.org/officeDocument/2006/relationships/image" Target="../media/image4.png"/></Relationships>
</file>

<file path=ppt/slides/_rels/slide61.xml.rels><?xml version="1.0" encoding="UTF-8" standalone="yes"?>
<Relationships xmlns="http://schemas.openxmlformats.org/package/2006/relationships"><Relationship Id="rId8" Type="http://schemas.openxmlformats.org/officeDocument/2006/relationships/image" Target="../media/image5.jpeg"/><Relationship Id="rId13" Type="http://schemas.openxmlformats.org/officeDocument/2006/relationships/image" Target="../media/image10.jpeg"/><Relationship Id="rId3" Type="http://schemas.openxmlformats.org/officeDocument/2006/relationships/tags" Target="../tags/tag95.xml"/><Relationship Id="rId7" Type="http://schemas.openxmlformats.org/officeDocument/2006/relationships/notesSlide" Target="../notesSlides/notesSlide53.xml"/><Relationship Id="rId12" Type="http://schemas.openxmlformats.org/officeDocument/2006/relationships/image" Target="../media/image9.jpeg"/><Relationship Id="rId2" Type="http://schemas.openxmlformats.org/officeDocument/2006/relationships/tags" Target="../tags/tag94.xml"/><Relationship Id="rId16" Type="http://schemas.openxmlformats.org/officeDocument/2006/relationships/image" Target="../media/image13.jpeg"/><Relationship Id="rId1" Type="http://schemas.openxmlformats.org/officeDocument/2006/relationships/tags" Target="../tags/tag93.xml"/><Relationship Id="rId6" Type="http://schemas.openxmlformats.org/officeDocument/2006/relationships/slideLayout" Target="../slideLayouts/slideLayout1.xml"/><Relationship Id="rId11" Type="http://schemas.openxmlformats.org/officeDocument/2006/relationships/image" Target="../media/image8.png"/><Relationship Id="rId5" Type="http://schemas.openxmlformats.org/officeDocument/2006/relationships/tags" Target="../tags/tag97.xml"/><Relationship Id="rId15" Type="http://schemas.openxmlformats.org/officeDocument/2006/relationships/image" Target="../media/image12.png"/><Relationship Id="rId10" Type="http://schemas.openxmlformats.org/officeDocument/2006/relationships/image" Target="../media/image7.png"/><Relationship Id="rId4" Type="http://schemas.openxmlformats.org/officeDocument/2006/relationships/tags" Target="../tags/tag96.xml"/><Relationship Id="rId9" Type="http://schemas.openxmlformats.org/officeDocument/2006/relationships/image" Target="../media/image6.png"/><Relationship Id="rId14" Type="http://schemas.openxmlformats.org/officeDocument/2006/relationships/image" Target="../media/image11.jpeg"/></Relationships>
</file>

<file path=ppt/slides/_rels/slide62.xml.rels><?xml version="1.0" encoding="UTF-8" standalone="yes"?>
<Relationships xmlns="http://schemas.openxmlformats.org/package/2006/relationships"><Relationship Id="rId8" Type="http://schemas.openxmlformats.org/officeDocument/2006/relationships/image" Target="../media/image5.jpeg"/><Relationship Id="rId13" Type="http://schemas.openxmlformats.org/officeDocument/2006/relationships/image" Target="../media/image10.jpeg"/><Relationship Id="rId3" Type="http://schemas.openxmlformats.org/officeDocument/2006/relationships/tags" Target="../tags/tag100.xml"/><Relationship Id="rId7" Type="http://schemas.openxmlformats.org/officeDocument/2006/relationships/notesSlide" Target="../notesSlides/notesSlide54.xml"/><Relationship Id="rId12" Type="http://schemas.openxmlformats.org/officeDocument/2006/relationships/image" Target="../media/image9.jpeg"/><Relationship Id="rId2" Type="http://schemas.openxmlformats.org/officeDocument/2006/relationships/tags" Target="../tags/tag99.xml"/><Relationship Id="rId16" Type="http://schemas.openxmlformats.org/officeDocument/2006/relationships/image" Target="../media/image13.jpeg"/><Relationship Id="rId1" Type="http://schemas.openxmlformats.org/officeDocument/2006/relationships/tags" Target="../tags/tag98.xml"/><Relationship Id="rId6" Type="http://schemas.openxmlformats.org/officeDocument/2006/relationships/slideLayout" Target="../slideLayouts/slideLayout1.xml"/><Relationship Id="rId11" Type="http://schemas.openxmlformats.org/officeDocument/2006/relationships/image" Target="../media/image8.png"/><Relationship Id="rId5" Type="http://schemas.openxmlformats.org/officeDocument/2006/relationships/tags" Target="../tags/tag102.xml"/><Relationship Id="rId15" Type="http://schemas.openxmlformats.org/officeDocument/2006/relationships/image" Target="../media/image12.png"/><Relationship Id="rId10" Type="http://schemas.openxmlformats.org/officeDocument/2006/relationships/image" Target="../media/image7.png"/><Relationship Id="rId4" Type="http://schemas.openxmlformats.org/officeDocument/2006/relationships/tags" Target="../tags/tag101.xml"/><Relationship Id="rId9" Type="http://schemas.openxmlformats.org/officeDocument/2006/relationships/image" Target="../media/image6.png"/><Relationship Id="rId1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24.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25.xml"/><Relationship Id="rId5" Type="http://schemas.openxmlformats.org/officeDocument/2006/relationships/image" Target="../media/image22.jpe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image" Target="../media/image23.jpeg"/><Relationship Id="rId5" Type="http://schemas.openxmlformats.org/officeDocument/2006/relationships/image" Target="../media/image4.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Image 3"/>
          <p:cNvPicPr>
            <a:picLocks noChangeAspect="1"/>
          </p:cNvPicPr>
          <p:nvPr/>
        </p:nvPicPr>
        <p:blipFill>
          <a:blip r:embed="rId8" cstate="email">
            <a:extLst>
              <a:ext uri="{28A0092B-C50C-407E-A947-70E740481C1C}">
                <a14:useLocalDpi xmlns:a14="http://schemas.microsoft.com/office/drawing/2010/main"/>
              </a:ext>
            </a:extLst>
          </a:blip>
          <a:srcRect/>
          <a:stretch>
            <a:fillRect/>
          </a:stretch>
        </p:blipFill>
        <p:spPr bwMode="auto">
          <a:xfrm>
            <a:off x="4589463" y="3501231"/>
            <a:ext cx="3438525"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Rectangle 27"/>
          <p:cNvSpPr/>
          <p:nvPr>
            <p:custDataLst>
              <p:tags r:id="rId1"/>
            </p:custDataLst>
          </p:nvPr>
        </p:nvSpPr>
        <p:spPr>
          <a:xfrm>
            <a:off x="34925" y="26988"/>
            <a:ext cx="3203575" cy="5778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solidFill>
                <a:schemeClr val="bg1"/>
              </a:solidFill>
              <a:cs typeface="Arial" pitchFamily="34" charset="0"/>
            </a:endParaRPr>
          </a:p>
        </p:txBody>
      </p:sp>
      <p:pic>
        <p:nvPicPr>
          <p:cNvPr id="6148" name="Image 29" descr="papillon.png"/>
          <p:cNvPicPr>
            <a:picLocks noChangeAspect="1" noChangeArrowheads="1"/>
          </p:cNvPicPr>
          <p:nvPr>
            <p:custDataLst>
              <p:tags r:id="rId2"/>
            </p:custDataLst>
          </p:nvPr>
        </p:nvPicPr>
        <p:blipFill>
          <a:blip r:embed="rId9" cstate="email">
            <a:lum bright="38000" contrast="-44000"/>
            <a:extLst>
              <a:ext uri="{28A0092B-C50C-407E-A947-70E740481C1C}">
                <a14:useLocalDpi xmlns:a14="http://schemas.microsoft.com/office/drawing/2010/main"/>
              </a:ext>
            </a:extLst>
          </a:blip>
          <a:srcRect/>
          <a:stretch>
            <a:fillRect/>
          </a:stretch>
        </p:blipFill>
        <p:spPr bwMode="auto">
          <a:xfrm>
            <a:off x="6588125" y="657225"/>
            <a:ext cx="2376488" cy="2465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9" name="ZoneTexte 30"/>
          <p:cNvSpPr txBox="1">
            <a:spLocks noChangeArrowheads="1"/>
          </p:cNvSpPr>
          <p:nvPr>
            <p:custDataLst>
              <p:tags r:id="rId3"/>
            </p:custDataLst>
          </p:nvPr>
        </p:nvSpPr>
        <p:spPr bwMode="auto">
          <a:xfrm>
            <a:off x="395536" y="1818690"/>
            <a:ext cx="849788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fr-FR" sz="3600" b="1" dirty="0">
                <a:solidFill>
                  <a:srgbClr val="136B9D"/>
                </a:solidFill>
                <a:latin typeface="Corbel" panose="020B0503020204020204" pitchFamily="34" charset="0"/>
                <a:ea typeface="ヒラギノ角ゴ Pro W3" pitchFamily="-104" charset="-128"/>
              </a:rPr>
              <a:t>Quelles pistes d’adaptation au changement climatique pour le territoire? </a:t>
            </a:r>
          </a:p>
          <a:p>
            <a:pPr eaLnBrk="1" hangingPunct="1"/>
            <a:endParaRPr lang="fr-FR" altLang="fr-FR" sz="3600" b="1" dirty="0">
              <a:solidFill>
                <a:srgbClr val="136B9D"/>
              </a:solidFill>
              <a:latin typeface="Corbel" panose="020B0503020204020204" pitchFamily="34" charset="0"/>
              <a:ea typeface="ヒラギノ角ゴ Pro W3" pitchFamily="-104" charset="-128"/>
            </a:endParaRPr>
          </a:p>
        </p:txBody>
      </p:sp>
      <p:pic>
        <p:nvPicPr>
          <p:cNvPr id="6150" name="Image 31" descr="ACTEON_LOGO_COULEUR transparent"/>
          <p:cNvPicPr>
            <a:picLocks noChangeAspect="1" noChangeArrowheads="1"/>
          </p:cNvPicPr>
          <p:nvPr>
            <p:custDataLst>
              <p:tags r:id="rId4"/>
            </p:custDataLst>
          </p:nvPr>
        </p:nvPicPr>
        <p:blipFill>
          <a:blip r:embed="rId10" cstate="email">
            <a:extLst>
              <a:ext uri="{28A0092B-C50C-407E-A947-70E740481C1C}">
                <a14:useLocalDpi xmlns:a14="http://schemas.microsoft.com/office/drawing/2010/main"/>
              </a:ext>
            </a:extLst>
          </a:blip>
          <a:srcRect/>
          <a:stretch>
            <a:fillRect/>
          </a:stretch>
        </p:blipFill>
        <p:spPr bwMode="auto">
          <a:xfrm>
            <a:off x="4716463" y="0"/>
            <a:ext cx="1584325"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e 32"/>
          <p:cNvGrpSpPr>
            <a:grpSpLocks/>
          </p:cNvGrpSpPr>
          <p:nvPr/>
        </p:nvGrpSpPr>
        <p:grpSpPr bwMode="auto">
          <a:xfrm>
            <a:off x="1836738" y="3140868"/>
            <a:ext cx="5327650" cy="2592388"/>
            <a:chOff x="3275856" y="3357048"/>
            <a:chExt cx="5328592" cy="2591868"/>
          </a:xfrm>
        </p:grpSpPr>
        <p:pic>
          <p:nvPicPr>
            <p:cNvPr id="6162" name="Image 35" descr="divisers.png"/>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3275856" y="5434566"/>
              <a:ext cx="5328592"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63" name="Image 37" descr="divisers.png"/>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rot="10800000">
              <a:off x="3275856" y="3357048"/>
              <a:ext cx="5328592"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152" name="ZoneTexte 38"/>
          <p:cNvSpPr txBox="1">
            <a:spLocks noChangeArrowheads="1"/>
          </p:cNvSpPr>
          <p:nvPr>
            <p:custDataLst>
              <p:tags r:id="rId5"/>
            </p:custDataLst>
          </p:nvPr>
        </p:nvSpPr>
        <p:spPr bwMode="auto">
          <a:xfrm>
            <a:off x="3492500" y="5805264"/>
            <a:ext cx="503994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fr-FR" altLang="fr-FR" dirty="0">
                <a:solidFill>
                  <a:srgbClr val="136B9D"/>
                </a:solidFill>
                <a:latin typeface="Corbel" panose="020B0503020204020204" pitchFamily="34" charset="0"/>
                <a:ea typeface="ヒラギノ角ゴ Pro W3" pitchFamily="-104" charset="-128"/>
              </a:rPr>
              <a:t>Réunion publique</a:t>
            </a:r>
          </a:p>
          <a:p>
            <a:pPr algn="r" eaLnBrk="1" hangingPunct="1"/>
            <a:r>
              <a:rPr lang="fr-FR" altLang="fr-FR" dirty="0">
                <a:solidFill>
                  <a:srgbClr val="136B9D"/>
                </a:solidFill>
                <a:latin typeface="Corbel" panose="020B0503020204020204" pitchFamily="34" charset="0"/>
                <a:ea typeface="ヒラギノ角ゴ Pro W3" pitchFamily="-104" charset="-128"/>
              </a:rPr>
              <a:t>Pau, le 11 juin 2019</a:t>
            </a:r>
          </a:p>
        </p:txBody>
      </p:sp>
      <p:pic>
        <p:nvPicPr>
          <p:cNvPr id="6153" name="Picture 15"/>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971550" y="3501231"/>
            <a:ext cx="3455988" cy="179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4" name="Picture 17"/>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6372225" y="265113"/>
            <a:ext cx="1511300" cy="49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5" name="AutoShape 24" descr="imap://c%2Echanard%40acteon-environment%2Eeu@ssl0.ovh.net:993/fetch%3EUID%3E.INBOX.INBOX.2015-12_INSTADOUR_Adour2050%3E18?header=quotebody&amp;part=1.2.2&amp;filename=LOGOMINI-MTP.jpg"/>
          <p:cNvSpPr>
            <a:spLocks noChangeAspect="1" noChangeArrowheads="1"/>
          </p:cNvSpPr>
          <p:nvPr/>
        </p:nvSpPr>
        <p:spPr bwMode="auto">
          <a:xfrm>
            <a:off x="31750" y="-68263"/>
            <a:ext cx="1038225" cy="819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r-FR" altLang="fr-FR">
              <a:ea typeface="ヒラギノ角ゴ Pro W3" pitchFamily="-104" charset="-128"/>
            </a:endParaRPr>
          </a:p>
        </p:txBody>
      </p:sp>
      <p:sp>
        <p:nvSpPr>
          <p:cNvPr id="6156" name="AutoShape 26" descr="imap://c%2Echanard%40acteon-environment%2Eeu@ssl0.ovh.net:993/fetch%3EUID%3E.INBOX.INBOX.2015-12_INSTADOUR_Adour2050%3E18?header=quotebody&amp;part=1.2.2&amp;filename=LOGOMINI-MTP.jpg"/>
          <p:cNvSpPr>
            <a:spLocks noChangeAspect="1" noChangeArrowheads="1"/>
          </p:cNvSpPr>
          <p:nvPr/>
        </p:nvSpPr>
        <p:spPr bwMode="auto">
          <a:xfrm>
            <a:off x="31750" y="-68263"/>
            <a:ext cx="1038225" cy="819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r-FR" altLang="fr-FR">
              <a:ea typeface="ヒラギノ角ゴ Pro W3" pitchFamily="-104" charset="-128"/>
            </a:endParaRPr>
          </a:p>
        </p:txBody>
      </p:sp>
      <p:sp>
        <p:nvSpPr>
          <p:cNvPr id="6157" name="AutoShape 28" descr="imap://c%2Echanard%40acteon-environment%2Eeu@ssl0.ovh.net:993/fetch%3EUID%3E.INBOX.INBOX.2015-12_INSTADOUR_Adour2050%3E18?header=quotebody&amp;part=1.2.2&amp;filename=LOGOMINI-MTP.jpg"/>
          <p:cNvSpPr>
            <a:spLocks noChangeAspect="1" noChangeArrowheads="1"/>
          </p:cNvSpPr>
          <p:nvPr/>
        </p:nvSpPr>
        <p:spPr bwMode="auto">
          <a:xfrm>
            <a:off x="31750" y="-68263"/>
            <a:ext cx="1038225" cy="819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r-FR" altLang="fr-FR">
              <a:ea typeface="ヒラギノ角ゴ Pro W3" pitchFamily="-104" charset="-128"/>
            </a:endParaRPr>
          </a:p>
        </p:txBody>
      </p:sp>
      <p:pic>
        <p:nvPicPr>
          <p:cNvPr id="6160" name="Image 1"/>
          <p:cNvPicPr>
            <a:picLocks noChangeAspect="1"/>
          </p:cNvPicPr>
          <p:nvPr/>
        </p:nvPicPr>
        <p:blipFill>
          <a:blip r:embed="rId14" cstate="email">
            <a:extLst>
              <a:ext uri="{28A0092B-C50C-407E-A947-70E740481C1C}">
                <a14:useLocalDpi xmlns:a14="http://schemas.microsoft.com/office/drawing/2010/main"/>
              </a:ext>
            </a:extLst>
          </a:blip>
          <a:srcRect/>
          <a:stretch>
            <a:fillRect/>
          </a:stretch>
        </p:blipFill>
        <p:spPr bwMode="auto">
          <a:xfrm>
            <a:off x="179388" y="-53347"/>
            <a:ext cx="2065337"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61" name="Picture 16"/>
          <p:cNvPicPr>
            <a:picLocks noChangeAspect="1" noChangeArrowheads="1"/>
          </p:cNvPicPr>
          <p:nvPr/>
        </p:nvPicPr>
        <p:blipFill>
          <a:blip r:embed="rId15" cstate="email">
            <a:extLst>
              <a:ext uri="{28A0092B-C50C-407E-A947-70E740481C1C}">
                <a14:useLocalDpi xmlns:a14="http://schemas.microsoft.com/office/drawing/2010/main"/>
              </a:ext>
            </a:extLst>
          </a:blip>
          <a:srcRect/>
          <a:stretch>
            <a:fillRect/>
          </a:stretch>
        </p:blipFill>
        <p:spPr bwMode="auto">
          <a:xfrm>
            <a:off x="8028384" y="114970"/>
            <a:ext cx="793750"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Image 18"/>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28148" y="5661248"/>
            <a:ext cx="4260291" cy="100502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8"/>
          <p:cNvSpPr txBox="1"/>
          <p:nvPr>
            <p:custDataLst>
              <p:tags r:id="rId1"/>
            </p:custDataLst>
          </p:nvPr>
        </p:nvSpPr>
        <p:spPr>
          <a:xfrm>
            <a:off x="395288" y="309595"/>
            <a:ext cx="8209160" cy="1077218"/>
          </a:xfrm>
          <a:prstGeom prst="rect">
            <a:avLst/>
          </a:prstGeom>
          <a:noFill/>
        </p:spPr>
        <p:txBody>
          <a:bodyPr wrap="square">
            <a:spAutoFit/>
          </a:bodyPr>
          <a:lstStyle/>
          <a:p>
            <a:pPr eaLnBrk="1" hangingPunct="1">
              <a:defRPr/>
            </a:pPr>
            <a:r>
              <a:rPr lang="fr-FR" sz="3200" b="1" dirty="0">
                <a:solidFill>
                  <a:srgbClr val="136B9D"/>
                </a:solidFill>
                <a:latin typeface="Candara" pitchFamily="34" charset="0"/>
              </a:rPr>
              <a:t>Une démarche en trois phases…</a:t>
            </a:r>
            <a:endParaRPr lang="fr-FR" sz="3200" b="1" dirty="0">
              <a:solidFill>
                <a:srgbClr val="FF0000"/>
              </a:solidFill>
              <a:effectLst>
                <a:outerShdw blurRad="38100" dist="38100" dir="2700000" algn="tl">
                  <a:srgbClr val="C0C0C0"/>
                </a:outerShdw>
              </a:effectLst>
              <a:latin typeface="Candara" pitchFamily="34" charset="0"/>
            </a:endParaRPr>
          </a:p>
          <a:p>
            <a:pPr eaLnBrk="1" hangingPunct="1">
              <a:defRPr/>
            </a:pPr>
            <a:endParaRPr lang="fr-FR" sz="3200" dirty="0">
              <a:latin typeface="Candara" pitchFamily="34" charset="0"/>
            </a:endParaRPr>
          </a:p>
        </p:txBody>
      </p:sp>
      <p:pic>
        <p:nvPicPr>
          <p:cNvPr id="7172" name="Image 9" descr="rectangle-vert.png"/>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250825" y="1268760"/>
            <a:ext cx="5075238"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1"/>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999506" y="1484784"/>
            <a:ext cx="5380806" cy="5094436"/>
          </a:xfrm>
          <a:prstGeom prst="rect">
            <a:avLst/>
          </a:prstGeom>
          <a:noFill/>
          <a:ln w="9525">
            <a:noFill/>
            <a:miter lim="800000"/>
            <a:headEnd/>
            <a:tailEnd/>
          </a:ln>
        </p:spPr>
      </p:pic>
      <p:sp>
        <p:nvSpPr>
          <p:cNvPr id="6" name="Rectangle 5"/>
          <p:cNvSpPr/>
          <p:nvPr/>
        </p:nvSpPr>
        <p:spPr>
          <a:xfrm>
            <a:off x="4211960" y="5554416"/>
            <a:ext cx="3168352" cy="1008112"/>
          </a:xfrm>
          <a:prstGeom prst="rect">
            <a:avLst/>
          </a:prstGeom>
          <a:noFill/>
          <a:ln w="762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fr-FR"/>
          </a:p>
        </p:txBody>
      </p:sp>
      <p:sp>
        <p:nvSpPr>
          <p:cNvPr id="7" name="ZoneTexte 3">
            <a:extLst>
              <a:ext uri="{FF2B5EF4-FFF2-40B4-BE49-F238E27FC236}">
                <a16:creationId xmlns:a16="http://schemas.microsoft.com/office/drawing/2014/main" xmlns="" id="{05659B67-AE35-497C-A69B-645049BB03AC}"/>
              </a:ext>
            </a:extLst>
          </p:cNvPr>
          <p:cNvSpPr txBox="1">
            <a:spLocks noChangeArrowheads="1"/>
          </p:cNvSpPr>
          <p:nvPr>
            <p:custDataLst>
              <p:tags r:id="rId2"/>
            </p:custDataLst>
          </p:nvPr>
        </p:nvSpPr>
        <p:spPr bwMode="auto">
          <a:xfrm>
            <a:off x="7740352" y="1196752"/>
            <a:ext cx="1151432" cy="5159554"/>
          </a:xfrm>
          <a:prstGeom prst="rect">
            <a:avLst/>
          </a:prstGeom>
          <a:noFill/>
          <a:ln w="9525">
            <a:noFill/>
            <a:miter lim="800000"/>
            <a:headEnd/>
            <a:tailEnd/>
          </a:ln>
        </p:spPr>
        <p:txBody>
          <a:bodyPr wrap="square">
            <a:spAutoFit/>
          </a:bodyPr>
          <a:lstStyle/>
          <a:p>
            <a:pPr algn="just">
              <a:lnSpc>
                <a:spcPct val="200000"/>
              </a:lnSpc>
            </a:pPr>
            <a:r>
              <a:rPr lang="fr-FR" altLang="fr-FR" sz="2400" dirty="0">
                <a:solidFill>
                  <a:schemeClr val="accent1">
                    <a:lumMod val="50000"/>
                  </a:schemeClr>
                </a:solidFill>
                <a:latin typeface="Candara" pitchFamily="34" charset="0"/>
                <a:ea typeface="ヒラギノ角ゴ Pro W3" pitchFamily="-104" charset="-128"/>
              </a:rPr>
              <a:t>2016</a:t>
            </a:r>
          </a:p>
          <a:p>
            <a:pPr algn="just">
              <a:lnSpc>
                <a:spcPct val="200000"/>
              </a:lnSpc>
            </a:pPr>
            <a:endParaRPr lang="fr-FR" altLang="fr-FR" sz="2400" dirty="0">
              <a:solidFill>
                <a:schemeClr val="accent1">
                  <a:lumMod val="50000"/>
                </a:schemeClr>
              </a:solidFill>
              <a:latin typeface="Candara" pitchFamily="34" charset="0"/>
              <a:ea typeface="ヒラギノ角ゴ Pro W3" pitchFamily="-104" charset="-128"/>
            </a:endParaRPr>
          </a:p>
          <a:p>
            <a:pPr algn="just">
              <a:lnSpc>
                <a:spcPct val="200000"/>
              </a:lnSpc>
            </a:pPr>
            <a:r>
              <a:rPr lang="fr-FR" altLang="fr-FR" sz="2400" dirty="0">
                <a:solidFill>
                  <a:schemeClr val="accent1">
                    <a:lumMod val="50000"/>
                  </a:schemeClr>
                </a:solidFill>
                <a:latin typeface="Candara" pitchFamily="34" charset="0"/>
                <a:ea typeface="ヒラギノ角ゴ Pro W3" pitchFamily="-104" charset="-128"/>
              </a:rPr>
              <a:t>2017</a:t>
            </a:r>
          </a:p>
          <a:p>
            <a:pPr algn="just">
              <a:lnSpc>
                <a:spcPct val="200000"/>
              </a:lnSpc>
            </a:pPr>
            <a:endParaRPr lang="fr-FR" altLang="fr-FR" sz="2400" dirty="0">
              <a:solidFill>
                <a:schemeClr val="accent1">
                  <a:lumMod val="50000"/>
                </a:schemeClr>
              </a:solidFill>
              <a:latin typeface="Candara" pitchFamily="34" charset="0"/>
              <a:ea typeface="ヒラギノ角ゴ Pro W3" pitchFamily="-104" charset="-128"/>
            </a:endParaRPr>
          </a:p>
          <a:p>
            <a:pPr algn="just">
              <a:lnSpc>
                <a:spcPct val="200000"/>
              </a:lnSpc>
            </a:pPr>
            <a:r>
              <a:rPr lang="fr-FR" altLang="fr-FR" sz="2400" dirty="0">
                <a:solidFill>
                  <a:schemeClr val="accent1">
                    <a:lumMod val="50000"/>
                  </a:schemeClr>
                </a:solidFill>
                <a:latin typeface="Candara" pitchFamily="34" charset="0"/>
                <a:ea typeface="ヒラギノ角ゴ Pro W3" pitchFamily="-104" charset="-128"/>
              </a:rPr>
              <a:t>2018</a:t>
            </a:r>
          </a:p>
          <a:p>
            <a:pPr algn="just">
              <a:lnSpc>
                <a:spcPct val="200000"/>
              </a:lnSpc>
            </a:pPr>
            <a:endParaRPr lang="fr-FR" altLang="fr-FR" sz="2400" dirty="0">
              <a:solidFill>
                <a:schemeClr val="accent1">
                  <a:lumMod val="50000"/>
                </a:schemeClr>
              </a:solidFill>
              <a:latin typeface="Candara" pitchFamily="34" charset="0"/>
              <a:ea typeface="ヒラギノ角ゴ Pro W3" pitchFamily="-104" charset="-128"/>
            </a:endParaRPr>
          </a:p>
          <a:p>
            <a:pPr algn="just">
              <a:lnSpc>
                <a:spcPct val="200000"/>
              </a:lnSpc>
            </a:pPr>
            <a:r>
              <a:rPr lang="fr-FR" altLang="fr-FR" sz="2400" dirty="0">
                <a:solidFill>
                  <a:schemeClr val="accent1">
                    <a:lumMod val="50000"/>
                  </a:schemeClr>
                </a:solidFill>
                <a:latin typeface="Candara" pitchFamily="34" charset="0"/>
                <a:ea typeface="ヒラギノ角ゴ Pro W3" pitchFamily="-104" charset="-128"/>
              </a:rPr>
              <a:t>2019</a:t>
            </a:r>
          </a:p>
        </p:txBody>
      </p:sp>
    </p:spTree>
    <p:extLst>
      <p:ext uri="{BB962C8B-B14F-4D97-AF65-F5344CB8AC3E}">
        <p14:creationId xmlns:p14="http://schemas.microsoft.com/office/powerpoint/2010/main" val="2665147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8"/>
          <p:cNvSpPr txBox="1"/>
          <p:nvPr>
            <p:custDataLst>
              <p:tags r:id="rId1"/>
            </p:custDataLst>
          </p:nvPr>
        </p:nvSpPr>
        <p:spPr>
          <a:xfrm>
            <a:off x="395288" y="188640"/>
            <a:ext cx="8209160" cy="1569660"/>
          </a:xfrm>
          <a:prstGeom prst="rect">
            <a:avLst/>
          </a:prstGeom>
          <a:noFill/>
        </p:spPr>
        <p:txBody>
          <a:bodyPr wrap="square">
            <a:spAutoFit/>
          </a:bodyPr>
          <a:lstStyle/>
          <a:p>
            <a:pPr eaLnBrk="1" hangingPunct="1">
              <a:defRPr/>
            </a:pPr>
            <a:r>
              <a:rPr lang="fr-FR" sz="3200" b="1" dirty="0">
                <a:solidFill>
                  <a:srgbClr val="136B9D"/>
                </a:solidFill>
                <a:latin typeface="Candara" pitchFamily="34" charset="0"/>
              </a:rPr>
              <a:t>… Qui a permis d’identifier deux scénarios de développement jugés les plus souhaitables</a:t>
            </a:r>
            <a:endParaRPr lang="fr-FR" sz="3200" b="1" dirty="0">
              <a:solidFill>
                <a:srgbClr val="FF0000"/>
              </a:solidFill>
              <a:effectLst>
                <a:outerShdw blurRad="38100" dist="38100" dir="2700000" algn="tl">
                  <a:srgbClr val="C0C0C0"/>
                </a:outerShdw>
              </a:effectLst>
              <a:latin typeface="Candara" pitchFamily="34" charset="0"/>
            </a:endParaRPr>
          </a:p>
          <a:p>
            <a:pPr eaLnBrk="1" hangingPunct="1">
              <a:defRPr/>
            </a:pPr>
            <a:endParaRPr lang="fr-FR" sz="3200" dirty="0">
              <a:latin typeface="Candara" pitchFamily="34" charset="0"/>
            </a:endParaRPr>
          </a:p>
        </p:txBody>
      </p:sp>
      <p:pic>
        <p:nvPicPr>
          <p:cNvPr id="7172" name="Image 9" descr="rectangle-vert.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250825" y="1268760"/>
            <a:ext cx="5075238"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a:extLst>
              <a:ext uri="{FF2B5EF4-FFF2-40B4-BE49-F238E27FC236}">
                <a16:creationId xmlns:a16="http://schemas.microsoft.com/office/drawing/2014/main" xmlns="" id="{A65DD1C8-9A66-4BCB-B54A-61BBD866641D}"/>
              </a:ext>
            </a:extLst>
          </p:cNvPr>
          <p:cNvSpPr/>
          <p:nvPr/>
        </p:nvSpPr>
        <p:spPr>
          <a:xfrm>
            <a:off x="755576" y="1988840"/>
            <a:ext cx="4320480" cy="15696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ctr"/>
            <a:r>
              <a:rPr lang="fr-FR" sz="2400" b="1" dirty="0">
                <a:solidFill>
                  <a:schemeClr val="bg1"/>
                </a:solidFill>
                <a:latin typeface="Corbel" pitchFamily="34" charset="0"/>
              </a:rPr>
              <a:t>5 - Prise en compte proactive des enjeux sociétaux et environnementaux par la</a:t>
            </a:r>
          </a:p>
          <a:p>
            <a:pPr algn="ctr"/>
            <a:r>
              <a:rPr lang="fr-FR" sz="2400" b="1" dirty="0">
                <a:solidFill>
                  <a:schemeClr val="bg1"/>
                </a:solidFill>
                <a:latin typeface="Corbel" pitchFamily="34" charset="0"/>
              </a:rPr>
              <a:t>puissance publique</a:t>
            </a:r>
          </a:p>
        </p:txBody>
      </p:sp>
      <p:sp>
        <p:nvSpPr>
          <p:cNvPr id="10" name="Rectangle 9">
            <a:extLst>
              <a:ext uri="{FF2B5EF4-FFF2-40B4-BE49-F238E27FC236}">
                <a16:creationId xmlns:a16="http://schemas.microsoft.com/office/drawing/2014/main" xmlns="" id="{FA744C23-4475-4C5E-A13D-C8E963AA28C1}"/>
              </a:ext>
            </a:extLst>
          </p:cNvPr>
          <p:cNvSpPr/>
          <p:nvPr/>
        </p:nvSpPr>
        <p:spPr>
          <a:xfrm>
            <a:off x="4211960" y="3789040"/>
            <a:ext cx="4320480" cy="156966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pPr algn="ctr"/>
            <a:r>
              <a:rPr lang="fr-FR" sz="2400" b="1" dirty="0">
                <a:solidFill>
                  <a:schemeClr val="bg1"/>
                </a:solidFill>
                <a:latin typeface="Corbel" pitchFamily="34" charset="0"/>
              </a:rPr>
              <a:t>6 - L’environnement au cœur du développement socio-économique du</a:t>
            </a:r>
          </a:p>
          <a:p>
            <a:pPr algn="ctr"/>
            <a:r>
              <a:rPr lang="fr-FR" sz="2400" b="1" dirty="0">
                <a:solidFill>
                  <a:schemeClr val="bg1"/>
                </a:solidFill>
                <a:latin typeface="Corbel" pitchFamily="34" charset="0"/>
              </a:rPr>
              <a:t>territoire</a:t>
            </a:r>
          </a:p>
        </p:txBody>
      </p:sp>
      <p:pic>
        <p:nvPicPr>
          <p:cNvPr id="3" name="Graphique 2" descr="Avis des clients">
            <a:extLst>
              <a:ext uri="{FF2B5EF4-FFF2-40B4-BE49-F238E27FC236}">
                <a16:creationId xmlns:a16="http://schemas.microsoft.com/office/drawing/2014/main" xmlns="" id="{D8299659-9F44-4D0E-BE38-C22043CA6CC4}"/>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971600" y="4901500"/>
            <a:ext cx="914400" cy="914400"/>
          </a:xfrm>
          <a:prstGeom prst="rect">
            <a:avLst/>
          </a:prstGeom>
        </p:spPr>
      </p:pic>
      <p:sp>
        <p:nvSpPr>
          <p:cNvPr id="4" name="ZoneTexte 3">
            <a:extLst>
              <a:ext uri="{FF2B5EF4-FFF2-40B4-BE49-F238E27FC236}">
                <a16:creationId xmlns:a16="http://schemas.microsoft.com/office/drawing/2014/main" xmlns="" id="{ED37C73D-9C46-4271-BA7C-1BF0F9020ACC}"/>
              </a:ext>
            </a:extLst>
          </p:cNvPr>
          <p:cNvSpPr txBox="1"/>
          <p:nvPr/>
        </p:nvSpPr>
        <p:spPr>
          <a:xfrm>
            <a:off x="107504" y="5877272"/>
            <a:ext cx="3790136" cy="584775"/>
          </a:xfrm>
          <a:prstGeom prst="rect">
            <a:avLst/>
          </a:prstGeom>
          <a:noFill/>
        </p:spPr>
        <p:txBody>
          <a:bodyPr wrap="square" rtlCol="0">
            <a:spAutoFit/>
          </a:bodyPr>
          <a:lstStyle/>
          <a:p>
            <a:pPr algn="ctr"/>
            <a:r>
              <a:rPr lang="fr-FR" sz="1600" i="1" dirty="0">
                <a:solidFill>
                  <a:schemeClr val="accent1">
                    <a:lumMod val="75000"/>
                  </a:schemeClr>
                </a:solidFill>
              </a:rPr>
              <a:t>Présentés lors de la réunion publique Adour 2050 précédente</a:t>
            </a:r>
          </a:p>
        </p:txBody>
      </p:sp>
      <p:pic>
        <p:nvPicPr>
          <p:cNvPr id="7" name="Graphique 6" descr="Flèche : incurvée dans le sens des aiguilles d’une montre">
            <a:extLst>
              <a:ext uri="{FF2B5EF4-FFF2-40B4-BE49-F238E27FC236}">
                <a16:creationId xmlns:a16="http://schemas.microsoft.com/office/drawing/2014/main" xmlns="" id="{65436F21-8F24-429D-B1D5-0E1D06589EED}"/>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p:blipFill>
        <p:spPr>
          <a:xfrm rot="16027682">
            <a:off x="2112246" y="4099406"/>
            <a:ext cx="914400" cy="914400"/>
          </a:xfrm>
          <a:prstGeom prst="rect">
            <a:avLst/>
          </a:prstGeom>
        </p:spPr>
      </p:pic>
    </p:spTree>
    <p:extLst>
      <p:ext uri="{BB962C8B-B14F-4D97-AF65-F5344CB8AC3E}">
        <p14:creationId xmlns:p14="http://schemas.microsoft.com/office/powerpoint/2010/main" val="19878677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Image 9" descr="rectangle-vert.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250825" y="836712"/>
            <a:ext cx="5075238"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ZoneTexte 8"/>
          <p:cNvSpPr txBox="1"/>
          <p:nvPr>
            <p:custDataLst>
              <p:tags r:id="rId1"/>
            </p:custDataLst>
          </p:nvPr>
        </p:nvSpPr>
        <p:spPr>
          <a:xfrm>
            <a:off x="179512" y="188640"/>
            <a:ext cx="8497192" cy="584775"/>
          </a:xfrm>
          <a:prstGeom prst="rect">
            <a:avLst/>
          </a:prstGeom>
          <a:noFill/>
        </p:spPr>
        <p:txBody>
          <a:bodyPr wrap="square">
            <a:spAutoFit/>
          </a:bodyPr>
          <a:lstStyle/>
          <a:p>
            <a:pPr eaLnBrk="1" hangingPunct="1">
              <a:defRPr/>
            </a:pPr>
            <a:r>
              <a:rPr lang="fr-FR" sz="3200" b="1" dirty="0">
                <a:solidFill>
                  <a:srgbClr val="136B9D"/>
                </a:solidFill>
                <a:latin typeface="Corbel" pitchFamily="34" charset="0"/>
              </a:rPr>
              <a:t>Caractéristiques communes aux deux scénarios</a:t>
            </a:r>
            <a:endParaRPr lang="fr-FR" sz="3200" b="1" dirty="0">
              <a:solidFill>
                <a:srgbClr val="FF0000"/>
              </a:solidFill>
              <a:effectLst>
                <a:outerShdw blurRad="38100" dist="38100" dir="2700000" algn="tl">
                  <a:srgbClr val="C0C0C0"/>
                </a:outerShdw>
              </a:effectLst>
              <a:latin typeface="Corbel" pitchFamily="34" charset="0"/>
            </a:endParaRPr>
          </a:p>
        </p:txBody>
      </p:sp>
      <p:sp>
        <p:nvSpPr>
          <p:cNvPr id="6" name="Rectangle 5"/>
          <p:cNvSpPr/>
          <p:nvPr/>
        </p:nvSpPr>
        <p:spPr>
          <a:xfrm>
            <a:off x="251520" y="1700808"/>
            <a:ext cx="8640960" cy="3170099"/>
          </a:xfrm>
          <a:prstGeom prst="rect">
            <a:avLst/>
          </a:prstGeom>
        </p:spPr>
        <p:txBody>
          <a:bodyPr wrap="square">
            <a:spAutoFit/>
          </a:bodyPr>
          <a:lstStyle/>
          <a:p>
            <a:pPr>
              <a:buFont typeface="Wingdings" pitchFamily="2" charset="2"/>
              <a:buChar char="§"/>
            </a:pPr>
            <a:r>
              <a:rPr lang="fr-FR" sz="2000" dirty="0">
                <a:solidFill>
                  <a:srgbClr val="002060"/>
                </a:solidFill>
                <a:latin typeface="Corbel" pitchFamily="34" charset="0"/>
              </a:rPr>
              <a:t> </a:t>
            </a:r>
            <a:r>
              <a:rPr lang="fr-FR" sz="2000" b="1" dirty="0">
                <a:solidFill>
                  <a:srgbClr val="002060"/>
                </a:solidFill>
                <a:latin typeface="Corbel" pitchFamily="34" charset="0"/>
              </a:rPr>
              <a:t>L’environnement </a:t>
            </a:r>
            <a:r>
              <a:rPr lang="fr-FR" sz="2000" dirty="0">
                <a:solidFill>
                  <a:srgbClr val="002060"/>
                </a:solidFill>
                <a:latin typeface="Corbel" pitchFamily="34" charset="0"/>
              </a:rPr>
              <a:t>: un </a:t>
            </a:r>
            <a:r>
              <a:rPr lang="fr-FR" sz="2000" b="1" dirty="0">
                <a:solidFill>
                  <a:srgbClr val="002060"/>
                </a:solidFill>
                <a:latin typeface="Corbel" pitchFamily="34" charset="0"/>
              </a:rPr>
              <a:t>levier de développement </a:t>
            </a:r>
            <a:r>
              <a:rPr lang="fr-FR" sz="2000" dirty="0">
                <a:solidFill>
                  <a:srgbClr val="002060"/>
                </a:solidFill>
                <a:latin typeface="Corbel" pitchFamily="34" charset="0"/>
              </a:rPr>
              <a:t>traduit par une place importante donnée à la </a:t>
            </a:r>
            <a:r>
              <a:rPr lang="fr-FR" sz="2000" b="1" dirty="0">
                <a:solidFill>
                  <a:srgbClr val="002060"/>
                </a:solidFill>
                <a:latin typeface="Corbel" pitchFamily="34" charset="0"/>
              </a:rPr>
              <a:t>« </a:t>
            </a:r>
            <a:r>
              <a:rPr lang="fr-FR" sz="2000" b="1" dirty="0" err="1">
                <a:solidFill>
                  <a:srgbClr val="002060"/>
                </a:solidFill>
                <a:latin typeface="Corbel" pitchFamily="34" charset="0"/>
              </a:rPr>
              <a:t>multifunctionnalité</a:t>
            </a:r>
            <a:r>
              <a:rPr lang="fr-FR" sz="2000" b="1" dirty="0">
                <a:solidFill>
                  <a:srgbClr val="002060"/>
                </a:solidFill>
                <a:latin typeface="Corbel" pitchFamily="34" charset="0"/>
              </a:rPr>
              <a:t> » </a:t>
            </a:r>
            <a:r>
              <a:rPr lang="fr-FR" sz="2000" dirty="0">
                <a:solidFill>
                  <a:srgbClr val="002060"/>
                </a:solidFill>
                <a:latin typeface="Corbel" pitchFamily="34" charset="0"/>
              </a:rPr>
              <a:t>(des actions qui stockent du carbone, contribuent à la réduction du risque inondation, améliore le cadre de vie,  donnent des nouveaux débouchés aux professionnels, …)</a:t>
            </a:r>
          </a:p>
          <a:p>
            <a:endParaRPr lang="fr-FR" sz="2000" dirty="0">
              <a:solidFill>
                <a:srgbClr val="002060"/>
              </a:solidFill>
              <a:latin typeface="Corbel" pitchFamily="34" charset="0"/>
            </a:endParaRPr>
          </a:p>
          <a:p>
            <a:pPr>
              <a:buFont typeface="Wingdings" pitchFamily="2" charset="2"/>
              <a:buChar char="§"/>
            </a:pPr>
            <a:r>
              <a:rPr lang="fr-FR" sz="2000" dirty="0">
                <a:solidFill>
                  <a:srgbClr val="002060"/>
                </a:solidFill>
                <a:latin typeface="Corbel" pitchFamily="34" charset="0"/>
              </a:rPr>
              <a:t> </a:t>
            </a:r>
            <a:r>
              <a:rPr lang="fr-FR" sz="2000" b="1" dirty="0">
                <a:solidFill>
                  <a:srgbClr val="002060"/>
                </a:solidFill>
                <a:latin typeface="Corbel" pitchFamily="34" charset="0"/>
              </a:rPr>
              <a:t>Grand cycle de l’eau prioritaire</a:t>
            </a:r>
            <a:r>
              <a:rPr lang="fr-FR" sz="2000" dirty="0">
                <a:solidFill>
                  <a:srgbClr val="002060"/>
                </a:solidFill>
                <a:latin typeface="Corbel" pitchFamily="34" charset="0"/>
              </a:rPr>
              <a:t>, missions étendues de l’EPTB, financement partagé, gestion optimisée des retenues collectives existantes</a:t>
            </a:r>
          </a:p>
          <a:p>
            <a:endParaRPr lang="fr-FR" sz="2000" b="1" dirty="0">
              <a:solidFill>
                <a:srgbClr val="002060"/>
              </a:solidFill>
              <a:latin typeface="Corbel" pitchFamily="34" charset="0"/>
            </a:endParaRPr>
          </a:p>
          <a:p>
            <a:pPr>
              <a:buFont typeface="Wingdings" pitchFamily="2" charset="2"/>
              <a:buChar char="§"/>
            </a:pPr>
            <a:r>
              <a:rPr lang="fr-FR" sz="2000" dirty="0">
                <a:solidFill>
                  <a:srgbClr val="002060"/>
                </a:solidFill>
                <a:latin typeface="Corbel" pitchFamily="34" charset="0"/>
              </a:rPr>
              <a:t> </a:t>
            </a:r>
            <a:r>
              <a:rPr lang="fr-FR" sz="2000" b="1" dirty="0">
                <a:solidFill>
                  <a:srgbClr val="002060"/>
                </a:solidFill>
                <a:latin typeface="Corbel" pitchFamily="34" charset="0"/>
              </a:rPr>
              <a:t>Un tourisme qui se diversifie</a:t>
            </a:r>
            <a:r>
              <a:rPr lang="fr-FR" sz="2000" dirty="0">
                <a:solidFill>
                  <a:srgbClr val="002060"/>
                </a:solidFill>
                <a:latin typeface="Corbel" pitchFamily="34" charset="0"/>
              </a:rPr>
              <a:t>: moyenne montagne, nouvelle </a:t>
            </a:r>
          </a:p>
          <a:p>
            <a:r>
              <a:rPr lang="fr-FR" sz="2000" dirty="0">
                <a:solidFill>
                  <a:srgbClr val="002060"/>
                </a:solidFill>
                <a:latin typeface="Corbel" pitchFamily="34" charset="0"/>
              </a:rPr>
              <a:t>attractivité entre mer et montagne</a:t>
            </a:r>
          </a:p>
        </p:txBody>
      </p:sp>
      <p:pic>
        <p:nvPicPr>
          <p:cNvPr id="39941" name="Picture 5" descr="C:\Users\ACTEON-ADMIN\Documents\acteon\01-Projets en cours\223_CC_Adour 2050_EPTB\6. Documents de travail\Phase transversale\Photos\Jean-Bernard_Laffite\038.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164289" y="3773001"/>
            <a:ext cx="1944216" cy="2968367"/>
          </a:xfrm>
          <a:prstGeom prst="rect">
            <a:avLst/>
          </a:prstGeom>
          <a:ln>
            <a:noFill/>
          </a:ln>
          <a:effectLst>
            <a:softEdge rad="112500"/>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Image 9" descr="rectangle-vert.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250825" y="836712"/>
            <a:ext cx="5075238"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ZoneTexte 8"/>
          <p:cNvSpPr txBox="1"/>
          <p:nvPr>
            <p:custDataLst>
              <p:tags r:id="rId1"/>
            </p:custDataLst>
          </p:nvPr>
        </p:nvSpPr>
        <p:spPr>
          <a:xfrm>
            <a:off x="179512" y="188640"/>
            <a:ext cx="8497192" cy="584775"/>
          </a:xfrm>
          <a:prstGeom prst="rect">
            <a:avLst/>
          </a:prstGeom>
          <a:noFill/>
        </p:spPr>
        <p:txBody>
          <a:bodyPr wrap="square">
            <a:spAutoFit/>
          </a:bodyPr>
          <a:lstStyle/>
          <a:p>
            <a:pPr eaLnBrk="1" hangingPunct="1">
              <a:defRPr/>
            </a:pPr>
            <a:r>
              <a:rPr lang="fr-FR" sz="3200" b="1" dirty="0">
                <a:solidFill>
                  <a:srgbClr val="136B9D"/>
                </a:solidFill>
                <a:latin typeface="Corbel" pitchFamily="34" charset="0"/>
              </a:rPr>
              <a:t>Caractéristiques communes aux deux scénarios</a:t>
            </a:r>
            <a:endParaRPr lang="fr-FR" sz="3200" b="1" dirty="0">
              <a:solidFill>
                <a:srgbClr val="FF0000"/>
              </a:solidFill>
              <a:effectLst>
                <a:outerShdw blurRad="38100" dist="38100" dir="2700000" algn="tl">
                  <a:srgbClr val="C0C0C0"/>
                </a:outerShdw>
              </a:effectLst>
              <a:latin typeface="Corbel" pitchFamily="34" charset="0"/>
            </a:endParaRPr>
          </a:p>
        </p:txBody>
      </p:sp>
      <p:sp>
        <p:nvSpPr>
          <p:cNvPr id="6" name="Rectangle 5"/>
          <p:cNvSpPr/>
          <p:nvPr/>
        </p:nvSpPr>
        <p:spPr>
          <a:xfrm>
            <a:off x="251520" y="1268760"/>
            <a:ext cx="6552728" cy="4401205"/>
          </a:xfrm>
          <a:prstGeom prst="rect">
            <a:avLst/>
          </a:prstGeom>
        </p:spPr>
        <p:txBody>
          <a:bodyPr wrap="square">
            <a:spAutoFit/>
          </a:bodyPr>
          <a:lstStyle/>
          <a:p>
            <a:pPr>
              <a:buFont typeface="Wingdings" pitchFamily="2" charset="2"/>
              <a:buChar char="§"/>
            </a:pPr>
            <a:r>
              <a:rPr lang="fr-FR" sz="2000" dirty="0">
                <a:solidFill>
                  <a:srgbClr val="002060"/>
                </a:solidFill>
                <a:latin typeface="Corbel" pitchFamily="34" charset="0"/>
              </a:rPr>
              <a:t> </a:t>
            </a:r>
            <a:r>
              <a:rPr lang="fr-FR" sz="2000" b="1" dirty="0">
                <a:solidFill>
                  <a:srgbClr val="002060"/>
                </a:solidFill>
                <a:latin typeface="Corbel" pitchFamily="34" charset="0"/>
              </a:rPr>
              <a:t>Densification des centre-ville, nature en ville</a:t>
            </a:r>
            <a:r>
              <a:rPr lang="fr-FR" sz="2000" dirty="0">
                <a:solidFill>
                  <a:srgbClr val="002060"/>
                </a:solidFill>
                <a:latin typeface="Corbel" pitchFamily="34" charset="0"/>
              </a:rPr>
              <a:t>, corridors bleus et verts, bonne gestion des eaux pluviales urbaines</a:t>
            </a:r>
          </a:p>
          <a:p>
            <a:pPr>
              <a:buFont typeface="Wingdings" pitchFamily="2" charset="2"/>
              <a:buChar char="§"/>
            </a:pPr>
            <a:endParaRPr lang="fr-FR" sz="2000" dirty="0">
              <a:solidFill>
                <a:srgbClr val="002060"/>
              </a:solidFill>
              <a:latin typeface="Corbel" pitchFamily="34" charset="0"/>
            </a:endParaRPr>
          </a:p>
          <a:p>
            <a:pPr>
              <a:buFont typeface="Wingdings" pitchFamily="2" charset="2"/>
              <a:buChar char="§"/>
            </a:pPr>
            <a:endParaRPr lang="fr-FR" sz="2000" dirty="0">
              <a:solidFill>
                <a:srgbClr val="002060"/>
              </a:solidFill>
              <a:latin typeface="Corbel" pitchFamily="34" charset="0"/>
            </a:endParaRPr>
          </a:p>
          <a:p>
            <a:pPr>
              <a:buFont typeface="Wingdings" pitchFamily="2" charset="2"/>
              <a:buChar char="§"/>
            </a:pPr>
            <a:endParaRPr lang="fr-FR" sz="2000" dirty="0">
              <a:solidFill>
                <a:srgbClr val="002060"/>
              </a:solidFill>
              <a:latin typeface="Corbel" pitchFamily="34" charset="0"/>
            </a:endParaRPr>
          </a:p>
          <a:p>
            <a:pPr>
              <a:buFont typeface="Wingdings" pitchFamily="2" charset="2"/>
              <a:buChar char="§"/>
            </a:pPr>
            <a:endParaRPr lang="fr-FR" sz="2000" dirty="0">
              <a:solidFill>
                <a:srgbClr val="002060"/>
              </a:solidFill>
              <a:latin typeface="Corbel" pitchFamily="34" charset="0"/>
            </a:endParaRPr>
          </a:p>
          <a:p>
            <a:pPr>
              <a:buFont typeface="Wingdings" pitchFamily="2" charset="2"/>
              <a:buChar char="§"/>
            </a:pPr>
            <a:r>
              <a:rPr lang="fr-FR" sz="2000" dirty="0">
                <a:solidFill>
                  <a:srgbClr val="002060"/>
                </a:solidFill>
                <a:latin typeface="Corbel" pitchFamily="34" charset="0"/>
              </a:rPr>
              <a:t> Des </a:t>
            </a:r>
            <a:r>
              <a:rPr lang="fr-FR" sz="2000" b="1" dirty="0">
                <a:solidFill>
                  <a:srgbClr val="002060"/>
                </a:solidFill>
                <a:latin typeface="Corbel" pitchFamily="34" charset="0"/>
              </a:rPr>
              <a:t>services eau/assainissement modernisés</a:t>
            </a:r>
            <a:r>
              <a:rPr lang="fr-FR" sz="2000" dirty="0">
                <a:solidFill>
                  <a:srgbClr val="002060"/>
                </a:solidFill>
                <a:latin typeface="Corbel" pitchFamily="34" charset="0"/>
              </a:rPr>
              <a:t>: réduction des fuites dans les réseaux, économies d’eau, eau et énergie, nouvelles technologies épuratoires, réduction des coûts de traitement </a:t>
            </a:r>
          </a:p>
          <a:p>
            <a:endParaRPr lang="fr-FR" sz="2000" dirty="0">
              <a:solidFill>
                <a:srgbClr val="002060"/>
              </a:solidFill>
              <a:latin typeface="Corbel" pitchFamily="34" charset="0"/>
            </a:endParaRPr>
          </a:p>
          <a:p>
            <a:endParaRPr lang="fr-FR" sz="2000" dirty="0">
              <a:solidFill>
                <a:srgbClr val="002060"/>
              </a:solidFill>
              <a:latin typeface="Corbel" pitchFamily="34" charset="0"/>
            </a:endParaRPr>
          </a:p>
          <a:p>
            <a:endParaRPr lang="fr-FR" sz="2000" dirty="0">
              <a:solidFill>
                <a:srgbClr val="002060"/>
              </a:solidFill>
              <a:latin typeface="Corbel" pitchFamily="34" charset="0"/>
            </a:endParaRPr>
          </a:p>
          <a:p>
            <a:pPr>
              <a:buFont typeface="Wingdings" pitchFamily="2" charset="2"/>
              <a:buChar char="§"/>
            </a:pPr>
            <a:r>
              <a:rPr lang="fr-FR" sz="2000" dirty="0">
                <a:solidFill>
                  <a:srgbClr val="002060"/>
                </a:solidFill>
                <a:latin typeface="Corbel" pitchFamily="34" charset="0"/>
              </a:rPr>
              <a:t> Application optimale des </a:t>
            </a:r>
            <a:r>
              <a:rPr lang="fr-FR" sz="2000" b="1" dirty="0">
                <a:solidFill>
                  <a:srgbClr val="002060"/>
                </a:solidFill>
                <a:latin typeface="Corbel" pitchFamily="34" charset="0"/>
              </a:rPr>
              <a:t>circuits courts</a:t>
            </a:r>
            <a:r>
              <a:rPr lang="fr-FR" sz="2000" dirty="0">
                <a:solidFill>
                  <a:srgbClr val="002060"/>
                </a:solidFill>
                <a:latin typeface="Corbel" pitchFamily="34" charset="0"/>
              </a:rPr>
              <a:t> cultures-élevages</a:t>
            </a:r>
          </a:p>
        </p:txBody>
      </p:sp>
      <p:pic>
        <p:nvPicPr>
          <p:cNvPr id="5122" name="Picture 2" descr="http://www.bazarurbain.com/wp-content/uploads/2013/08/Nature-en-villeBD-750x498.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551712" y="1268760"/>
            <a:ext cx="2592288" cy="1721279"/>
          </a:xfrm>
          <a:prstGeom prst="rect">
            <a:avLst/>
          </a:prstGeom>
          <a:ln>
            <a:noFill/>
          </a:ln>
          <a:effectLst>
            <a:softEdge rad="112500"/>
          </a:effectLst>
        </p:spPr>
      </p:pic>
      <p:pic>
        <p:nvPicPr>
          <p:cNvPr id="5124" name="Picture 4" descr="Image associée"/>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488363" y="3933056"/>
            <a:ext cx="2655637" cy="1224136"/>
          </a:xfrm>
          <a:prstGeom prst="rect">
            <a:avLst/>
          </a:prstGeom>
          <a:ln>
            <a:noFill/>
          </a:ln>
          <a:effectLst>
            <a:softEdge rad="112500"/>
          </a:effectLst>
        </p:spPr>
      </p:pic>
      <p:pic>
        <p:nvPicPr>
          <p:cNvPr id="5126" name="Picture 6" descr="http://www.ferme-uhartia.com/images/slider/canard-fermier-2.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5987017" y="5517232"/>
            <a:ext cx="3156983" cy="1224136"/>
          </a:xfrm>
          <a:prstGeom prst="rect">
            <a:avLst/>
          </a:prstGeom>
          <a:ln>
            <a:noFill/>
          </a:ln>
          <a:effectLst>
            <a:softEdge rad="112500"/>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8"/>
          <p:cNvSpPr txBox="1"/>
          <p:nvPr>
            <p:custDataLst>
              <p:tags r:id="rId1"/>
            </p:custDataLst>
          </p:nvPr>
        </p:nvSpPr>
        <p:spPr>
          <a:xfrm>
            <a:off x="360040" y="335558"/>
            <a:ext cx="8820472" cy="1077218"/>
          </a:xfrm>
          <a:prstGeom prst="rect">
            <a:avLst/>
          </a:prstGeom>
          <a:noFill/>
        </p:spPr>
        <p:txBody>
          <a:bodyPr wrap="square">
            <a:spAutoFit/>
          </a:bodyPr>
          <a:lstStyle/>
          <a:p>
            <a:pPr eaLnBrk="1" hangingPunct="1">
              <a:defRPr/>
            </a:pPr>
            <a:r>
              <a:rPr lang="fr-FR" sz="3200" b="1" dirty="0">
                <a:solidFill>
                  <a:srgbClr val="136B9D"/>
                </a:solidFill>
                <a:effectLst>
                  <a:outerShdw blurRad="38100" dist="38100" dir="2700000" algn="tl">
                    <a:srgbClr val="C0C0C0"/>
                  </a:outerShdw>
                </a:effectLst>
                <a:latin typeface="Candara" pitchFamily="34" charset="0"/>
              </a:rPr>
              <a:t>La parole à la salle</a:t>
            </a:r>
            <a:endParaRPr lang="fr-FR" sz="3200" b="1" dirty="0">
              <a:solidFill>
                <a:srgbClr val="FF0000"/>
              </a:solidFill>
              <a:effectLst>
                <a:outerShdw blurRad="38100" dist="38100" dir="2700000" algn="tl">
                  <a:srgbClr val="C0C0C0"/>
                </a:outerShdw>
              </a:effectLst>
              <a:latin typeface="Candara" pitchFamily="34" charset="0"/>
            </a:endParaRPr>
          </a:p>
          <a:p>
            <a:pPr eaLnBrk="1" hangingPunct="1">
              <a:defRPr/>
            </a:pPr>
            <a:endParaRPr lang="fr-FR" sz="3200" dirty="0">
              <a:latin typeface="Candara" pitchFamily="34" charset="0"/>
            </a:endParaRPr>
          </a:p>
        </p:txBody>
      </p:sp>
      <p:pic>
        <p:nvPicPr>
          <p:cNvPr id="7172" name="Image 9" descr="rectangle-vert.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432866" y="1078707"/>
            <a:ext cx="5075238"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ZoneTexte 5"/>
          <p:cNvSpPr txBox="1"/>
          <p:nvPr/>
        </p:nvSpPr>
        <p:spPr>
          <a:xfrm>
            <a:off x="467544" y="1978382"/>
            <a:ext cx="8280920" cy="1692771"/>
          </a:xfrm>
          <a:prstGeom prst="rect">
            <a:avLst/>
          </a:prstGeom>
          <a:noFill/>
        </p:spPr>
        <p:txBody>
          <a:bodyPr wrap="square" rtlCol="0">
            <a:spAutoFit/>
          </a:bodyPr>
          <a:lstStyle/>
          <a:p>
            <a:pPr marL="457200" indent="-457200">
              <a:spcBef>
                <a:spcPts val="1200"/>
              </a:spcBef>
              <a:buFont typeface="Arial" panose="020B0604020202020204" pitchFamily="34" charset="0"/>
              <a:buChar char="•"/>
            </a:pPr>
            <a:r>
              <a:rPr lang="fr-FR" sz="2600" b="1" dirty="0">
                <a:solidFill>
                  <a:schemeClr val="accent1">
                    <a:lumMod val="50000"/>
                  </a:schemeClr>
                </a:solidFill>
              </a:rPr>
              <a:t>Questions de clarification</a:t>
            </a:r>
            <a:r>
              <a:rPr lang="fr-FR" sz="2600" dirty="0">
                <a:solidFill>
                  <a:schemeClr val="accent1">
                    <a:lumMod val="50000"/>
                  </a:schemeClr>
                </a:solidFill>
              </a:rPr>
              <a:t> (sur les objectifs de l’étude prospective Adour 2050, la démarche mise en œuvre, les travaux menés dans les phases précédentes…)</a:t>
            </a:r>
            <a:endParaRPr lang="fr-FR" sz="2600" b="1" dirty="0">
              <a:solidFill>
                <a:schemeClr val="accent1">
                  <a:lumMod val="50000"/>
                </a:schemeClr>
              </a:solidFill>
              <a:latin typeface="+mn-lt"/>
              <a:cs typeface="Calibri" pitchFamily="34" charset="0"/>
            </a:endParaRPr>
          </a:p>
        </p:txBody>
      </p:sp>
      <p:pic>
        <p:nvPicPr>
          <p:cNvPr id="5" name="Graphique 4" descr="Questions">
            <a:extLst>
              <a:ext uri="{FF2B5EF4-FFF2-40B4-BE49-F238E27FC236}">
                <a16:creationId xmlns:a16="http://schemas.microsoft.com/office/drawing/2014/main" xmlns="" id="{113E676B-85BB-4CFD-828C-95B8131BA256}"/>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6660232" y="4437112"/>
            <a:ext cx="1203419" cy="1203419"/>
          </a:xfrm>
          <a:prstGeom prst="rect">
            <a:avLst/>
          </a:prstGeom>
        </p:spPr>
      </p:pic>
    </p:spTree>
    <p:extLst>
      <p:ext uri="{BB962C8B-B14F-4D97-AF65-F5344CB8AC3E}">
        <p14:creationId xmlns:p14="http://schemas.microsoft.com/office/powerpoint/2010/main" val="3682009842"/>
      </p:ext>
    </p:extLst>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Image 3"/>
          <p:cNvPicPr>
            <a:picLocks noChangeAspect="1"/>
          </p:cNvPicPr>
          <p:nvPr/>
        </p:nvPicPr>
        <p:blipFill>
          <a:blip r:embed="rId8" cstate="email">
            <a:extLst>
              <a:ext uri="{28A0092B-C50C-407E-A947-70E740481C1C}">
                <a14:useLocalDpi xmlns:a14="http://schemas.microsoft.com/office/drawing/2010/main"/>
              </a:ext>
            </a:extLst>
          </a:blip>
          <a:srcRect/>
          <a:stretch>
            <a:fillRect/>
          </a:stretch>
        </p:blipFill>
        <p:spPr bwMode="auto">
          <a:xfrm>
            <a:off x="4589463" y="3501231"/>
            <a:ext cx="3438525"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Rectangle 27"/>
          <p:cNvSpPr/>
          <p:nvPr>
            <p:custDataLst>
              <p:tags r:id="rId1"/>
            </p:custDataLst>
          </p:nvPr>
        </p:nvSpPr>
        <p:spPr>
          <a:xfrm>
            <a:off x="34925" y="26988"/>
            <a:ext cx="3203575" cy="5778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solidFill>
                <a:schemeClr val="bg1"/>
              </a:solidFill>
              <a:cs typeface="Arial" pitchFamily="34" charset="0"/>
            </a:endParaRPr>
          </a:p>
        </p:txBody>
      </p:sp>
      <p:pic>
        <p:nvPicPr>
          <p:cNvPr id="6148" name="Image 29" descr="papillon.png"/>
          <p:cNvPicPr>
            <a:picLocks noChangeAspect="1" noChangeArrowheads="1"/>
          </p:cNvPicPr>
          <p:nvPr>
            <p:custDataLst>
              <p:tags r:id="rId2"/>
            </p:custDataLst>
          </p:nvPr>
        </p:nvPicPr>
        <p:blipFill>
          <a:blip r:embed="rId9" cstate="email">
            <a:lum bright="38000" contrast="-44000"/>
            <a:extLst>
              <a:ext uri="{28A0092B-C50C-407E-A947-70E740481C1C}">
                <a14:useLocalDpi xmlns:a14="http://schemas.microsoft.com/office/drawing/2010/main"/>
              </a:ext>
            </a:extLst>
          </a:blip>
          <a:srcRect/>
          <a:stretch>
            <a:fillRect/>
          </a:stretch>
        </p:blipFill>
        <p:spPr bwMode="auto">
          <a:xfrm>
            <a:off x="6588125" y="657225"/>
            <a:ext cx="2376488" cy="2465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Image 31" descr="ACTEON_LOGO_COULEUR transparent"/>
          <p:cNvPicPr>
            <a:picLocks noChangeAspect="1" noChangeArrowheads="1"/>
          </p:cNvPicPr>
          <p:nvPr>
            <p:custDataLst>
              <p:tags r:id="rId3"/>
            </p:custDataLst>
          </p:nvPr>
        </p:nvPicPr>
        <p:blipFill>
          <a:blip r:embed="rId10" cstate="email">
            <a:extLst>
              <a:ext uri="{28A0092B-C50C-407E-A947-70E740481C1C}">
                <a14:useLocalDpi xmlns:a14="http://schemas.microsoft.com/office/drawing/2010/main"/>
              </a:ext>
            </a:extLst>
          </a:blip>
          <a:srcRect/>
          <a:stretch>
            <a:fillRect/>
          </a:stretch>
        </p:blipFill>
        <p:spPr bwMode="auto">
          <a:xfrm>
            <a:off x="4716463" y="0"/>
            <a:ext cx="1584325"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e 32"/>
          <p:cNvGrpSpPr>
            <a:grpSpLocks/>
          </p:cNvGrpSpPr>
          <p:nvPr/>
        </p:nvGrpSpPr>
        <p:grpSpPr bwMode="auto">
          <a:xfrm>
            <a:off x="1836738" y="3140868"/>
            <a:ext cx="5327650" cy="2592388"/>
            <a:chOff x="3275856" y="3357048"/>
            <a:chExt cx="5328592" cy="2591868"/>
          </a:xfrm>
        </p:grpSpPr>
        <p:pic>
          <p:nvPicPr>
            <p:cNvPr id="6162" name="Image 35" descr="divisers.png"/>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3275856" y="5434566"/>
              <a:ext cx="5328592"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63" name="Image 37" descr="divisers.png"/>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rot="10800000">
              <a:off x="3275856" y="3357048"/>
              <a:ext cx="5328592"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152" name="ZoneTexte 38"/>
          <p:cNvSpPr txBox="1">
            <a:spLocks noChangeArrowheads="1"/>
          </p:cNvSpPr>
          <p:nvPr>
            <p:custDataLst>
              <p:tags r:id="rId4"/>
            </p:custDataLst>
          </p:nvPr>
        </p:nvSpPr>
        <p:spPr bwMode="auto">
          <a:xfrm>
            <a:off x="3492500" y="5805264"/>
            <a:ext cx="503994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fr-FR" altLang="fr-FR" dirty="0">
                <a:solidFill>
                  <a:srgbClr val="136B9D"/>
                </a:solidFill>
                <a:latin typeface="Corbel" panose="020B0503020204020204" pitchFamily="34" charset="0"/>
                <a:ea typeface="ヒラギノ角ゴ Pro W3" pitchFamily="-104" charset="-128"/>
              </a:rPr>
              <a:t>Réunion publique</a:t>
            </a:r>
          </a:p>
          <a:p>
            <a:pPr algn="r" eaLnBrk="1" hangingPunct="1"/>
            <a:r>
              <a:rPr lang="fr-FR" altLang="fr-FR" dirty="0">
                <a:solidFill>
                  <a:srgbClr val="136B9D"/>
                </a:solidFill>
                <a:latin typeface="Corbel" panose="020B0503020204020204" pitchFamily="34" charset="0"/>
                <a:ea typeface="ヒラギノ角ゴ Pro W3" pitchFamily="-104" charset="-128"/>
              </a:rPr>
              <a:t>Pau, le 11 juin 2019</a:t>
            </a:r>
          </a:p>
        </p:txBody>
      </p:sp>
      <p:pic>
        <p:nvPicPr>
          <p:cNvPr id="6153" name="Picture 15"/>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971550" y="3501231"/>
            <a:ext cx="3455988" cy="179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4" name="Picture 17"/>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6372225" y="265113"/>
            <a:ext cx="1511300" cy="49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5" name="AutoShape 24" descr="imap://c%2Echanard%40acteon-environment%2Eeu@ssl0.ovh.net:993/fetch%3EUID%3E.INBOX.INBOX.2015-12_INSTADOUR_Adour2050%3E18?header=quotebody&amp;part=1.2.2&amp;filename=LOGOMINI-MTP.jpg"/>
          <p:cNvSpPr>
            <a:spLocks noChangeAspect="1" noChangeArrowheads="1"/>
          </p:cNvSpPr>
          <p:nvPr/>
        </p:nvSpPr>
        <p:spPr bwMode="auto">
          <a:xfrm>
            <a:off x="31750" y="-68263"/>
            <a:ext cx="1038225" cy="819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r-FR" altLang="fr-FR">
              <a:ea typeface="ヒラギノ角ゴ Pro W3" pitchFamily="-104" charset="-128"/>
            </a:endParaRPr>
          </a:p>
        </p:txBody>
      </p:sp>
      <p:sp>
        <p:nvSpPr>
          <p:cNvPr id="6156" name="AutoShape 26" descr="imap://c%2Echanard%40acteon-environment%2Eeu@ssl0.ovh.net:993/fetch%3EUID%3E.INBOX.INBOX.2015-12_INSTADOUR_Adour2050%3E18?header=quotebody&amp;part=1.2.2&amp;filename=LOGOMINI-MTP.jpg"/>
          <p:cNvSpPr>
            <a:spLocks noChangeAspect="1" noChangeArrowheads="1"/>
          </p:cNvSpPr>
          <p:nvPr/>
        </p:nvSpPr>
        <p:spPr bwMode="auto">
          <a:xfrm>
            <a:off x="31750" y="-68263"/>
            <a:ext cx="1038225" cy="819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r-FR" altLang="fr-FR">
              <a:ea typeface="ヒラギノ角ゴ Pro W3" pitchFamily="-104" charset="-128"/>
            </a:endParaRPr>
          </a:p>
        </p:txBody>
      </p:sp>
      <p:sp>
        <p:nvSpPr>
          <p:cNvPr id="6157" name="AutoShape 28" descr="imap://c%2Echanard%40acteon-environment%2Eeu@ssl0.ovh.net:993/fetch%3EUID%3E.INBOX.INBOX.2015-12_INSTADOUR_Adour2050%3E18?header=quotebody&amp;part=1.2.2&amp;filename=LOGOMINI-MTP.jpg"/>
          <p:cNvSpPr>
            <a:spLocks noChangeAspect="1" noChangeArrowheads="1"/>
          </p:cNvSpPr>
          <p:nvPr/>
        </p:nvSpPr>
        <p:spPr bwMode="auto">
          <a:xfrm>
            <a:off x="31750" y="-68263"/>
            <a:ext cx="1038225" cy="819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r-FR" altLang="fr-FR">
              <a:ea typeface="ヒラギノ角ゴ Pro W3" pitchFamily="-104" charset="-128"/>
            </a:endParaRPr>
          </a:p>
        </p:txBody>
      </p:sp>
      <p:pic>
        <p:nvPicPr>
          <p:cNvPr id="6160" name="Image 1"/>
          <p:cNvPicPr>
            <a:picLocks noChangeAspect="1"/>
          </p:cNvPicPr>
          <p:nvPr/>
        </p:nvPicPr>
        <p:blipFill>
          <a:blip r:embed="rId14" cstate="email">
            <a:extLst>
              <a:ext uri="{28A0092B-C50C-407E-A947-70E740481C1C}">
                <a14:useLocalDpi xmlns:a14="http://schemas.microsoft.com/office/drawing/2010/main"/>
              </a:ext>
            </a:extLst>
          </a:blip>
          <a:srcRect/>
          <a:stretch>
            <a:fillRect/>
          </a:stretch>
        </p:blipFill>
        <p:spPr bwMode="auto">
          <a:xfrm>
            <a:off x="179388" y="44624"/>
            <a:ext cx="2065337"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61" name="Picture 16"/>
          <p:cNvPicPr>
            <a:picLocks noChangeAspect="1" noChangeArrowheads="1"/>
          </p:cNvPicPr>
          <p:nvPr/>
        </p:nvPicPr>
        <p:blipFill>
          <a:blip r:embed="rId15" cstate="email">
            <a:extLst>
              <a:ext uri="{28A0092B-C50C-407E-A947-70E740481C1C}">
                <a14:useLocalDpi xmlns:a14="http://schemas.microsoft.com/office/drawing/2010/main"/>
              </a:ext>
            </a:extLst>
          </a:blip>
          <a:srcRect/>
          <a:stretch>
            <a:fillRect/>
          </a:stretch>
        </p:blipFill>
        <p:spPr bwMode="auto">
          <a:xfrm>
            <a:off x="8028384" y="114970"/>
            <a:ext cx="793750"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Image 18"/>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28148" y="5661248"/>
            <a:ext cx="4260291" cy="1005029"/>
          </a:xfrm>
          <a:prstGeom prst="rect">
            <a:avLst/>
          </a:prstGeom>
        </p:spPr>
      </p:pic>
      <p:sp>
        <p:nvSpPr>
          <p:cNvPr id="20" name="ZoneTexte 30">
            <a:extLst>
              <a:ext uri="{FF2B5EF4-FFF2-40B4-BE49-F238E27FC236}">
                <a16:creationId xmlns:a16="http://schemas.microsoft.com/office/drawing/2014/main" xmlns="" id="{21BC2BFF-B34D-4B41-82D4-EABFDDC04015}"/>
              </a:ext>
            </a:extLst>
          </p:cNvPr>
          <p:cNvSpPr txBox="1">
            <a:spLocks noChangeArrowheads="1"/>
          </p:cNvSpPr>
          <p:nvPr>
            <p:custDataLst>
              <p:tags r:id="rId5"/>
            </p:custDataLst>
          </p:nvPr>
        </p:nvSpPr>
        <p:spPr bwMode="auto">
          <a:xfrm>
            <a:off x="323528" y="1509752"/>
            <a:ext cx="8641904"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fr-FR" sz="3600" b="1" dirty="0">
                <a:solidFill>
                  <a:srgbClr val="136B9D"/>
                </a:solidFill>
                <a:latin typeface="Corbel" panose="020B0503020204020204" pitchFamily="34" charset="0"/>
                <a:ea typeface="ヒラギノ角ゴ Pro W3" pitchFamily="-104" charset="-128"/>
              </a:rPr>
              <a:t>Temps 3 – S’adapter : Orientations et propositions</a:t>
            </a:r>
          </a:p>
          <a:p>
            <a:pPr algn="r" eaLnBrk="1" hangingPunct="1"/>
            <a:r>
              <a:rPr lang="fr-FR" altLang="fr-FR" sz="2800" b="1" dirty="0">
                <a:solidFill>
                  <a:srgbClr val="136B9D"/>
                </a:solidFill>
                <a:latin typeface="Corbel" panose="020B0503020204020204" pitchFamily="34" charset="0"/>
                <a:ea typeface="ヒラギノ角ゴ Pro W3" pitchFamily="-104" charset="-128"/>
              </a:rPr>
              <a:t>Pierre Strosser, ACT</a:t>
            </a:r>
            <a:r>
              <a:rPr lang="fr-FR" altLang="fr-FR" sz="2800" b="1" i="1" dirty="0">
                <a:solidFill>
                  <a:srgbClr val="136B9D"/>
                </a:solidFill>
                <a:latin typeface="Corbel" panose="020B0503020204020204" pitchFamily="34" charset="0"/>
                <a:ea typeface="ヒラギノ角ゴ Pro W3" pitchFamily="-104" charset="-128"/>
              </a:rPr>
              <a:t>eon</a:t>
            </a:r>
          </a:p>
        </p:txBody>
      </p:sp>
    </p:spTree>
    <p:extLst>
      <p:ext uri="{BB962C8B-B14F-4D97-AF65-F5344CB8AC3E}">
        <p14:creationId xmlns:p14="http://schemas.microsoft.com/office/powerpoint/2010/main" val="11841036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0040" y="476672"/>
            <a:ext cx="8820472" cy="504056"/>
          </a:xfrm>
        </p:spPr>
        <p:txBody>
          <a:bodyPr/>
          <a:lstStyle/>
          <a:p>
            <a:r>
              <a:rPr lang="fr-FR" dirty="0"/>
              <a:t>Pour élaborer les pistes d’adaptation pour le territoire de l’Adour et des côtiers basques</a:t>
            </a:r>
          </a:p>
        </p:txBody>
      </p:sp>
      <p:pic>
        <p:nvPicPr>
          <p:cNvPr id="1027" name="Picture 3"/>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b="8538"/>
          <a:stretch/>
        </p:blipFill>
        <p:spPr bwMode="auto">
          <a:xfrm>
            <a:off x="326132" y="1772816"/>
            <a:ext cx="8206308" cy="3240360"/>
          </a:xfrm>
          <a:prstGeom prst="rect">
            <a:avLst/>
          </a:prstGeom>
          <a:noFill/>
          <a:ln w="9525">
            <a:noFill/>
            <a:miter lim="800000"/>
            <a:headEnd/>
            <a:tailEnd/>
          </a:ln>
        </p:spPr>
      </p:pic>
      <p:sp>
        <p:nvSpPr>
          <p:cNvPr id="7" name="ZoneTexte 3">
            <a:extLst>
              <a:ext uri="{FF2B5EF4-FFF2-40B4-BE49-F238E27FC236}">
                <a16:creationId xmlns:a16="http://schemas.microsoft.com/office/drawing/2014/main" xmlns="" id="{AA7C95C8-7726-48D5-B56B-499E1CA53DFB}"/>
              </a:ext>
            </a:extLst>
          </p:cNvPr>
          <p:cNvSpPr txBox="1">
            <a:spLocks noChangeArrowheads="1"/>
          </p:cNvSpPr>
          <p:nvPr>
            <p:custDataLst>
              <p:tags r:id="rId1"/>
            </p:custDataLst>
          </p:nvPr>
        </p:nvSpPr>
        <p:spPr bwMode="auto">
          <a:xfrm>
            <a:off x="377737" y="4901098"/>
            <a:ext cx="8460432" cy="400110"/>
          </a:xfrm>
          <a:prstGeom prst="rect">
            <a:avLst/>
          </a:prstGeom>
          <a:noFill/>
          <a:ln w="9525">
            <a:noFill/>
            <a:miter lim="800000"/>
            <a:headEnd/>
            <a:tailEnd/>
          </a:ln>
        </p:spPr>
        <p:txBody>
          <a:bodyPr wrap="square">
            <a:spAutoFit/>
          </a:bodyPr>
          <a:lstStyle/>
          <a:p>
            <a:pPr algn="just"/>
            <a:r>
              <a:rPr lang="fr-FR" altLang="fr-FR" sz="2000" dirty="0">
                <a:solidFill>
                  <a:schemeClr val="accent1">
                    <a:lumMod val="50000"/>
                  </a:schemeClr>
                </a:solidFill>
                <a:latin typeface="Candara" pitchFamily="34" charset="0"/>
                <a:ea typeface="ヒラギノ角ゴ Pro W3" pitchFamily="-104" charset="-128"/>
              </a:rPr>
              <a:t>Novembre 2018	          Février 2019		Mai 2019        Juin 2019</a:t>
            </a:r>
          </a:p>
        </p:txBody>
      </p:sp>
      <p:sp>
        <p:nvSpPr>
          <p:cNvPr id="3" name="Flèche : bas 2">
            <a:extLst>
              <a:ext uri="{FF2B5EF4-FFF2-40B4-BE49-F238E27FC236}">
                <a16:creationId xmlns:a16="http://schemas.microsoft.com/office/drawing/2014/main" xmlns="" id="{0F536A22-DAD0-4A8E-B57A-535C9F9B462D}"/>
              </a:ext>
            </a:extLst>
          </p:cNvPr>
          <p:cNvSpPr/>
          <p:nvPr/>
        </p:nvSpPr>
        <p:spPr>
          <a:xfrm>
            <a:off x="4355976" y="5373216"/>
            <a:ext cx="432048"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3">
            <a:extLst>
              <a:ext uri="{FF2B5EF4-FFF2-40B4-BE49-F238E27FC236}">
                <a16:creationId xmlns:a16="http://schemas.microsoft.com/office/drawing/2014/main" xmlns="" id="{2012B8FE-89E9-45CA-9525-F6DC42E9A198}"/>
              </a:ext>
            </a:extLst>
          </p:cNvPr>
          <p:cNvSpPr txBox="1">
            <a:spLocks noChangeArrowheads="1"/>
          </p:cNvSpPr>
          <p:nvPr>
            <p:custDataLst>
              <p:tags r:id="rId2"/>
            </p:custDataLst>
          </p:nvPr>
        </p:nvSpPr>
        <p:spPr bwMode="auto">
          <a:xfrm>
            <a:off x="303476" y="5899919"/>
            <a:ext cx="8496248" cy="769441"/>
          </a:xfrm>
          <a:prstGeom prst="rect">
            <a:avLst/>
          </a:prstGeom>
          <a:noFill/>
          <a:ln w="9525">
            <a:noFill/>
            <a:miter lim="800000"/>
            <a:headEnd/>
            <a:tailEnd/>
          </a:ln>
        </p:spPr>
        <p:txBody>
          <a:bodyPr wrap="square">
            <a:spAutoFit/>
          </a:bodyPr>
          <a:lstStyle/>
          <a:p>
            <a:pPr algn="ctr"/>
            <a:r>
              <a:rPr lang="fr-FR" sz="2200" dirty="0">
                <a:solidFill>
                  <a:schemeClr val="accent1">
                    <a:lumMod val="50000"/>
                  </a:schemeClr>
                </a:solidFill>
              </a:rPr>
              <a:t>Illustrer la </a:t>
            </a:r>
            <a:r>
              <a:rPr lang="fr-FR" sz="2200" b="1" dirty="0">
                <a:solidFill>
                  <a:schemeClr val="accent1">
                    <a:lumMod val="50000"/>
                  </a:schemeClr>
                </a:solidFill>
              </a:rPr>
              <a:t>palette de solutions, </a:t>
            </a:r>
            <a:r>
              <a:rPr lang="fr-FR" sz="2200" dirty="0">
                <a:solidFill>
                  <a:schemeClr val="accent1">
                    <a:lumMod val="50000"/>
                  </a:schemeClr>
                </a:solidFill>
              </a:rPr>
              <a:t>identifier les </a:t>
            </a:r>
            <a:r>
              <a:rPr lang="fr-FR" sz="2200" b="1" dirty="0">
                <a:solidFill>
                  <a:schemeClr val="accent1">
                    <a:lumMod val="50000"/>
                  </a:schemeClr>
                </a:solidFill>
              </a:rPr>
              <a:t>facteurs clés de réussite, donner envie</a:t>
            </a:r>
            <a:r>
              <a:rPr lang="fr-FR" sz="2200" dirty="0">
                <a:solidFill>
                  <a:schemeClr val="accent1">
                    <a:lumMod val="50000"/>
                  </a:schemeClr>
                </a:solidFill>
              </a:rPr>
              <a:t> à chacun d’agir</a:t>
            </a:r>
            <a:endParaRPr lang="fr-FR" altLang="fr-FR" sz="2200" dirty="0">
              <a:solidFill>
                <a:schemeClr val="accent1">
                  <a:lumMod val="50000"/>
                </a:schemeClr>
              </a:solidFill>
              <a:latin typeface="Candara" pitchFamily="34" charset="0"/>
              <a:ea typeface="ヒラギノ角ゴ Pro W3" pitchFamily="-104" charset="-128"/>
            </a:endParaRPr>
          </a:p>
        </p:txBody>
      </p:sp>
    </p:spTree>
    <p:extLst>
      <p:ext uri="{BB962C8B-B14F-4D97-AF65-F5344CB8AC3E}">
        <p14:creationId xmlns:p14="http://schemas.microsoft.com/office/powerpoint/2010/main" val="4051081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8"/>
          <p:cNvSpPr txBox="1"/>
          <p:nvPr>
            <p:custDataLst>
              <p:tags r:id="rId1"/>
            </p:custDataLst>
          </p:nvPr>
        </p:nvSpPr>
        <p:spPr>
          <a:xfrm>
            <a:off x="323528" y="44624"/>
            <a:ext cx="8820472" cy="1569660"/>
          </a:xfrm>
          <a:prstGeom prst="rect">
            <a:avLst/>
          </a:prstGeom>
          <a:noFill/>
        </p:spPr>
        <p:txBody>
          <a:bodyPr wrap="square">
            <a:spAutoFit/>
          </a:bodyPr>
          <a:lstStyle/>
          <a:p>
            <a:pPr eaLnBrk="1" hangingPunct="1">
              <a:defRPr/>
            </a:pPr>
            <a:r>
              <a:rPr lang="fr-FR" sz="3200" b="1" dirty="0">
                <a:solidFill>
                  <a:srgbClr val="136B9D"/>
                </a:solidFill>
                <a:effectLst>
                  <a:outerShdw blurRad="38100" dist="38100" dir="2700000" algn="tl">
                    <a:srgbClr val="C0C0C0"/>
                  </a:outerShdw>
                </a:effectLst>
                <a:latin typeface="Candara" pitchFamily="34" charset="0"/>
              </a:rPr>
              <a:t>Des principes transversaux d’une démarche d’adaptation réussie</a:t>
            </a:r>
            <a:endParaRPr lang="fr-FR" sz="3200" b="1" dirty="0">
              <a:solidFill>
                <a:srgbClr val="FF0000"/>
              </a:solidFill>
              <a:effectLst>
                <a:outerShdw blurRad="38100" dist="38100" dir="2700000" algn="tl">
                  <a:srgbClr val="C0C0C0"/>
                </a:outerShdw>
              </a:effectLst>
              <a:latin typeface="Candara" pitchFamily="34" charset="0"/>
            </a:endParaRPr>
          </a:p>
          <a:p>
            <a:pPr eaLnBrk="1" hangingPunct="1">
              <a:defRPr/>
            </a:pPr>
            <a:endParaRPr lang="fr-FR" sz="3200" dirty="0">
              <a:latin typeface="Candara" pitchFamily="34" charset="0"/>
            </a:endParaRPr>
          </a:p>
        </p:txBody>
      </p:sp>
      <p:pic>
        <p:nvPicPr>
          <p:cNvPr id="7172" name="Image 9" descr="rectangle-vert.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432866" y="1078707"/>
            <a:ext cx="5075238"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ZoneTexte 5"/>
          <p:cNvSpPr txBox="1"/>
          <p:nvPr/>
        </p:nvSpPr>
        <p:spPr>
          <a:xfrm>
            <a:off x="467544" y="1978382"/>
            <a:ext cx="8280920" cy="3754874"/>
          </a:xfrm>
          <a:prstGeom prst="rect">
            <a:avLst/>
          </a:prstGeom>
          <a:noFill/>
        </p:spPr>
        <p:txBody>
          <a:bodyPr wrap="square" rtlCol="0">
            <a:spAutoFit/>
          </a:bodyPr>
          <a:lstStyle/>
          <a:p>
            <a:pPr marL="457200" indent="-457200">
              <a:spcBef>
                <a:spcPts val="1200"/>
              </a:spcBef>
              <a:buAutoNum type="arabicParenBoth"/>
            </a:pPr>
            <a:r>
              <a:rPr lang="fr-FR" sz="2200" dirty="0">
                <a:solidFill>
                  <a:schemeClr val="accent1">
                    <a:lumMod val="50000"/>
                  </a:schemeClr>
                </a:solidFill>
              </a:rPr>
              <a:t>Favoriser les </a:t>
            </a:r>
            <a:r>
              <a:rPr lang="fr-FR" sz="2200" b="1" dirty="0">
                <a:solidFill>
                  <a:schemeClr val="accent1">
                    <a:lumMod val="50000"/>
                  </a:schemeClr>
                </a:solidFill>
              </a:rPr>
              <a:t>solutions intégrées et multifonctionnelles</a:t>
            </a:r>
            <a:r>
              <a:rPr lang="fr-FR" sz="2200" dirty="0">
                <a:solidFill>
                  <a:schemeClr val="accent1">
                    <a:lumMod val="50000"/>
                  </a:schemeClr>
                </a:solidFill>
              </a:rPr>
              <a:t> afin de produire des bénéfices multiples et réduire ou mutualiser les coûts</a:t>
            </a:r>
          </a:p>
          <a:p>
            <a:pPr marL="457200" indent="-457200">
              <a:spcBef>
                <a:spcPts val="1200"/>
              </a:spcBef>
              <a:buAutoNum type="arabicParenBoth"/>
            </a:pPr>
            <a:r>
              <a:rPr lang="fr-FR" sz="2200" dirty="0">
                <a:solidFill>
                  <a:schemeClr val="accent1">
                    <a:lumMod val="50000"/>
                  </a:schemeClr>
                </a:solidFill>
              </a:rPr>
              <a:t>S’appuyer sur les spécificités et </a:t>
            </a:r>
            <a:r>
              <a:rPr lang="fr-FR" sz="2200" b="1" dirty="0">
                <a:solidFill>
                  <a:schemeClr val="accent1">
                    <a:lumMod val="50000"/>
                  </a:schemeClr>
                </a:solidFill>
              </a:rPr>
              <a:t>complémentarités des territoires</a:t>
            </a:r>
            <a:r>
              <a:rPr lang="fr-FR" sz="2200" dirty="0">
                <a:solidFill>
                  <a:schemeClr val="accent1">
                    <a:lumMod val="50000"/>
                  </a:schemeClr>
                </a:solidFill>
              </a:rPr>
              <a:t> de l’Adour et des côtiers basques</a:t>
            </a:r>
          </a:p>
          <a:p>
            <a:pPr marL="457200" indent="-457200">
              <a:spcBef>
                <a:spcPts val="1200"/>
              </a:spcBef>
              <a:buFontTx/>
              <a:buAutoNum type="arabicParenBoth"/>
            </a:pPr>
            <a:r>
              <a:rPr lang="fr-FR" sz="2200" dirty="0">
                <a:solidFill>
                  <a:schemeClr val="accent1">
                    <a:lumMod val="50000"/>
                  </a:schemeClr>
                </a:solidFill>
              </a:rPr>
              <a:t>Adopter la logique de l’é</a:t>
            </a:r>
            <a:r>
              <a:rPr lang="fr-FR" sz="2200" b="1" dirty="0">
                <a:solidFill>
                  <a:schemeClr val="accent1">
                    <a:lumMod val="50000"/>
                  </a:schemeClr>
                </a:solidFill>
              </a:rPr>
              <a:t>conomie circulaire</a:t>
            </a:r>
            <a:r>
              <a:rPr lang="fr-FR" sz="2200" dirty="0">
                <a:solidFill>
                  <a:schemeClr val="accent1">
                    <a:lumMod val="50000"/>
                  </a:schemeClr>
                </a:solidFill>
              </a:rPr>
              <a:t> limitant ainsi la consommation de ressources naturelle</a:t>
            </a:r>
          </a:p>
          <a:p>
            <a:pPr marL="457200" indent="-457200">
              <a:spcBef>
                <a:spcPts val="1200"/>
              </a:spcBef>
              <a:buAutoNum type="arabicParenBoth"/>
            </a:pPr>
            <a:r>
              <a:rPr lang="fr-FR" sz="2200" dirty="0">
                <a:solidFill>
                  <a:schemeClr val="accent1">
                    <a:lumMod val="50000"/>
                  </a:schemeClr>
                </a:solidFill>
              </a:rPr>
              <a:t>Créer une </a:t>
            </a:r>
            <a:r>
              <a:rPr lang="fr-FR" sz="2200" b="1" dirty="0">
                <a:solidFill>
                  <a:schemeClr val="accent1">
                    <a:lumMod val="50000"/>
                  </a:schemeClr>
                </a:solidFill>
              </a:rPr>
              <a:t>rupture</a:t>
            </a:r>
            <a:r>
              <a:rPr lang="fr-FR" sz="2200" dirty="0">
                <a:solidFill>
                  <a:schemeClr val="accent1">
                    <a:lumMod val="50000"/>
                  </a:schemeClr>
                </a:solidFill>
              </a:rPr>
              <a:t> et faire preuve d’innovation</a:t>
            </a:r>
          </a:p>
          <a:p>
            <a:pPr marL="457200" indent="-457200">
              <a:spcBef>
                <a:spcPts val="1200"/>
              </a:spcBef>
              <a:buAutoNum type="arabicParenBoth"/>
            </a:pPr>
            <a:r>
              <a:rPr lang="fr-FR" sz="2200" b="1" dirty="0">
                <a:solidFill>
                  <a:schemeClr val="accent1">
                    <a:lumMod val="50000"/>
                  </a:schemeClr>
                </a:solidFill>
              </a:rPr>
              <a:t>Eviter la mal-adaptation</a:t>
            </a:r>
            <a:endParaRPr lang="fr-FR" sz="2200" b="1" dirty="0">
              <a:solidFill>
                <a:schemeClr val="accent1">
                  <a:lumMod val="50000"/>
                </a:schemeClr>
              </a:solidFill>
              <a:latin typeface="+mn-lt"/>
              <a:cs typeface="Calibri" pitchFamily="34"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8"/>
          <p:cNvSpPr txBox="1"/>
          <p:nvPr>
            <p:custDataLst>
              <p:tags r:id="rId1"/>
            </p:custDataLst>
          </p:nvPr>
        </p:nvSpPr>
        <p:spPr>
          <a:xfrm>
            <a:off x="323528" y="263550"/>
            <a:ext cx="8820472" cy="1077218"/>
          </a:xfrm>
          <a:prstGeom prst="rect">
            <a:avLst/>
          </a:prstGeom>
          <a:noFill/>
        </p:spPr>
        <p:txBody>
          <a:bodyPr wrap="square">
            <a:spAutoFit/>
          </a:bodyPr>
          <a:lstStyle/>
          <a:p>
            <a:pPr eaLnBrk="1" hangingPunct="1">
              <a:defRPr/>
            </a:pPr>
            <a:r>
              <a:rPr lang="fr-FR" sz="3200" b="1" dirty="0">
                <a:solidFill>
                  <a:srgbClr val="136B9D"/>
                </a:solidFill>
                <a:effectLst>
                  <a:outerShdw blurRad="38100" dist="38100" dir="2700000" algn="tl">
                    <a:srgbClr val="C0C0C0"/>
                  </a:outerShdw>
                </a:effectLst>
                <a:latin typeface="Candara" pitchFamily="34" charset="0"/>
              </a:rPr>
              <a:t>Les facteurs clés d’une mise en œuvre réussie</a:t>
            </a:r>
            <a:endParaRPr lang="fr-FR" sz="3200" b="1" dirty="0">
              <a:solidFill>
                <a:srgbClr val="FF0000"/>
              </a:solidFill>
              <a:effectLst>
                <a:outerShdw blurRad="38100" dist="38100" dir="2700000" algn="tl">
                  <a:srgbClr val="C0C0C0"/>
                </a:outerShdw>
              </a:effectLst>
              <a:latin typeface="Candara" pitchFamily="34" charset="0"/>
            </a:endParaRPr>
          </a:p>
          <a:p>
            <a:pPr eaLnBrk="1" hangingPunct="1">
              <a:defRPr/>
            </a:pPr>
            <a:endParaRPr lang="fr-FR" sz="3200" dirty="0">
              <a:latin typeface="Candara" pitchFamily="34" charset="0"/>
            </a:endParaRPr>
          </a:p>
        </p:txBody>
      </p:sp>
      <p:pic>
        <p:nvPicPr>
          <p:cNvPr id="7172" name="Image 9" descr="rectangle-vert.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432866" y="1078707"/>
            <a:ext cx="5075238"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Diagramme 1">
            <a:extLst>
              <a:ext uri="{FF2B5EF4-FFF2-40B4-BE49-F238E27FC236}">
                <a16:creationId xmlns:a16="http://schemas.microsoft.com/office/drawing/2014/main" xmlns="" id="{550B9D4A-4583-4478-88C0-038636D37D35}"/>
              </a:ext>
            </a:extLst>
          </p:cNvPr>
          <p:cNvGraphicFramePr/>
          <p:nvPr>
            <p:extLst>
              <p:ext uri="{D42A27DB-BD31-4B8C-83A1-F6EECF244321}">
                <p14:modId xmlns:p14="http://schemas.microsoft.com/office/powerpoint/2010/main" val="192167381"/>
              </p:ext>
            </p:extLst>
          </p:nvPr>
        </p:nvGraphicFramePr>
        <p:xfrm>
          <a:off x="-972616" y="1556792"/>
          <a:ext cx="10369153" cy="458112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79736114"/>
      </p:ext>
    </p:extLst>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8"/>
          <p:cNvSpPr txBox="1"/>
          <p:nvPr>
            <p:custDataLst>
              <p:tags r:id="rId1"/>
            </p:custDataLst>
          </p:nvPr>
        </p:nvSpPr>
        <p:spPr>
          <a:xfrm>
            <a:off x="323528" y="347172"/>
            <a:ext cx="8820472" cy="1077218"/>
          </a:xfrm>
          <a:prstGeom prst="rect">
            <a:avLst/>
          </a:prstGeom>
          <a:noFill/>
        </p:spPr>
        <p:txBody>
          <a:bodyPr wrap="square">
            <a:spAutoFit/>
          </a:bodyPr>
          <a:lstStyle/>
          <a:p>
            <a:pPr eaLnBrk="1" hangingPunct="1">
              <a:defRPr/>
            </a:pPr>
            <a:r>
              <a:rPr lang="fr-FR" sz="3200" b="1" dirty="0">
                <a:solidFill>
                  <a:srgbClr val="136B9D"/>
                </a:solidFill>
                <a:effectLst>
                  <a:outerShdw blurRad="38100" dist="38100" dir="2700000" algn="tl">
                    <a:srgbClr val="C0C0C0"/>
                  </a:outerShdw>
                </a:effectLst>
                <a:latin typeface="Candara" pitchFamily="34" charset="0"/>
              </a:rPr>
              <a:t>Les 7 orientations stratégiques proposées</a:t>
            </a:r>
            <a:endParaRPr lang="fr-FR" sz="3200" b="1" dirty="0">
              <a:solidFill>
                <a:srgbClr val="FF0000"/>
              </a:solidFill>
              <a:effectLst>
                <a:outerShdw blurRad="38100" dist="38100" dir="2700000" algn="tl">
                  <a:srgbClr val="C0C0C0"/>
                </a:outerShdw>
              </a:effectLst>
              <a:latin typeface="Candara" pitchFamily="34" charset="0"/>
            </a:endParaRPr>
          </a:p>
          <a:p>
            <a:pPr eaLnBrk="1" hangingPunct="1">
              <a:defRPr/>
            </a:pPr>
            <a:endParaRPr lang="fr-FR" sz="3200" dirty="0">
              <a:latin typeface="Candara" pitchFamily="34" charset="0"/>
            </a:endParaRPr>
          </a:p>
        </p:txBody>
      </p:sp>
      <p:pic>
        <p:nvPicPr>
          <p:cNvPr id="7172" name="Image 9" descr="rectangle-vert.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7504" y="1078707"/>
            <a:ext cx="5075238"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Ellipse 7">
            <a:extLst>
              <a:ext uri="{FF2B5EF4-FFF2-40B4-BE49-F238E27FC236}">
                <a16:creationId xmlns:a16="http://schemas.microsoft.com/office/drawing/2014/main" xmlns="" id="{DE4C0540-D5CF-4101-81E7-3E7918E44918}"/>
              </a:ext>
            </a:extLst>
          </p:cNvPr>
          <p:cNvSpPr/>
          <p:nvPr/>
        </p:nvSpPr>
        <p:spPr>
          <a:xfrm>
            <a:off x="827584" y="1340768"/>
            <a:ext cx="7128792" cy="4372730"/>
          </a:xfrm>
          <a:prstGeom prst="ellipse">
            <a:avLst/>
          </a:prstGeom>
          <a:noFill/>
          <a:ln w="406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a:p>
        </p:txBody>
      </p:sp>
      <p:sp>
        <p:nvSpPr>
          <p:cNvPr id="10" name="Ellipse 9">
            <a:extLst>
              <a:ext uri="{FF2B5EF4-FFF2-40B4-BE49-F238E27FC236}">
                <a16:creationId xmlns:a16="http://schemas.microsoft.com/office/drawing/2014/main" xmlns="" id="{6C9E9EB3-2B6F-4AE1-BE5D-6F2DAE8E811F}"/>
              </a:ext>
            </a:extLst>
          </p:cNvPr>
          <p:cNvSpPr/>
          <p:nvPr/>
        </p:nvSpPr>
        <p:spPr>
          <a:xfrm>
            <a:off x="4805206" y="1113948"/>
            <a:ext cx="2340000" cy="2160000"/>
          </a:xfrm>
          <a:prstGeom prst="ellipse">
            <a:avLst/>
          </a:prstGeom>
          <a:solidFill>
            <a:schemeClr val="bg1">
              <a:lumMod val="50000"/>
            </a:schemeClr>
          </a:solidFill>
          <a:ln>
            <a:solidFill>
              <a:schemeClr val="tx1">
                <a:lumMod val="65000"/>
                <a:lumOff val="35000"/>
              </a:schemeClr>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t>7. Un territoire solidaire et attractif pour le tourisme</a:t>
            </a:r>
          </a:p>
        </p:txBody>
      </p:sp>
      <p:sp>
        <p:nvSpPr>
          <p:cNvPr id="11" name="Ellipse 10">
            <a:extLst>
              <a:ext uri="{FF2B5EF4-FFF2-40B4-BE49-F238E27FC236}">
                <a16:creationId xmlns:a16="http://schemas.microsoft.com/office/drawing/2014/main" xmlns="" id="{385241ED-153F-476E-BE3D-376C6AC6C781}"/>
              </a:ext>
            </a:extLst>
          </p:cNvPr>
          <p:cNvSpPr/>
          <p:nvPr/>
        </p:nvSpPr>
        <p:spPr>
          <a:xfrm>
            <a:off x="6539052" y="2126418"/>
            <a:ext cx="2340000" cy="2160000"/>
          </a:xfrm>
          <a:prstGeom prst="ellipse">
            <a:avLst/>
          </a:prstGeom>
          <a:solidFill>
            <a:schemeClr val="accent3">
              <a:lumMod val="75000"/>
            </a:schemeClr>
          </a:solidFill>
          <a:ln>
            <a:solidFill>
              <a:schemeClr val="tx1">
                <a:lumMod val="65000"/>
                <a:lumOff val="35000"/>
              </a:schemeClr>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t>6. Un aménagement de l’espace valorisant les f</a:t>
            </a:r>
            <a:r>
              <a:rPr lang="fr-FR" dirty="0"/>
              <a:t>onctionnalités</a:t>
            </a:r>
            <a:r>
              <a:rPr lang="fr-FR" b="1" dirty="0"/>
              <a:t> des milieux</a:t>
            </a:r>
          </a:p>
        </p:txBody>
      </p:sp>
      <p:sp>
        <p:nvSpPr>
          <p:cNvPr id="12" name="Ellipse 11">
            <a:extLst>
              <a:ext uri="{FF2B5EF4-FFF2-40B4-BE49-F238E27FC236}">
                <a16:creationId xmlns:a16="http://schemas.microsoft.com/office/drawing/2014/main" xmlns="" id="{884EA64A-2209-4FBF-A67E-053824D13D5B}"/>
              </a:ext>
            </a:extLst>
          </p:cNvPr>
          <p:cNvSpPr/>
          <p:nvPr/>
        </p:nvSpPr>
        <p:spPr>
          <a:xfrm>
            <a:off x="5081885" y="3553498"/>
            <a:ext cx="2340000" cy="2160000"/>
          </a:xfrm>
          <a:prstGeom prst="ellipse">
            <a:avLst/>
          </a:prstGeom>
          <a:solidFill>
            <a:schemeClr val="accent6">
              <a:lumMod val="75000"/>
            </a:schemeClr>
          </a:solidFill>
          <a:ln>
            <a:solidFill>
              <a:schemeClr val="tx1">
                <a:lumMod val="65000"/>
                <a:lumOff val="35000"/>
              </a:schemeClr>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t>5. Une industrie à la pointe de la transition écologique</a:t>
            </a:r>
          </a:p>
        </p:txBody>
      </p:sp>
      <p:sp>
        <p:nvSpPr>
          <p:cNvPr id="13" name="Ellipse 12">
            <a:extLst>
              <a:ext uri="{FF2B5EF4-FFF2-40B4-BE49-F238E27FC236}">
                <a16:creationId xmlns:a16="http://schemas.microsoft.com/office/drawing/2014/main" xmlns="" id="{6F8ED1B9-288E-4D6B-9666-BD693F9CC4FE}"/>
              </a:ext>
            </a:extLst>
          </p:cNvPr>
          <p:cNvSpPr/>
          <p:nvPr/>
        </p:nvSpPr>
        <p:spPr>
          <a:xfrm>
            <a:off x="2074323" y="1101725"/>
            <a:ext cx="2340000" cy="2160000"/>
          </a:xfrm>
          <a:prstGeom prst="ellipse">
            <a:avLst/>
          </a:prstGeom>
          <a:solidFill>
            <a:schemeClr val="accent5">
              <a:lumMod val="75000"/>
            </a:schemeClr>
          </a:solidFill>
          <a:ln>
            <a:solidFill>
              <a:schemeClr val="tx1">
                <a:lumMod val="65000"/>
                <a:lumOff val="35000"/>
              </a:schemeClr>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t>1. Une gestion plus sobre et optimisée de la ressource en eau </a:t>
            </a:r>
          </a:p>
        </p:txBody>
      </p:sp>
      <p:sp>
        <p:nvSpPr>
          <p:cNvPr id="14" name="Ellipse 13">
            <a:extLst>
              <a:ext uri="{FF2B5EF4-FFF2-40B4-BE49-F238E27FC236}">
                <a16:creationId xmlns:a16="http://schemas.microsoft.com/office/drawing/2014/main" xmlns="" id="{D6720EC9-DD2B-43A7-BF0E-AD8EABDEBAE9}"/>
              </a:ext>
            </a:extLst>
          </p:cNvPr>
          <p:cNvSpPr/>
          <p:nvPr/>
        </p:nvSpPr>
        <p:spPr>
          <a:xfrm>
            <a:off x="274123" y="1965475"/>
            <a:ext cx="2340000" cy="2160000"/>
          </a:xfrm>
          <a:prstGeom prst="ellipse">
            <a:avLst/>
          </a:prstGeom>
          <a:solidFill>
            <a:schemeClr val="accent1">
              <a:lumMod val="50000"/>
            </a:schemeClr>
          </a:solidFill>
          <a:ln>
            <a:solidFill>
              <a:schemeClr val="tx1">
                <a:lumMod val="65000"/>
                <a:lumOff val="35000"/>
              </a:schemeClr>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t>2. Des rivières vivantes</a:t>
            </a:r>
          </a:p>
        </p:txBody>
      </p:sp>
      <p:sp>
        <p:nvSpPr>
          <p:cNvPr id="15" name="Ellipse 14">
            <a:extLst>
              <a:ext uri="{FF2B5EF4-FFF2-40B4-BE49-F238E27FC236}">
                <a16:creationId xmlns:a16="http://schemas.microsoft.com/office/drawing/2014/main" xmlns="" id="{0CE50972-5EA6-4923-92EE-9B68DA2305A7}"/>
              </a:ext>
            </a:extLst>
          </p:cNvPr>
          <p:cNvSpPr/>
          <p:nvPr/>
        </p:nvSpPr>
        <p:spPr>
          <a:xfrm>
            <a:off x="1112037" y="3569529"/>
            <a:ext cx="2340000" cy="2160000"/>
          </a:xfrm>
          <a:prstGeom prst="ellipse">
            <a:avLst/>
          </a:prstGeom>
          <a:solidFill>
            <a:schemeClr val="accent4">
              <a:lumMod val="75000"/>
            </a:schemeClr>
          </a:solidFill>
          <a:ln>
            <a:solidFill>
              <a:schemeClr val="tx1">
                <a:lumMod val="65000"/>
                <a:lumOff val="35000"/>
              </a:schemeClr>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t>3. Des espaces urbains résilients en relation avec leur territoire</a:t>
            </a:r>
          </a:p>
        </p:txBody>
      </p:sp>
      <p:sp>
        <p:nvSpPr>
          <p:cNvPr id="16" name="Ellipse 15">
            <a:extLst>
              <a:ext uri="{FF2B5EF4-FFF2-40B4-BE49-F238E27FC236}">
                <a16:creationId xmlns:a16="http://schemas.microsoft.com/office/drawing/2014/main" xmlns="" id="{F1C75858-0CD9-4AFB-97CC-0757F03E8249}"/>
              </a:ext>
            </a:extLst>
          </p:cNvPr>
          <p:cNvSpPr/>
          <p:nvPr/>
        </p:nvSpPr>
        <p:spPr>
          <a:xfrm>
            <a:off x="3213762" y="4077552"/>
            <a:ext cx="2340000" cy="2160000"/>
          </a:xfrm>
          <a:prstGeom prst="ellipse">
            <a:avLst/>
          </a:prstGeom>
          <a:solidFill>
            <a:schemeClr val="accent2">
              <a:lumMod val="75000"/>
            </a:schemeClr>
          </a:solidFill>
          <a:ln>
            <a:solidFill>
              <a:schemeClr val="tx1">
                <a:lumMod val="65000"/>
                <a:lumOff val="35000"/>
              </a:schemeClr>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t>4. Une agriculture plus durable qui fournit biens et services au territoire</a:t>
            </a:r>
          </a:p>
        </p:txBody>
      </p:sp>
    </p:spTree>
    <p:extLst>
      <p:ext uri="{BB962C8B-B14F-4D97-AF65-F5344CB8AC3E}">
        <p14:creationId xmlns:p14="http://schemas.microsoft.com/office/powerpoint/2010/main" val="2630317707"/>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Image 3"/>
          <p:cNvPicPr>
            <a:picLocks noChangeAspect="1"/>
          </p:cNvPicPr>
          <p:nvPr/>
        </p:nvPicPr>
        <p:blipFill>
          <a:blip r:embed="rId8" cstate="email">
            <a:extLst>
              <a:ext uri="{28A0092B-C50C-407E-A947-70E740481C1C}">
                <a14:useLocalDpi xmlns:a14="http://schemas.microsoft.com/office/drawing/2010/main"/>
              </a:ext>
            </a:extLst>
          </a:blip>
          <a:srcRect/>
          <a:stretch>
            <a:fillRect/>
          </a:stretch>
        </p:blipFill>
        <p:spPr bwMode="auto">
          <a:xfrm>
            <a:off x="4589463" y="3501231"/>
            <a:ext cx="3438525"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Rectangle 27"/>
          <p:cNvSpPr/>
          <p:nvPr>
            <p:custDataLst>
              <p:tags r:id="rId1"/>
            </p:custDataLst>
          </p:nvPr>
        </p:nvSpPr>
        <p:spPr>
          <a:xfrm>
            <a:off x="34925" y="26988"/>
            <a:ext cx="3203575" cy="5778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solidFill>
                <a:schemeClr val="bg1"/>
              </a:solidFill>
              <a:cs typeface="Arial" pitchFamily="34" charset="0"/>
            </a:endParaRPr>
          </a:p>
        </p:txBody>
      </p:sp>
      <p:pic>
        <p:nvPicPr>
          <p:cNvPr id="6148" name="Image 29" descr="papillon.png"/>
          <p:cNvPicPr>
            <a:picLocks noChangeAspect="1" noChangeArrowheads="1"/>
          </p:cNvPicPr>
          <p:nvPr>
            <p:custDataLst>
              <p:tags r:id="rId2"/>
            </p:custDataLst>
          </p:nvPr>
        </p:nvPicPr>
        <p:blipFill>
          <a:blip r:embed="rId9" cstate="email">
            <a:lum bright="38000" contrast="-44000"/>
            <a:extLst>
              <a:ext uri="{28A0092B-C50C-407E-A947-70E740481C1C}">
                <a14:useLocalDpi xmlns:a14="http://schemas.microsoft.com/office/drawing/2010/main"/>
              </a:ext>
            </a:extLst>
          </a:blip>
          <a:srcRect/>
          <a:stretch>
            <a:fillRect/>
          </a:stretch>
        </p:blipFill>
        <p:spPr bwMode="auto">
          <a:xfrm>
            <a:off x="6588125" y="657225"/>
            <a:ext cx="2376488" cy="2465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9" name="ZoneTexte 30"/>
          <p:cNvSpPr txBox="1">
            <a:spLocks noChangeArrowheads="1"/>
          </p:cNvSpPr>
          <p:nvPr>
            <p:custDataLst>
              <p:tags r:id="rId3"/>
            </p:custDataLst>
          </p:nvPr>
        </p:nvSpPr>
        <p:spPr bwMode="auto">
          <a:xfrm>
            <a:off x="538608" y="1700808"/>
            <a:ext cx="8497888" cy="1508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fr-FR" sz="3600" b="1" dirty="0">
                <a:solidFill>
                  <a:srgbClr val="136B9D"/>
                </a:solidFill>
                <a:latin typeface="Corbel" panose="020B0503020204020204" pitchFamily="34" charset="0"/>
                <a:ea typeface="ヒラギノ角ゴ Pro W3" pitchFamily="-104" charset="-128"/>
              </a:rPr>
              <a:t>Mot de bienvenue – Introduction</a:t>
            </a:r>
          </a:p>
          <a:p>
            <a:pPr eaLnBrk="1" hangingPunct="1"/>
            <a:endParaRPr lang="fr-FR" altLang="fr-FR" sz="2800" b="1" dirty="0">
              <a:solidFill>
                <a:srgbClr val="136B9D"/>
              </a:solidFill>
              <a:latin typeface="Corbel" panose="020B0503020204020204" pitchFamily="34" charset="0"/>
              <a:ea typeface="ヒラギノ角ゴ Pro W3" pitchFamily="-104" charset="-128"/>
            </a:endParaRPr>
          </a:p>
          <a:p>
            <a:pPr algn="r" eaLnBrk="1" hangingPunct="1"/>
            <a:r>
              <a:rPr lang="fr-FR" altLang="fr-FR" sz="2800" b="1" dirty="0">
                <a:solidFill>
                  <a:srgbClr val="136B9D"/>
                </a:solidFill>
                <a:latin typeface="Corbel" panose="020B0503020204020204" pitchFamily="34" charset="0"/>
                <a:ea typeface="ヒラギノ角ゴ Pro W3" pitchFamily="-104" charset="-128"/>
              </a:rPr>
              <a:t>Paul Carrère, Président, Institution Adour</a:t>
            </a:r>
          </a:p>
        </p:txBody>
      </p:sp>
      <p:pic>
        <p:nvPicPr>
          <p:cNvPr id="6150" name="Image 31" descr="ACTEON_LOGO_COULEUR transparent"/>
          <p:cNvPicPr>
            <a:picLocks noChangeAspect="1" noChangeArrowheads="1"/>
          </p:cNvPicPr>
          <p:nvPr>
            <p:custDataLst>
              <p:tags r:id="rId4"/>
            </p:custDataLst>
          </p:nvPr>
        </p:nvPicPr>
        <p:blipFill>
          <a:blip r:embed="rId10" cstate="email">
            <a:extLst>
              <a:ext uri="{28A0092B-C50C-407E-A947-70E740481C1C}">
                <a14:useLocalDpi xmlns:a14="http://schemas.microsoft.com/office/drawing/2010/main"/>
              </a:ext>
            </a:extLst>
          </a:blip>
          <a:srcRect/>
          <a:stretch>
            <a:fillRect/>
          </a:stretch>
        </p:blipFill>
        <p:spPr bwMode="auto">
          <a:xfrm>
            <a:off x="4716463" y="0"/>
            <a:ext cx="1584325"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e 32"/>
          <p:cNvGrpSpPr>
            <a:grpSpLocks/>
          </p:cNvGrpSpPr>
          <p:nvPr/>
        </p:nvGrpSpPr>
        <p:grpSpPr bwMode="auto">
          <a:xfrm>
            <a:off x="1836738" y="3140868"/>
            <a:ext cx="5327650" cy="2592388"/>
            <a:chOff x="3275856" y="3357048"/>
            <a:chExt cx="5328592" cy="2591868"/>
          </a:xfrm>
        </p:grpSpPr>
        <p:pic>
          <p:nvPicPr>
            <p:cNvPr id="6162" name="Image 35" descr="divisers.png"/>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3275856" y="5434566"/>
              <a:ext cx="5328592"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63" name="Image 37" descr="divisers.png"/>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rot="10800000">
              <a:off x="3275856" y="3357048"/>
              <a:ext cx="5328592"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152" name="ZoneTexte 38"/>
          <p:cNvSpPr txBox="1">
            <a:spLocks noChangeArrowheads="1"/>
          </p:cNvSpPr>
          <p:nvPr>
            <p:custDataLst>
              <p:tags r:id="rId5"/>
            </p:custDataLst>
          </p:nvPr>
        </p:nvSpPr>
        <p:spPr bwMode="auto">
          <a:xfrm>
            <a:off x="3492500" y="5805264"/>
            <a:ext cx="503994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fr-FR" altLang="fr-FR" dirty="0">
                <a:solidFill>
                  <a:srgbClr val="136B9D"/>
                </a:solidFill>
                <a:latin typeface="Corbel" panose="020B0503020204020204" pitchFamily="34" charset="0"/>
                <a:ea typeface="ヒラギノ角ゴ Pro W3" pitchFamily="-104" charset="-128"/>
              </a:rPr>
              <a:t>Réunion publique</a:t>
            </a:r>
          </a:p>
          <a:p>
            <a:pPr algn="r" eaLnBrk="1" hangingPunct="1"/>
            <a:r>
              <a:rPr lang="fr-FR" altLang="fr-FR" dirty="0">
                <a:solidFill>
                  <a:srgbClr val="136B9D"/>
                </a:solidFill>
                <a:latin typeface="Corbel" panose="020B0503020204020204" pitchFamily="34" charset="0"/>
                <a:ea typeface="ヒラギノ角ゴ Pro W3" pitchFamily="-104" charset="-128"/>
              </a:rPr>
              <a:t>Pau, le 11 juin 2019</a:t>
            </a:r>
          </a:p>
        </p:txBody>
      </p:sp>
      <p:pic>
        <p:nvPicPr>
          <p:cNvPr id="6153" name="Picture 15"/>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971550" y="3501231"/>
            <a:ext cx="3455988" cy="179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4" name="Picture 17"/>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6372225" y="265113"/>
            <a:ext cx="1511300" cy="49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5" name="AutoShape 24" descr="imap://c%2Echanard%40acteon-environment%2Eeu@ssl0.ovh.net:993/fetch%3EUID%3E.INBOX.INBOX.2015-12_INSTADOUR_Adour2050%3E18?header=quotebody&amp;part=1.2.2&amp;filename=LOGOMINI-MTP.jpg"/>
          <p:cNvSpPr>
            <a:spLocks noChangeAspect="1" noChangeArrowheads="1"/>
          </p:cNvSpPr>
          <p:nvPr/>
        </p:nvSpPr>
        <p:spPr bwMode="auto">
          <a:xfrm>
            <a:off x="31750" y="-68263"/>
            <a:ext cx="1038225" cy="819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r-FR" altLang="fr-FR">
              <a:ea typeface="ヒラギノ角ゴ Pro W3" pitchFamily="-104" charset="-128"/>
            </a:endParaRPr>
          </a:p>
        </p:txBody>
      </p:sp>
      <p:sp>
        <p:nvSpPr>
          <p:cNvPr id="6156" name="AutoShape 26" descr="imap://c%2Echanard%40acteon-environment%2Eeu@ssl0.ovh.net:993/fetch%3EUID%3E.INBOX.INBOX.2015-12_INSTADOUR_Adour2050%3E18?header=quotebody&amp;part=1.2.2&amp;filename=LOGOMINI-MTP.jpg"/>
          <p:cNvSpPr>
            <a:spLocks noChangeAspect="1" noChangeArrowheads="1"/>
          </p:cNvSpPr>
          <p:nvPr/>
        </p:nvSpPr>
        <p:spPr bwMode="auto">
          <a:xfrm>
            <a:off x="31750" y="-68263"/>
            <a:ext cx="1038225" cy="819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r-FR" altLang="fr-FR">
              <a:ea typeface="ヒラギノ角ゴ Pro W3" pitchFamily="-104" charset="-128"/>
            </a:endParaRPr>
          </a:p>
        </p:txBody>
      </p:sp>
      <p:sp>
        <p:nvSpPr>
          <p:cNvPr id="6157" name="AutoShape 28" descr="imap://c%2Echanard%40acteon-environment%2Eeu@ssl0.ovh.net:993/fetch%3EUID%3E.INBOX.INBOX.2015-12_INSTADOUR_Adour2050%3E18?header=quotebody&amp;part=1.2.2&amp;filename=LOGOMINI-MTP.jpg"/>
          <p:cNvSpPr>
            <a:spLocks noChangeAspect="1" noChangeArrowheads="1"/>
          </p:cNvSpPr>
          <p:nvPr/>
        </p:nvSpPr>
        <p:spPr bwMode="auto">
          <a:xfrm>
            <a:off x="31750" y="-68263"/>
            <a:ext cx="1038225" cy="819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r-FR" altLang="fr-FR">
              <a:ea typeface="ヒラギノ角ゴ Pro W3" pitchFamily="-104" charset="-128"/>
            </a:endParaRPr>
          </a:p>
        </p:txBody>
      </p:sp>
      <p:pic>
        <p:nvPicPr>
          <p:cNvPr id="6160" name="Image 1"/>
          <p:cNvPicPr>
            <a:picLocks noChangeAspect="1"/>
          </p:cNvPicPr>
          <p:nvPr/>
        </p:nvPicPr>
        <p:blipFill>
          <a:blip r:embed="rId14" cstate="email">
            <a:extLst>
              <a:ext uri="{28A0092B-C50C-407E-A947-70E740481C1C}">
                <a14:useLocalDpi xmlns:a14="http://schemas.microsoft.com/office/drawing/2010/main"/>
              </a:ext>
            </a:extLst>
          </a:blip>
          <a:srcRect/>
          <a:stretch>
            <a:fillRect/>
          </a:stretch>
        </p:blipFill>
        <p:spPr bwMode="auto">
          <a:xfrm>
            <a:off x="179388" y="44624"/>
            <a:ext cx="2065337"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61" name="Picture 16"/>
          <p:cNvPicPr>
            <a:picLocks noChangeAspect="1" noChangeArrowheads="1"/>
          </p:cNvPicPr>
          <p:nvPr/>
        </p:nvPicPr>
        <p:blipFill>
          <a:blip r:embed="rId15" cstate="email">
            <a:extLst>
              <a:ext uri="{28A0092B-C50C-407E-A947-70E740481C1C}">
                <a14:useLocalDpi xmlns:a14="http://schemas.microsoft.com/office/drawing/2010/main"/>
              </a:ext>
            </a:extLst>
          </a:blip>
          <a:srcRect/>
          <a:stretch>
            <a:fillRect/>
          </a:stretch>
        </p:blipFill>
        <p:spPr bwMode="auto">
          <a:xfrm>
            <a:off x="8028384" y="114970"/>
            <a:ext cx="793750"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Image 18"/>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28148" y="5661248"/>
            <a:ext cx="4260291" cy="1005029"/>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a:extLst>
              <a:ext uri="{FF2B5EF4-FFF2-40B4-BE49-F238E27FC236}">
                <a16:creationId xmlns:a16="http://schemas.microsoft.com/office/drawing/2014/main" xmlns="" id="{D31F53E1-BBD8-424E-9DDC-858F832DA73F}"/>
              </a:ext>
            </a:extLst>
          </p:cNvPr>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04386" y="1052736"/>
            <a:ext cx="8932109" cy="5805264"/>
          </a:xfrm>
          <a:prstGeom prst="rect">
            <a:avLst/>
          </a:prstGeom>
          <a:noFill/>
          <a:ln>
            <a:noFill/>
          </a:ln>
        </p:spPr>
      </p:pic>
      <p:sp>
        <p:nvSpPr>
          <p:cNvPr id="4" name="ZoneTexte 3"/>
          <p:cNvSpPr txBox="1"/>
          <p:nvPr>
            <p:custDataLst>
              <p:tags r:id="rId1"/>
            </p:custDataLst>
          </p:nvPr>
        </p:nvSpPr>
        <p:spPr>
          <a:xfrm>
            <a:off x="302155" y="44624"/>
            <a:ext cx="8424936" cy="1015663"/>
          </a:xfrm>
          <a:prstGeom prst="rect">
            <a:avLst/>
          </a:prstGeom>
          <a:noFill/>
        </p:spPr>
        <p:txBody>
          <a:bodyPr wrap="square">
            <a:spAutoFit/>
          </a:bodyPr>
          <a:lstStyle/>
          <a:p>
            <a:pPr eaLnBrk="1" hangingPunct="1">
              <a:defRPr/>
            </a:pPr>
            <a:r>
              <a:rPr lang="fr-FR" sz="3000" b="1" dirty="0">
                <a:solidFill>
                  <a:srgbClr val="136B9D"/>
                </a:solidFill>
                <a:effectLst>
                  <a:outerShdw blurRad="38100" dist="38100" dir="2700000" algn="tl">
                    <a:srgbClr val="C0C0C0"/>
                  </a:outerShdw>
                </a:effectLst>
                <a:latin typeface="Candara" pitchFamily="34" charset="0"/>
              </a:rPr>
              <a:t>Orientation 1- Une gestion plus sobre et optimisée de la ressource en eau pour tous les usages</a:t>
            </a:r>
          </a:p>
        </p:txBody>
      </p:sp>
    </p:spTree>
    <p:extLst>
      <p:ext uri="{BB962C8B-B14F-4D97-AF65-F5344CB8AC3E}">
        <p14:creationId xmlns:p14="http://schemas.microsoft.com/office/powerpoint/2010/main" val="2624233698"/>
      </p:ext>
    </p:extLst>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8"/>
          <p:cNvSpPr txBox="1"/>
          <p:nvPr>
            <p:custDataLst>
              <p:tags r:id="rId1"/>
            </p:custDataLst>
          </p:nvPr>
        </p:nvSpPr>
        <p:spPr>
          <a:xfrm>
            <a:off x="323528" y="347172"/>
            <a:ext cx="8568952" cy="1015663"/>
          </a:xfrm>
          <a:prstGeom prst="rect">
            <a:avLst/>
          </a:prstGeom>
          <a:noFill/>
        </p:spPr>
        <p:txBody>
          <a:bodyPr wrap="square">
            <a:spAutoFit/>
          </a:bodyPr>
          <a:lstStyle/>
          <a:p>
            <a:pPr eaLnBrk="1" hangingPunct="1">
              <a:defRPr/>
            </a:pPr>
            <a:r>
              <a:rPr lang="fr-FR" sz="3000" b="1" dirty="0">
                <a:solidFill>
                  <a:srgbClr val="136B9D"/>
                </a:solidFill>
                <a:effectLst>
                  <a:outerShdw blurRad="38100" dist="38100" dir="2700000" algn="tl">
                    <a:srgbClr val="C0C0C0"/>
                  </a:outerShdw>
                </a:effectLst>
                <a:latin typeface="Candara" pitchFamily="34" charset="0"/>
              </a:rPr>
              <a:t>Orientation 1- Une gestion plus sobre et optimisée de la ressource en eau pour tous les usages          </a:t>
            </a:r>
            <a:r>
              <a:rPr lang="fr-FR" sz="2400" b="1" dirty="0">
                <a:solidFill>
                  <a:srgbClr val="136B9D"/>
                </a:solidFill>
                <a:effectLst>
                  <a:outerShdw blurRad="38100" dist="38100" dir="2700000" algn="tl">
                    <a:srgbClr val="C0C0C0"/>
                  </a:outerShdw>
                </a:effectLst>
                <a:latin typeface="Candara" pitchFamily="34" charset="0"/>
              </a:rPr>
              <a:t>1/2</a:t>
            </a:r>
          </a:p>
        </p:txBody>
      </p:sp>
      <p:pic>
        <p:nvPicPr>
          <p:cNvPr id="7172" name="Image 9" descr="rectangle-vert.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432866" y="1438747"/>
            <a:ext cx="5075238"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 name="Diagramme 2">
            <a:extLst>
              <a:ext uri="{FF2B5EF4-FFF2-40B4-BE49-F238E27FC236}">
                <a16:creationId xmlns:a16="http://schemas.microsoft.com/office/drawing/2014/main" xmlns="" id="{E0B2CB02-4073-4C78-8BC3-428FE81B8353}"/>
              </a:ext>
            </a:extLst>
          </p:cNvPr>
          <p:cNvGraphicFramePr/>
          <p:nvPr>
            <p:extLst>
              <p:ext uri="{D42A27DB-BD31-4B8C-83A1-F6EECF244321}">
                <p14:modId xmlns:p14="http://schemas.microsoft.com/office/powerpoint/2010/main" val="1451824201"/>
              </p:ext>
            </p:extLst>
          </p:nvPr>
        </p:nvGraphicFramePr>
        <p:xfrm>
          <a:off x="107504" y="1340768"/>
          <a:ext cx="8928992" cy="554815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353047887"/>
      </p:ext>
    </p:extLst>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8"/>
          <p:cNvSpPr txBox="1"/>
          <p:nvPr>
            <p:custDataLst>
              <p:tags r:id="rId1"/>
            </p:custDataLst>
          </p:nvPr>
        </p:nvSpPr>
        <p:spPr>
          <a:xfrm>
            <a:off x="323528" y="347172"/>
            <a:ext cx="8568952" cy="1015663"/>
          </a:xfrm>
          <a:prstGeom prst="rect">
            <a:avLst/>
          </a:prstGeom>
          <a:noFill/>
        </p:spPr>
        <p:txBody>
          <a:bodyPr wrap="square">
            <a:spAutoFit/>
          </a:bodyPr>
          <a:lstStyle/>
          <a:p>
            <a:pPr eaLnBrk="1" hangingPunct="1">
              <a:defRPr/>
            </a:pPr>
            <a:r>
              <a:rPr lang="fr-FR" sz="3000" b="1" dirty="0">
                <a:solidFill>
                  <a:srgbClr val="136B9D"/>
                </a:solidFill>
                <a:effectLst>
                  <a:outerShdw blurRad="38100" dist="38100" dir="2700000" algn="tl">
                    <a:srgbClr val="C0C0C0"/>
                  </a:outerShdw>
                </a:effectLst>
                <a:latin typeface="Candara" pitchFamily="34" charset="0"/>
              </a:rPr>
              <a:t>Orientation 1- Une gestion plus sobre et optimisée de la ressource en eau pour tous les usages          </a:t>
            </a:r>
            <a:r>
              <a:rPr lang="fr-FR" sz="2400" b="1" dirty="0">
                <a:solidFill>
                  <a:srgbClr val="136B9D"/>
                </a:solidFill>
                <a:effectLst>
                  <a:outerShdw blurRad="38100" dist="38100" dir="2700000" algn="tl">
                    <a:srgbClr val="C0C0C0"/>
                  </a:outerShdw>
                </a:effectLst>
                <a:latin typeface="Candara" pitchFamily="34" charset="0"/>
              </a:rPr>
              <a:t>2/2</a:t>
            </a:r>
          </a:p>
        </p:txBody>
      </p:sp>
      <p:pic>
        <p:nvPicPr>
          <p:cNvPr id="7172" name="Image 9" descr="rectangle-vert.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432866" y="1438747"/>
            <a:ext cx="5075238"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 name="Diagramme 4">
            <a:extLst>
              <a:ext uri="{FF2B5EF4-FFF2-40B4-BE49-F238E27FC236}">
                <a16:creationId xmlns:a16="http://schemas.microsoft.com/office/drawing/2014/main" xmlns="" id="{0AB4F741-83C5-4F92-924B-55457C59B763}"/>
              </a:ext>
            </a:extLst>
          </p:cNvPr>
          <p:cNvGraphicFramePr/>
          <p:nvPr>
            <p:extLst>
              <p:ext uri="{D42A27DB-BD31-4B8C-83A1-F6EECF244321}">
                <p14:modId xmlns:p14="http://schemas.microsoft.com/office/powerpoint/2010/main" val="359095156"/>
              </p:ext>
            </p:extLst>
          </p:nvPr>
        </p:nvGraphicFramePr>
        <p:xfrm>
          <a:off x="-36512" y="1331124"/>
          <a:ext cx="8928992" cy="554815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603854249"/>
      </p:ext>
    </p:extLst>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8"/>
          <p:cNvSpPr txBox="1"/>
          <p:nvPr>
            <p:custDataLst>
              <p:tags r:id="rId1"/>
            </p:custDataLst>
          </p:nvPr>
        </p:nvSpPr>
        <p:spPr>
          <a:xfrm>
            <a:off x="323528" y="347172"/>
            <a:ext cx="8568952" cy="1015663"/>
          </a:xfrm>
          <a:prstGeom prst="rect">
            <a:avLst/>
          </a:prstGeom>
          <a:noFill/>
        </p:spPr>
        <p:txBody>
          <a:bodyPr wrap="square">
            <a:spAutoFit/>
          </a:bodyPr>
          <a:lstStyle/>
          <a:p>
            <a:pPr eaLnBrk="1" hangingPunct="1">
              <a:defRPr/>
            </a:pPr>
            <a:r>
              <a:rPr lang="fr-FR" sz="3000" b="1" dirty="0">
                <a:solidFill>
                  <a:srgbClr val="136B9D"/>
                </a:solidFill>
                <a:effectLst>
                  <a:outerShdw blurRad="38100" dist="38100" dir="2700000" algn="tl">
                    <a:srgbClr val="C0C0C0"/>
                  </a:outerShdw>
                </a:effectLst>
                <a:latin typeface="Candara" pitchFamily="34" charset="0"/>
              </a:rPr>
              <a:t>Orientation 1- Une gestion plus sobre et optimisée de la ressource en eau pour tous les usages</a:t>
            </a:r>
          </a:p>
        </p:txBody>
      </p:sp>
      <p:pic>
        <p:nvPicPr>
          <p:cNvPr id="7172" name="Image 9" descr="rectangle-vert.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432866" y="1438747"/>
            <a:ext cx="5075238"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ZoneTexte 5">
            <a:extLst>
              <a:ext uri="{FF2B5EF4-FFF2-40B4-BE49-F238E27FC236}">
                <a16:creationId xmlns:a16="http://schemas.microsoft.com/office/drawing/2014/main" xmlns="" id="{C39851F3-4BEC-4302-9152-99CF9D0E27CE}"/>
              </a:ext>
            </a:extLst>
          </p:cNvPr>
          <p:cNvSpPr txBox="1"/>
          <p:nvPr/>
        </p:nvSpPr>
        <p:spPr>
          <a:xfrm>
            <a:off x="395536" y="2218377"/>
            <a:ext cx="3799084" cy="3693319"/>
          </a:xfrm>
          <a:prstGeom prst="rect">
            <a:avLst/>
          </a:prstGeom>
          <a:ln w="19050">
            <a:solidFill>
              <a:srgbClr val="C00000"/>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fr-FR" sz="1600" b="1" dirty="0">
                <a:solidFill>
                  <a:srgbClr val="000000"/>
                </a:solidFill>
              </a:rPr>
              <a:t>Pour que cela marche…</a:t>
            </a:r>
          </a:p>
          <a:p>
            <a:pPr algn="ctr"/>
            <a:endParaRPr lang="fr-FR" sz="1600" dirty="0">
              <a:solidFill>
                <a:srgbClr val="000000"/>
              </a:solidFill>
            </a:endParaRPr>
          </a:p>
          <a:p>
            <a:pPr algn="ctr"/>
            <a:r>
              <a:rPr lang="fr-FR" sz="1600" dirty="0">
                <a:solidFill>
                  <a:srgbClr val="000000"/>
                </a:solidFill>
              </a:rPr>
              <a:t>Une </a:t>
            </a:r>
            <a:r>
              <a:rPr lang="fr-FR" sz="1600" b="1" dirty="0">
                <a:solidFill>
                  <a:srgbClr val="000000"/>
                </a:solidFill>
              </a:rPr>
              <a:t>coopération</a:t>
            </a:r>
            <a:r>
              <a:rPr lang="fr-FR" sz="1600" dirty="0">
                <a:solidFill>
                  <a:srgbClr val="000000"/>
                </a:solidFill>
              </a:rPr>
              <a:t> accrue entre acteurs de différents secteurs</a:t>
            </a:r>
          </a:p>
          <a:p>
            <a:pPr algn="ctr">
              <a:spcAft>
                <a:spcPts val="300"/>
              </a:spcAft>
            </a:pPr>
            <a:r>
              <a:rPr lang="fr-FR" sz="1600" b="1" dirty="0">
                <a:solidFill>
                  <a:srgbClr val="000000"/>
                </a:solidFill>
              </a:rPr>
              <a:t>Informer/communiquer</a:t>
            </a:r>
            <a:r>
              <a:rPr lang="fr-FR" sz="1600" dirty="0">
                <a:solidFill>
                  <a:srgbClr val="000000"/>
                </a:solidFill>
              </a:rPr>
              <a:t> &amp; mobiliser</a:t>
            </a:r>
          </a:p>
          <a:p>
            <a:pPr algn="ctr">
              <a:spcAft>
                <a:spcPts val="300"/>
              </a:spcAft>
            </a:pPr>
            <a:r>
              <a:rPr lang="fr-FR" sz="1600" dirty="0">
                <a:solidFill>
                  <a:srgbClr val="000000"/>
                </a:solidFill>
              </a:rPr>
              <a:t>Mener un </a:t>
            </a:r>
            <a:r>
              <a:rPr lang="fr-FR" sz="1600" b="1" dirty="0">
                <a:solidFill>
                  <a:srgbClr val="000000"/>
                </a:solidFill>
              </a:rPr>
              <a:t>état des lieux</a:t>
            </a:r>
            <a:r>
              <a:rPr lang="fr-FR" sz="1600" dirty="0">
                <a:solidFill>
                  <a:srgbClr val="000000"/>
                </a:solidFill>
              </a:rPr>
              <a:t> des infrastructures et des pratiques d’usage et de gestion</a:t>
            </a:r>
          </a:p>
          <a:p>
            <a:pPr algn="ctr">
              <a:spcAft>
                <a:spcPts val="300"/>
              </a:spcAft>
            </a:pPr>
            <a:r>
              <a:rPr lang="fr-FR" sz="1600" dirty="0">
                <a:solidFill>
                  <a:srgbClr val="000000"/>
                </a:solidFill>
              </a:rPr>
              <a:t>Mener des </a:t>
            </a:r>
            <a:r>
              <a:rPr lang="fr-FR" sz="1600" b="1" dirty="0">
                <a:solidFill>
                  <a:srgbClr val="000000"/>
                </a:solidFill>
              </a:rPr>
              <a:t>évaluations financières et économiques</a:t>
            </a:r>
            <a:r>
              <a:rPr lang="fr-FR" sz="1600" dirty="0">
                <a:solidFill>
                  <a:srgbClr val="000000"/>
                </a:solidFill>
              </a:rPr>
              <a:t> robustes</a:t>
            </a:r>
          </a:p>
          <a:p>
            <a:pPr algn="ctr">
              <a:spcAft>
                <a:spcPts val="300"/>
              </a:spcAft>
            </a:pPr>
            <a:r>
              <a:rPr lang="fr-FR" sz="1600" b="1" dirty="0">
                <a:solidFill>
                  <a:srgbClr val="000000"/>
                </a:solidFill>
              </a:rPr>
              <a:t>Suivre</a:t>
            </a:r>
            <a:r>
              <a:rPr lang="fr-FR" sz="1600" dirty="0">
                <a:solidFill>
                  <a:srgbClr val="000000"/>
                </a:solidFill>
              </a:rPr>
              <a:t> le devenir des économies d’eau réalisées</a:t>
            </a:r>
          </a:p>
          <a:p>
            <a:pPr algn="ctr">
              <a:spcAft>
                <a:spcPts val="300"/>
              </a:spcAft>
            </a:pPr>
            <a:r>
              <a:rPr lang="fr-FR" sz="1600" dirty="0">
                <a:solidFill>
                  <a:srgbClr val="000000"/>
                </a:solidFill>
              </a:rPr>
              <a:t>Mettre en place des </a:t>
            </a:r>
            <a:r>
              <a:rPr lang="fr-FR" sz="1600" b="1" dirty="0">
                <a:solidFill>
                  <a:srgbClr val="000000"/>
                </a:solidFill>
              </a:rPr>
              <a:t>contrats</a:t>
            </a:r>
            <a:r>
              <a:rPr lang="fr-FR" sz="1600" dirty="0">
                <a:solidFill>
                  <a:srgbClr val="000000"/>
                </a:solidFill>
              </a:rPr>
              <a:t> de performance «</a:t>
            </a:r>
            <a:r>
              <a:rPr lang="fr-FR" sz="1600" b="1" dirty="0">
                <a:solidFill>
                  <a:srgbClr val="000000"/>
                </a:solidFill>
              </a:rPr>
              <a:t> au résultat</a:t>
            </a:r>
            <a:r>
              <a:rPr lang="fr-FR" sz="1600" dirty="0">
                <a:solidFill>
                  <a:srgbClr val="000000"/>
                </a:solidFill>
              </a:rPr>
              <a:t>»</a:t>
            </a:r>
          </a:p>
        </p:txBody>
      </p:sp>
      <p:sp>
        <p:nvSpPr>
          <p:cNvPr id="7" name="ZoneTexte 6">
            <a:extLst>
              <a:ext uri="{FF2B5EF4-FFF2-40B4-BE49-F238E27FC236}">
                <a16:creationId xmlns:a16="http://schemas.microsoft.com/office/drawing/2014/main" xmlns="" id="{0135573F-AAEE-48AD-8EB3-7C53301285D9}"/>
              </a:ext>
            </a:extLst>
          </p:cNvPr>
          <p:cNvSpPr txBox="1"/>
          <p:nvPr/>
        </p:nvSpPr>
        <p:spPr>
          <a:xfrm>
            <a:off x="4949380" y="1772816"/>
            <a:ext cx="3799084" cy="475514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lang="fr-FR" sz="1600" b="1" dirty="0"/>
              <a:t>Bénéfices attendus</a:t>
            </a:r>
          </a:p>
          <a:p>
            <a:pPr algn="ctr"/>
            <a:endParaRPr lang="fr-FR" sz="1600" dirty="0"/>
          </a:p>
          <a:p>
            <a:pPr algn="ctr"/>
            <a:endParaRPr lang="fr-FR" sz="1600" dirty="0"/>
          </a:p>
          <a:p>
            <a:pPr algn="ctr">
              <a:spcAft>
                <a:spcPts val="300"/>
              </a:spcAft>
            </a:pPr>
            <a:r>
              <a:rPr lang="fr-FR" sz="1600" dirty="0"/>
              <a:t>Des prélèvements moindres dans le milieu =&gt; coûts d’exploitation de l’eau (pompage par exemple) réduits</a:t>
            </a:r>
          </a:p>
          <a:p>
            <a:pPr algn="ctr">
              <a:spcAft>
                <a:spcPts val="300"/>
              </a:spcAft>
            </a:pPr>
            <a:endParaRPr lang="fr-FR" sz="1600" dirty="0"/>
          </a:p>
          <a:p>
            <a:pPr algn="ctr">
              <a:spcAft>
                <a:spcPts val="300"/>
              </a:spcAft>
            </a:pPr>
            <a:r>
              <a:rPr lang="fr-FR" sz="1600" dirty="0"/>
              <a:t>Des solutions peu couteuses reposant sur le changement de comportement</a:t>
            </a:r>
          </a:p>
          <a:p>
            <a:pPr algn="ctr">
              <a:spcAft>
                <a:spcPts val="300"/>
              </a:spcAft>
            </a:pPr>
            <a:endParaRPr lang="fr-FR" sz="1600" dirty="0"/>
          </a:p>
          <a:p>
            <a:pPr algn="ctr">
              <a:spcAft>
                <a:spcPts val="300"/>
              </a:spcAft>
            </a:pPr>
            <a:r>
              <a:rPr lang="fr-FR" sz="1600" dirty="0"/>
              <a:t>Une sécurisation de l’approvisionnement en eau =&gt; une sécurisation des productions, du revenu…</a:t>
            </a:r>
          </a:p>
          <a:p>
            <a:pPr algn="ctr">
              <a:spcAft>
                <a:spcPts val="300"/>
              </a:spcAft>
            </a:pPr>
            <a:endParaRPr lang="fr-FR" sz="1600" dirty="0"/>
          </a:p>
          <a:p>
            <a:pPr algn="ctr">
              <a:spcAft>
                <a:spcPts val="300"/>
              </a:spcAft>
            </a:pPr>
            <a:r>
              <a:rPr lang="fr-FR" sz="1600" dirty="0"/>
              <a:t>Des économies d’eau qui retournent au milieu =&gt; un maintien de la fonctionnalité des milieux aquatiques, la pratique de certaines activités nautiques sécurisée </a:t>
            </a:r>
          </a:p>
        </p:txBody>
      </p:sp>
      <p:sp>
        <p:nvSpPr>
          <p:cNvPr id="2" name="Flèche : droite 1">
            <a:extLst>
              <a:ext uri="{FF2B5EF4-FFF2-40B4-BE49-F238E27FC236}">
                <a16:creationId xmlns:a16="http://schemas.microsoft.com/office/drawing/2014/main" xmlns="" id="{52CE597E-257E-4534-9A49-B380ABAB6918}"/>
              </a:ext>
            </a:extLst>
          </p:cNvPr>
          <p:cNvSpPr/>
          <p:nvPr/>
        </p:nvSpPr>
        <p:spPr>
          <a:xfrm>
            <a:off x="4355976" y="3933056"/>
            <a:ext cx="432048" cy="53002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885888600"/>
      </p:ext>
    </p:extLst>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xmlns="" id="{4569583D-1732-4D03-B968-EB945A334C82}"/>
              </a:ext>
            </a:extLst>
          </p:cNvPr>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79512" y="692696"/>
            <a:ext cx="8820472" cy="6026606"/>
          </a:xfrm>
          <a:prstGeom prst="rect">
            <a:avLst/>
          </a:prstGeom>
          <a:noFill/>
          <a:ln>
            <a:noFill/>
          </a:ln>
        </p:spPr>
      </p:pic>
      <p:sp>
        <p:nvSpPr>
          <p:cNvPr id="5" name="ZoneTexte 4"/>
          <p:cNvSpPr txBox="1"/>
          <p:nvPr>
            <p:custDataLst>
              <p:tags r:id="rId1"/>
            </p:custDataLst>
          </p:nvPr>
        </p:nvSpPr>
        <p:spPr>
          <a:xfrm>
            <a:off x="323528" y="138698"/>
            <a:ext cx="8424936" cy="553998"/>
          </a:xfrm>
          <a:prstGeom prst="rect">
            <a:avLst/>
          </a:prstGeom>
          <a:noFill/>
        </p:spPr>
        <p:txBody>
          <a:bodyPr wrap="square">
            <a:spAutoFit/>
          </a:bodyPr>
          <a:lstStyle/>
          <a:p>
            <a:pPr eaLnBrk="1" hangingPunct="1">
              <a:defRPr/>
            </a:pPr>
            <a:r>
              <a:rPr lang="fr-FR" sz="3000" b="1" dirty="0">
                <a:solidFill>
                  <a:srgbClr val="136B9D"/>
                </a:solidFill>
                <a:effectLst>
                  <a:outerShdw blurRad="38100" dist="38100" dir="2700000" algn="tl">
                    <a:srgbClr val="C0C0C0"/>
                  </a:outerShdw>
                </a:effectLst>
                <a:latin typeface="Candara" pitchFamily="34" charset="0"/>
              </a:rPr>
              <a:t>Orientation 2- Des rivières vivantes</a:t>
            </a:r>
          </a:p>
        </p:txBody>
      </p:sp>
    </p:spTree>
    <p:extLst>
      <p:ext uri="{BB962C8B-B14F-4D97-AF65-F5344CB8AC3E}">
        <p14:creationId xmlns:p14="http://schemas.microsoft.com/office/powerpoint/2010/main" val="3119228392"/>
      </p:ext>
    </p:extLst>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xmlns="" id="{879AA0DB-BE89-4956-B059-D93B956D69D7}"/>
              </a:ext>
            </a:extLst>
          </p:cNvPr>
          <p:cNvSpPr txBox="1"/>
          <p:nvPr>
            <p:custDataLst>
              <p:tags r:id="rId1"/>
            </p:custDataLst>
          </p:nvPr>
        </p:nvSpPr>
        <p:spPr>
          <a:xfrm>
            <a:off x="323528" y="347172"/>
            <a:ext cx="8424936" cy="553998"/>
          </a:xfrm>
          <a:prstGeom prst="rect">
            <a:avLst/>
          </a:prstGeom>
          <a:noFill/>
        </p:spPr>
        <p:txBody>
          <a:bodyPr wrap="square">
            <a:spAutoFit/>
          </a:bodyPr>
          <a:lstStyle/>
          <a:p>
            <a:pPr eaLnBrk="1" hangingPunct="1">
              <a:defRPr/>
            </a:pPr>
            <a:r>
              <a:rPr lang="fr-FR" sz="3000" b="1" dirty="0">
                <a:solidFill>
                  <a:srgbClr val="136B9D"/>
                </a:solidFill>
                <a:effectLst>
                  <a:outerShdw blurRad="38100" dist="38100" dir="2700000" algn="tl">
                    <a:srgbClr val="C0C0C0"/>
                  </a:outerShdw>
                </a:effectLst>
                <a:latin typeface="Candara" pitchFamily="34" charset="0"/>
              </a:rPr>
              <a:t>Orientation 2- Des rivières vivantes</a:t>
            </a:r>
          </a:p>
        </p:txBody>
      </p:sp>
      <p:pic>
        <p:nvPicPr>
          <p:cNvPr id="6" name="Image 9" descr="rectangle-vert.png">
            <a:extLst>
              <a:ext uri="{FF2B5EF4-FFF2-40B4-BE49-F238E27FC236}">
                <a16:creationId xmlns:a16="http://schemas.microsoft.com/office/drawing/2014/main" xmlns="" id="{3FCE6F33-3945-46F0-8AA4-547E5BBE2E33}"/>
              </a:ext>
            </a:extLst>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314844" y="1058437"/>
            <a:ext cx="5075238"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7" name="Diagramme 6">
            <a:extLst>
              <a:ext uri="{FF2B5EF4-FFF2-40B4-BE49-F238E27FC236}">
                <a16:creationId xmlns:a16="http://schemas.microsoft.com/office/drawing/2014/main" xmlns="" id="{C8D5E976-AD4F-4221-99AA-AD34DF4A1B8F}"/>
              </a:ext>
            </a:extLst>
          </p:cNvPr>
          <p:cNvGraphicFramePr/>
          <p:nvPr>
            <p:extLst>
              <p:ext uri="{D42A27DB-BD31-4B8C-83A1-F6EECF244321}">
                <p14:modId xmlns:p14="http://schemas.microsoft.com/office/powerpoint/2010/main" val="2587880694"/>
              </p:ext>
            </p:extLst>
          </p:nvPr>
        </p:nvGraphicFramePr>
        <p:xfrm>
          <a:off x="-12643" y="1195425"/>
          <a:ext cx="8928992" cy="554815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687192399"/>
      </p:ext>
    </p:extLst>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a:extLst>
              <a:ext uri="{FF2B5EF4-FFF2-40B4-BE49-F238E27FC236}">
                <a16:creationId xmlns:a16="http://schemas.microsoft.com/office/drawing/2014/main" xmlns="" id="{6C2ABC77-4937-422B-B93A-6657F2BFE698}"/>
              </a:ext>
            </a:extLst>
          </p:cNvPr>
          <p:cNvSpPr txBox="1"/>
          <p:nvPr>
            <p:custDataLst>
              <p:tags r:id="rId1"/>
            </p:custDataLst>
          </p:nvPr>
        </p:nvSpPr>
        <p:spPr>
          <a:xfrm>
            <a:off x="323528" y="347172"/>
            <a:ext cx="8424936" cy="553998"/>
          </a:xfrm>
          <a:prstGeom prst="rect">
            <a:avLst/>
          </a:prstGeom>
          <a:noFill/>
        </p:spPr>
        <p:txBody>
          <a:bodyPr wrap="square">
            <a:spAutoFit/>
          </a:bodyPr>
          <a:lstStyle/>
          <a:p>
            <a:pPr eaLnBrk="1" hangingPunct="1">
              <a:defRPr/>
            </a:pPr>
            <a:r>
              <a:rPr lang="fr-FR" sz="3000" b="1" dirty="0">
                <a:solidFill>
                  <a:srgbClr val="136B9D"/>
                </a:solidFill>
                <a:effectLst>
                  <a:outerShdw blurRad="38100" dist="38100" dir="2700000" algn="tl">
                    <a:srgbClr val="C0C0C0"/>
                  </a:outerShdw>
                </a:effectLst>
                <a:latin typeface="Candara" pitchFamily="34" charset="0"/>
              </a:rPr>
              <a:t>Orientation 2- Des rivières vivantes</a:t>
            </a:r>
          </a:p>
        </p:txBody>
      </p:sp>
      <p:pic>
        <p:nvPicPr>
          <p:cNvPr id="7" name="Image 9" descr="rectangle-vert.png">
            <a:extLst>
              <a:ext uri="{FF2B5EF4-FFF2-40B4-BE49-F238E27FC236}">
                <a16:creationId xmlns:a16="http://schemas.microsoft.com/office/drawing/2014/main" xmlns="" id="{68723A9D-753E-4AD7-B610-22FAC9DB8194}"/>
              </a:ext>
            </a:extLst>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314844" y="1058437"/>
            <a:ext cx="5075238"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ZoneTexte 7">
            <a:extLst>
              <a:ext uri="{FF2B5EF4-FFF2-40B4-BE49-F238E27FC236}">
                <a16:creationId xmlns:a16="http://schemas.microsoft.com/office/drawing/2014/main" xmlns="" id="{E87BC252-E909-4B39-968A-26901C49163F}"/>
              </a:ext>
            </a:extLst>
          </p:cNvPr>
          <p:cNvSpPr txBox="1"/>
          <p:nvPr/>
        </p:nvSpPr>
        <p:spPr>
          <a:xfrm>
            <a:off x="323528" y="1845399"/>
            <a:ext cx="4104456" cy="4031873"/>
          </a:xfrm>
          <a:prstGeom prst="rect">
            <a:avLst/>
          </a:prstGeom>
          <a:ln w="19050">
            <a:solidFill>
              <a:srgbClr val="C00000"/>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fr-FR" sz="1600" b="1" dirty="0">
                <a:solidFill>
                  <a:srgbClr val="000000"/>
                </a:solidFill>
              </a:rPr>
              <a:t>Pour que cela marche…</a:t>
            </a:r>
          </a:p>
          <a:p>
            <a:pPr algn="ctr"/>
            <a:endParaRPr lang="fr-FR" sz="1600" dirty="0">
              <a:solidFill>
                <a:srgbClr val="000000"/>
              </a:solidFill>
            </a:endParaRPr>
          </a:p>
          <a:p>
            <a:pPr algn="ctr"/>
            <a:r>
              <a:rPr lang="fr-FR" sz="1600" dirty="0">
                <a:solidFill>
                  <a:srgbClr val="000000"/>
                </a:solidFill>
              </a:rPr>
              <a:t>Limiter l’</a:t>
            </a:r>
            <a:r>
              <a:rPr lang="fr-FR" sz="1600" b="1" dirty="0">
                <a:solidFill>
                  <a:srgbClr val="000000"/>
                </a:solidFill>
              </a:rPr>
              <a:t>emprise foncière</a:t>
            </a:r>
            <a:r>
              <a:rPr lang="fr-FR" sz="1600" dirty="0">
                <a:solidFill>
                  <a:srgbClr val="000000"/>
                </a:solidFill>
              </a:rPr>
              <a:t> des projets d’aménagement</a:t>
            </a:r>
          </a:p>
          <a:p>
            <a:pPr algn="ctr"/>
            <a:endParaRPr lang="fr-FR" sz="1600" dirty="0">
              <a:solidFill>
                <a:srgbClr val="000000"/>
              </a:solidFill>
            </a:endParaRPr>
          </a:p>
          <a:p>
            <a:pPr algn="ctr"/>
            <a:r>
              <a:rPr lang="fr-FR" sz="1600" dirty="0">
                <a:solidFill>
                  <a:srgbClr val="000000"/>
                </a:solidFill>
              </a:rPr>
              <a:t>Prise en compte dans les </a:t>
            </a:r>
            <a:r>
              <a:rPr lang="fr-FR" sz="1600" b="1" dirty="0">
                <a:solidFill>
                  <a:srgbClr val="000000"/>
                </a:solidFill>
              </a:rPr>
              <a:t>documents d’urbanisme</a:t>
            </a:r>
            <a:r>
              <a:rPr lang="fr-FR" sz="1600" dirty="0">
                <a:solidFill>
                  <a:srgbClr val="000000"/>
                </a:solidFill>
              </a:rPr>
              <a:t> (par exemple : interdiction d’urbaniser en zone inondable)</a:t>
            </a:r>
          </a:p>
          <a:p>
            <a:pPr algn="ctr"/>
            <a:endParaRPr lang="fr-FR" sz="1600" dirty="0">
              <a:solidFill>
                <a:srgbClr val="000000"/>
              </a:solidFill>
            </a:endParaRPr>
          </a:p>
          <a:p>
            <a:pPr algn="ctr"/>
            <a:r>
              <a:rPr lang="fr-FR" sz="1600" b="1" dirty="0">
                <a:solidFill>
                  <a:srgbClr val="000000"/>
                </a:solidFill>
              </a:rPr>
              <a:t>Gestion des sites</a:t>
            </a:r>
            <a:r>
              <a:rPr lang="fr-FR" sz="1600" dirty="0">
                <a:solidFill>
                  <a:srgbClr val="000000"/>
                </a:solidFill>
              </a:rPr>
              <a:t> post-restauration par conventions </a:t>
            </a:r>
          </a:p>
          <a:p>
            <a:pPr algn="ctr"/>
            <a:endParaRPr lang="fr-FR" sz="1600" dirty="0">
              <a:solidFill>
                <a:srgbClr val="000000"/>
              </a:solidFill>
            </a:endParaRPr>
          </a:p>
          <a:p>
            <a:pPr algn="ctr"/>
            <a:r>
              <a:rPr lang="fr-FR" sz="1600" dirty="0">
                <a:solidFill>
                  <a:srgbClr val="000000"/>
                </a:solidFill>
              </a:rPr>
              <a:t>Limiter la concurrence d’</a:t>
            </a:r>
            <a:r>
              <a:rPr lang="fr-FR" sz="1600" b="1" dirty="0">
                <a:solidFill>
                  <a:srgbClr val="000000"/>
                </a:solidFill>
              </a:rPr>
              <a:t>autres « grands projets »</a:t>
            </a:r>
            <a:r>
              <a:rPr lang="fr-FR" sz="1600" dirty="0">
                <a:solidFill>
                  <a:srgbClr val="000000"/>
                </a:solidFill>
              </a:rPr>
              <a:t> de développement et trouver l’équilibre  avec l’utilisation de l’</a:t>
            </a:r>
            <a:r>
              <a:rPr lang="fr-FR" sz="1600" b="1" dirty="0">
                <a:solidFill>
                  <a:srgbClr val="000000"/>
                </a:solidFill>
              </a:rPr>
              <a:t>espace agricole</a:t>
            </a:r>
          </a:p>
        </p:txBody>
      </p:sp>
      <p:sp>
        <p:nvSpPr>
          <p:cNvPr id="9" name="ZoneTexte 8">
            <a:extLst>
              <a:ext uri="{FF2B5EF4-FFF2-40B4-BE49-F238E27FC236}">
                <a16:creationId xmlns:a16="http://schemas.microsoft.com/office/drawing/2014/main" xmlns="" id="{D06BE33E-56A8-45AD-818A-D0473A96CD52}"/>
              </a:ext>
            </a:extLst>
          </p:cNvPr>
          <p:cNvSpPr txBox="1"/>
          <p:nvPr/>
        </p:nvSpPr>
        <p:spPr>
          <a:xfrm>
            <a:off x="5004048" y="1502997"/>
            <a:ext cx="4023320" cy="42704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spcBef>
                <a:spcPts val="600"/>
              </a:spcBef>
            </a:pPr>
            <a:r>
              <a:rPr lang="fr-FR" sz="1600" b="1" dirty="0"/>
              <a:t>Bénéfices attendus</a:t>
            </a:r>
          </a:p>
          <a:p>
            <a:pPr algn="ctr">
              <a:spcBef>
                <a:spcPts val="600"/>
              </a:spcBef>
            </a:pPr>
            <a:endParaRPr lang="fr-FR" sz="1600" dirty="0"/>
          </a:p>
          <a:p>
            <a:pPr algn="ctr">
              <a:spcBef>
                <a:spcPts val="600"/>
              </a:spcBef>
              <a:spcAft>
                <a:spcPts val="300"/>
              </a:spcAft>
            </a:pPr>
            <a:r>
              <a:rPr lang="fr-FR" sz="1600" dirty="0"/>
              <a:t>Amélioration de la </a:t>
            </a:r>
            <a:r>
              <a:rPr lang="fr-FR" sz="1600" b="1" dirty="0"/>
              <a:t>qualité</a:t>
            </a:r>
            <a:r>
              <a:rPr lang="fr-FR" sz="1600" dirty="0"/>
              <a:t> de l’eau (pouvoir auto-épurateur)</a:t>
            </a:r>
          </a:p>
          <a:p>
            <a:pPr algn="ctr">
              <a:spcBef>
                <a:spcPts val="600"/>
              </a:spcBef>
              <a:spcAft>
                <a:spcPts val="300"/>
              </a:spcAft>
            </a:pPr>
            <a:r>
              <a:rPr lang="fr-FR" sz="1600" dirty="0"/>
              <a:t>Préservation de la </a:t>
            </a:r>
            <a:r>
              <a:rPr lang="fr-FR" sz="1600" b="1" dirty="0"/>
              <a:t>diversité</a:t>
            </a:r>
            <a:r>
              <a:rPr lang="fr-FR" sz="1600" dirty="0"/>
              <a:t> biologique</a:t>
            </a:r>
          </a:p>
          <a:p>
            <a:pPr algn="ctr">
              <a:spcBef>
                <a:spcPts val="600"/>
              </a:spcBef>
              <a:spcAft>
                <a:spcPts val="300"/>
              </a:spcAft>
            </a:pPr>
            <a:r>
              <a:rPr lang="fr-FR" sz="1600" dirty="0"/>
              <a:t>Préservation des </a:t>
            </a:r>
            <a:r>
              <a:rPr lang="fr-FR" sz="1600" b="1" dirty="0"/>
              <a:t>habitats</a:t>
            </a:r>
            <a:r>
              <a:rPr lang="fr-FR" sz="1600" dirty="0"/>
              <a:t> des milieux aquatiques et humides, leur permettant de fournir des services écosystèmes et aménités à la population et aux touristes</a:t>
            </a:r>
          </a:p>
          <a:p>
            <a:pPr algn="ctr">
              <a:spcBef>
                <a:spcPts val="600"/>
              </a:spcBef>
              <a:spcAft>
                <a:spcPts val="300"/>
              </a:spcAft>
            </a:pPr>
            <a:r>
              <a:rPr lang="fr-FR" sz="1600" dirty="0"/>
              <a:t>Amélioration du </a:t>
            </a:r>
            <a:r>
              <a:rPr lang="fr-FR" sz="1600" b="1" dirty="0"/>
              <a:t>cadre de vie =&gt; augmentation de l’attractivité du territoire</a:t>
            </a:r>
          </a:p>
          <a:p>
            <a:pPr algn="ctr">
              <a:spcBef>
                <a:spcPts val="600"/>
              </a:spcBef>
              <a:spcAft>
                <a:spcPts val="300"/>
              </a:spcAft>
            </a:pPr>
            <a:r>
              <a:rPr lang="fr-FR" sz="1600" dirty="0"/>
              <a:t>Prévention des risques </a:t>
            </a:r>
            <a:r>
              <a:rPr lang="fr-FR" sz="1600" b="1" dirty="0"/>
              <a:t>inondations</a:t>
            </a:r>
          </a:p>
          <a:p>
            <a:pPr algn="ctr">
              <a:spcBef>
                <a:spcPts val="600"/>
              </a:spcBef>
              <a:spcAft>
                <a:spcPts val="300"/>
              </a:spcAft>
            </a:pPr>
            <a:r>
              <a:rPr lang="fr-FR" sz="1600" dirty="0"/>
              <a:t>Contribution au </a:t>
            </a:r>
            <a:r>
              <a:rPr lang="fr-FR" sz="1600" b="1" dirty="0"/>
              <a:t>soutien d’étiage, conduisant à la réduction des coûts du soutien d’étiage</a:t>
            </a:r>
          </a:p>
        </p:txBody>
      </p:sp>
      <p:sp>
        <p:nvSpPr>
          <p:cNvPr id="12" name="Flèche : droite 11">
            <a:extLst>
              <a:ext uri="{FF2B5EF4-FFF2-40B4-BE49-F238E27FC236}">
                <a16:creationId xmlns:a16="http://schemas.microsoft.com/office/drawing/2014/main" xmlns="" id="{FED5295C-3975-4DAD-8495-0366506BC9DC}"/>
              </a:ext>
            </a:extLst>
          </p:cNvPr>
          <p:cNvSpPr/>
          <p:nvPr/>
        </p:nvSpPr>
        <p:spPr>
          <a:xfrm>
            <a:off x="4499992" y="3573016"/>
            <a:ext cx="432048" cy="53002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147322520"/>
      </p:ext>
    </p:extLst>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custDataLst>
              <p:tags r:id="rId1"/>
            </p:custDataLst>
          </p:nvPr>
        </p:nvSpPr>
        <p:spPr>
          <a:xfrm>
            <a:off x="323528" y="44624"/>
            <a:ext cx="8424936" cy="954107"/>
          </a:xfrm>
          <a:prstGeom prst="rect">
            <a:avLst/>
          </a:prstGeom>
          <a:noFill/>
        </p:spPr>
        <p:txBody>
          <a:bodyPr wrap="square">
            <a:spAutoFit/>
          </a:bodyPr>
          <a:lstStyle/>
          <a:p>
            <a:pPr eaLnBrk="1" hangingPunct="1">
              <a:defRPr/>
            </a:pPr>
            <a:r>
              <a:rPr lang="fr-FR" sz="2800" b="1" dirty="0">
                <a:solidFill>
                  <a:srgbClr val="136B9D"/>
                </a:solidFill>
                <a:effectLst>
                  <a:outerShdw blurRad="38100" dist="38100" dir="2700000" algn="tl">
                    <a:srgbClr val="C0C0C0"/>
                  </a:outerShdw>
                </a:effectLst>
                <a:latin typeface="Candara" pitchFamily="34" charset="0"/>
              </a:rPr>
              <a:t>Orientation 3- Des espaces urbains résilients en relation avec leur territoire</a:t>
            </a:r>
          </a:p>
        </p:txBody>
      </p:sp>
      <p:pic>
        <p:nvPicPr>
          <p:cNvPr id="5" name="Image 4" descr="Une image contenant table, arbre, bâtiment, extérieur&#10;&#10;Description générée automatiquement">
            <a:extLst>
              <a:ext uri="{FF2B5EF4-FFF2-40B4-BE49-F238E27FC236}">
                <a16:creationId xmlns:a16="http://schemas.microsoft.com/office/drawing/2014/main" xmlns="" id="{E8B9226F-83B2-4DE3-AE5E-85E072A5E28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6868" y="1043355"/>
            <a:ext cx="8250264" cy="5814645"/>
          </a:xfrm>
          <a:prstGeom prst="rect">
            <a:avLst/>
          </a:prstGeom>
        </p:spPr>
      </p:pic>
    </p:spTree>
    <p:extLst>
      <p:ext uri="{BB962C8B-B14F-4D97-AF65-F5344CB8AC3E}">
        <p14:creationId xmlns:p14="http://schemas.microsoft.com/office/powerpoint/2010/main" val="1885855162"/>
      </p:ext>
    </p:extLst>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Image 9" descr="rectangle-vert.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432866" y="1438747"/>
            <a:ext cx="5075238"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ZoneTexte 2">
            <a:extLst>
              <a:ext uri="{FF2B5EF4-FFF2-40B4-BE49-F238E27FC236}">
                <a16:creationId xmlns:a16="http://schemas.microsoft.com/office/drawing/2014/main" xmlns="" id="{DA721413-029A-426B-8127-3B03BEDBB9B1}"/>
              </a:ext>
            </a:extLst>
          </p:cNvPr>
          <p:cNvSpPr txBox="1"/>
          <p:nvPr>
            <p:custDataLst>
              <p:tags r:id="rId1"/>
            </p:custDataLst>
          </p:nvPr>
        </p:nvSpPr>
        <p:spPr>
          <a:xfrm>
            <a:off x="323528" y="347172"/>
            <a:ext cx="8424936" cy="1015663"/>
          </a:xfrm>
          <a:prstGeom prst="rect">
            <a:avLst/>
          </a:prstGeom>
          <a:noFill/>
        </p:spPr>
        <p:txBody>
          <a:bodyPr wrap="square">
            <a:spAutoFit/>
          </a:bodyPr>
          <a:lstStyle/>
          <a:p>
            <a:pPr eaLnBrk="1" hangingPunct="1">
              <a:defRPr/>
            </a:pPr>
            <a:r>
              <a:rPr lang="fr-FR" sz="3000" b="1" dirty="0">
                <a:solidFill>
                  <a:srgbClr val="136B9D"/>
                </a:solidFill>
                <a:effectLst>
                  <a:outerShdw blurRad="38100" dist="38100" dir="2700000" algn="tl">
                    <a:srgbClr val="C0C0C0"/>
                  </a:outerShdw>
                </a:effectLst>
                <a:latin typeface="Candara" pitchFamily="34" charset="0"/>
              </a:rPr>
              <a:t>Orientation 3- Des espaces urbains résilients en relation avec leur territoire</a:t>
            </a:r>
          </a:p>
        </p:txBody>
      </p:sp>
      <p:graphicFrame>
        <p:nvGraphicFramePr>
          <p:cNvPr id="5" name="Diagramme 4">
            <a:extLst>
              <a:ext uri="{FF2B5EF4-FFF2-40B4-BE49-F238E27FC236}">
                <a16:creationId xmlns:a16="http://schemas.microsoft.com/office/drawing/2014/main" xmlns="" id="{F10EE3C4-0BEE-4A00-A9C2-B25A63AE59B2}"/>
              </a:ext>
            </a:extLst>
          </p:cNvPr>
          <p:cNvGraphicFramePr/>
          <p:nvPr>
            <p:extLst>
              <p:ext uri="{D42A27DB-BD31-4B8C-83A1-F6EECF244321}">
                <p14:modId xmlns:p14="http://schemas.microsoft.com/office/powerpoint/2010/main" val="108421437"/>
              </p:ext>
            </p:extLst>
          </p:nvPr>
        </p:nvGraphicFramePr>
        <p:xfrm>
          <a:off x="-171214" y="1412776"/>
          <a:ext cx="8928992" cy="554815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pSp>
        <p:nvGrpSpPr>
          <p:cNvPr id="6" name="Groupe 5">
            <a:extLst>
              <a:ext uri="{FF2B5EF4-FFF2-40B4-BE49-F238E27FC236}">
                <a16:creationId xmlns:a16="http://schemas.microsoft.com/office/drawing/2014/main" xmlns="" id="{37F8131D-85F9-4CF8-B601-958A5682337E}"/>
              </a:ext>
            </a:extLst>
          </p:cNvPr>
          <p:cNvGrpSpPr/>
          <p:nvPr/>
        </p:nvGrpSpPr>
        <p:grpSpPr>
          <a:xfrm>
            <a:off x="6170147" y="2664160"/>
            <a:ext cx="2794341" cy="2139611"/>
            <a:chOff x="5871073" y="3902627"/>
            <a:chExt cx="2794341" cy="2139611"/>
          </a:xfrm>
        </p:grpSpPr>
        <p:sp>
          <p:nvSpPr>
            <p:cNvPr id="7" name="Rectangle 6">
              <a:extLst>
                <a:ext uri="{FF2B5EF4-FFF2-40B4-BE49-F238E27FC236}">
                  <a16:creationId xmlns:a16="http://schemas.microsoft.com/office/drawing/2014/main" xmlns="" id="{AEC408FD-D5B1-42E1-A75B-3ED8A99261AD}"/>
                </a:ext>
              </a:extLst>
            </p:cNvPr>
            <p:cNvSpPr/>
            <p:nvPr/>
          </p:nvSpPr>
          <p:spPr>
            <a:xfrm>
              <a:off x="5871073" y="3902627"/>
              <a:ext cx="2294942" cy="123384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8" name="ZoneTexte 7">
              <a:extLst>
                <a:ext uri="{FF2B5EF4-FFF2-40B4-BE49-F238E27FC236}">
                  <a16:creationId xmlns:a16="http://schemas.microsoft.com/office/drawing/2014/main" xmlns="" id="{93CE656B-C6ED-41F4-BB57-19051D698263}"/>
                </a:ext>
              </a:extLst>
            </p:cNvPr>
            <p:cNvSpPr txBox="1"/>
            <p:nvPr/>
          </p:nvSpPr>
          <p:spPr>
            <a:xfrm>
              <a:off x="6370472" y="4808398"/>
              <a:ext cx="2294942" cy="123384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fr-FR" sz="1600" b="0" kern="1200" dirty="0">
                  <a:solidFill>
                    <a:srgbClr val="000000"/>
                  </a:solidFill>
                </a:rPr>
                <a:t>Eviter zones Com. &amp; </a:t>
              </a:r>
              <a:r>
                <a:rPr lang="fr-FR" sz="1600" b="0" kern="1200" dirty="0" err="1">
                  <a:solidFill>
                    <a:srgbClr val="000000"/>
                  </a:solidFill>
                </a:rPr>
                <a:t>Ind</a:t>
              </a:r>
              <a:r>
                <a:rPr lang="fr-FR" sz="1600" b="0" kern="1200" dirty="0">
                  <a:solidFill>
                    <a:srgbClr val="000000"/>
                  </a:solidFill>
                </a:rPr>
                <a:t>., rénovation urbaine globale, adapter le développement à l’eau</a:t>
              </a:r>
            </a:p>
          </p:txBody>
        </p:sp>
      </p:grpSp>
    </p:spTree>
    <p:extLst>
      <p:ext uri="{BB962C8B-B14F-4D97-AF65-F5344CB8AC3E}">
        <p14:creationId xmlns:p14="http://schemas.microsoft.com/office/powerpoint/2010/main" val="3551305779"/>
      </p:ext>
    </p:extLst>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Image 9" descr="rectangle-vert.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432866" y="1438747"/>
            <a:ext cx="5075238"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ZoneTexte 4">
            <a:extLst>
              <a:ext uri="{FF2B5EF4-FFF2-40B4-BE49-F238E27FC236}">
                <a16:creationId xmlns:a16="http://schemas.microsoft.com/office/drawing/2014/main" xmlns="" id="{6B9A242F-1CFB-4096-9A4E-B191658EE561}"/>
              </a:ext>
            </a:extLst>
          </p:cNvPr>
          <p:cNvSpPr txBox="1"/>
          <p:nvPr>
            <p:custDataLst>
              <p:tags r:id="rId1"/>
            </p:custDataLst>
          </p:nvPr>
        </p:nvSpPr>
        <p:spPr>
          <a:xfrm>
            <a:off x="323528" y="347172"/>
            <a:ext cx="8424936" cy="1015663"/>
          </a:xfrm>
          <a:prstGeom prst="rect">
            <a:avLst/>
          </a:prstGeom>
          <a:noFill/>
        </p:spPr>
        <p:txBody>
          <a:bodyPr wrap="square">
            <a:spAutoFit/>
          </a:bodyPr>
          <a:lstStyle/>
          <a:p>
            <a:pPr eaLnBrk="1" hangingPunct="1">
              <a:defRPr/>
            </a:pPr>
            <a:r>
              <a:rPr lang="fr-FR" sz="3000" b="1" dirty="0">
                <a:solidFill>
                  <a:srgbClr val="136B9D"/>
                </a:solidFill>
                <a:effectLst>
                  <a:outerShdw blurRad="38100" dist="38100" dir="2700000" algn="tl">
                    <a:srgbClr val="C0C0C0"/>
                  </a:outerShdw>
                </a:effectLst>
                <a:latin typeface="Candara" pitchFamily="34" charset="0"/>
              </a:rPr>
              <a:t>Orientation 3- Des espaces urbains résilients en relation avec leur territoire</a:t>
            </a:r>
          </a:p>
        </p:txBody>
      </p:sp>
      <p:sp>
        <p:nvSpPr>
          <p:cNvPr id="6" name="ZoneTexte 5">
            <a:extLst>
              <a:ext uri="{FF2B5EF4-FFF2-40B4-BE49-F238E27FC236}">
                <a16:creationId xmlns:a16="http://schemas.microsoft.com/office/drawing/2014/main" xmlns="" id="{11C88FDD-05C9-47F6-A6B0-78DE8E9E28F4}"/>
              </a:ext>
            </a:extLst>
          </p:cNvPr>
          <p:cNvSpPr txBox="1"/>
          <p:nvPr/>
        </p:nvSpPr>
        <p:spPr>
          <a:xfrm>
            <a:off x="432866" y="2347924"/>
            <a:ext cx="3744416" cy="3046988"/>
          </a:xfrm>
          <a:prstGeom prst="rect">
            <a:avLst/>
          </a:prstGeom>
          <a:ln w="19050">
            <a:solidFill>
              <a:srgbClr val="C00000"/>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fr-FR" sz="1600" b="1" dirty="0">
                <a:solidFill>
                  <a:srgbClr val="000000"/>
                </a:solidFill>
              </a:rPr>
              <a:t>Pour que cela marche…</a:t>
            </a:r>
          </a:p>
          <a:p>
            <a:pPr algn="ctr"/>
            <a:endParaRPr lang="fr-FR" sz="1600" dirty="0">
              <a:solidFill>
                <a:srgbClr val="000000"/>
              </a:solidFill>
            </a:endParaRPr>
          </a:p>
          <a:p>
            <a:pPr algn="ctr"/>
            <a:r>
              <a:rPr lang="fr-FR" sz="1600" dirty="0">
                <a:solidFill>
                  <a:srgbClr val="000000"/>
                </a:solidFill>
              </a:rPr>
              <a:t>Identifier des solutions coût-efficaces permettant de </a:t>
            </a:r>
            <a:r>
              <a:rPr lang="fr-FR" sz="1600" b="1" dirty="0">
                <a:solidFill>
                  <a:srgbClr val="000000"/>
                </a:solidFill>
              </a:rPr>
              <a:t>limiter les coûts</a:t>
            </a:r>
          </a:p>
          <a:p>
            <a:pPr algn="ctr"/>
            <a:endParaRPr lang="fr-FR" sz="1600" dirty="0">
              <a:solidFill>
                <a:srgbClr val="000000"/>
              </a:solidFill>
            </a:endParaRPr>
          </a:p>
          <a:p>
            <a:pPr algn="ctr"/>
            <a:r>
              <a:rPr lang="fr-FR" sz="1600" dirty="0">
                <a:solidFill>
                  <a:srgbClr val="000000"/>
                </a:solidFill>
              </a:rPr>
              <a:t>Limiter les </a:t>
            </a:r>
            <a:r>
              <a:rPr lang="fr-FR" sz="1600" b="1" dirty="0">
                <a:solidFill>
                  <a:srgbClr val="000000"/>
                </a:solidFill>
              </a:rPr>
              <a:t>délais</a:t>
            </a:r>
            <a:r>
              <a:rPr lang="fr-FR" sz="1600" dirty="0">
                <a:solidFill>
                  <a:srgbClr val="000000"/>
                </a:solidFill>
              </a:rPr>
              <a:t> de mise en œuvre</a:t>
            </a:r>
          </a:p>
          <a:p>
            <a:pPr algn="ctr"/>
            <a:endParaRPr lang="fr-FR" sz="1600" dirty="0">
              <a:solidFill>
                <a:srgbClr val="000000"/>
              </a:solidFill>
            </a:endParaRPr>
          </a:p>
          <a:p>
            <a:pPr algn="ctr"/>
            <a:r>
              <a:rPr lang="fr-FR" sz="1600" dirty="0">
                <a:solidFill>
                  <a:srgbClr val="000000"/>
                </a:solidFill>
              </a:rPr>
              <a:t>Mettre en place des démarches de concertation assurant l’</a:t>
            </a:r>
            <a:r>
              <a:rPr lang="fr-FR" sz="1600" b="1" dirty="0">
                <a:solidFill>
                  <a:srgbClr val="000000"/>
                </a:solidFill>
              </a:rPr>
              <a:t>acceptabilité sociale</a:t>
            </a:r>
            <a:r>
              <a:rPr lang="fr-FR" sz="1600" dirty="0">
                <a:solidFill>
                  <a:srgbClr val="000000"/>
                </a:solidFill>
              </a:rPr>
              <a:t> des propositions (en particulier pour recul stratégique et règles de zéro imperméabilisation)</a:t>
            </a:r>
          </a:p>
        </p:txBody>
      </p:sp>
      <p:sp>
        <p:nvSpPr>
          <p:cNvPr id="7" name="ZoneTexte 6">
            <a:extLst>
              <a:ext uri="{FF2B5EF4-FFF2-40B4-BE49-F238E27FC236}">
                <a16:creationId xmlns:a16="http://schemas.microsoft.com/office/drawing/2014/main" xmlns="" id="{7AC28EC1-DF44-454E-B804-DDFC9E8A4848}"/>
              </a:ext>
            </a:extLst>
          </p:cNvPr>
          <p:cNvSpPr txBox="1"/>
          <p:nvPr/>
        </p:nvSpPr>
        <p:spPr>
          <a:xfrm>
            <a:off x="5261108" y="1703124"/>
            <a:ext cx="3447255" cy="443198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lang="fr-FR" sz="1600" b="1" dirty="0"/>
              <a:t>Bénéfices attendus</a:t>
            </a:r>
          </a:p>
          <a:p>
            <a:pPr algn="ctr"/>
            <a:endParaRPr lang="fr-FR" sz="1600" dirty="0"/>
          </a:p>
          <a:p>
            <a:pPr algn="ctr"/>
            <a:endParaRPr lang="fr-FR" sz="1600" dirty="0"/>
          </a:p>
          <a:p>
            <a:pPr algn="ctr">
              <a:spcAft>
                <a:spcPts val="300"/>
              </a:spcAft>
            </a:pPr>
            <a:r>
              <a:rPr lang="fr-FR" sz="1600" dirty="0"/>
              <a:t>Une amélioration du </a:t>
            </a:r>
            <a:r>
              <a:rPr lang="fr-FR" sz="1600" b="1" dirty="0"/>
              <a:t>cadre de vie</a:t>
            </a:r>
            <a:r>
              <a:rPr lang="fr-FR" sz="1600" dirty="0"/>
              <a:t> des zones urbaines, avec des impacts positifs attendus sur la santé des populations (en particulier fragiles) </a:t>
            </a:r>
          </a:p>
          <a:p>
            <a:pPr algn="ctr">
              <a:spcAft>
                <a:spcPts val="300"/>
              </a:spcAft>
            </a:pPr>
            <a:endParaRPr lang="fr-FR" sz="1600" dirty="0"/>
          </a:p>
          <a:p>
            <a:pPr algn="ctr">
              <a:spcAft>
                <a:spcPts val="300"/>
              </a:spcAft>
            </a:pPr>
            <a:r>
              <a:rPr lang="fr-FR" sz="1600" dirty="0"/>
              <a:t>Une amélioration de l’</a:t>
            </a:r>
            <a:r>
              <a:rPr lang="fr-FR" sz="1600" b="1" dirty="0"/>
              <a:t>attractivité</a:t>
            </a:r>
            <a:r>
              <a:rPr lang="fr-FR" sz="1600" dirty="0"/>
              <a:t> des zones urbaines </a:t>
            </a:r>
          </a:p>
          <a:p>
            <a:pPr algn="ctr">
              <a:spcAft>
                <a:spcPts val="300"/>
              </a:spcAft>
            </a:pPr>
            <a:r>
              <a:rPr lang="fr-FR" sz="1600" dirty="0"/>
              <a:t>	</a:t>
            </a:r>
          </a:p>
          <a:p>
            <a:pPr algn="ctr">
              <a:spcAft>
                <a:spcPts val="300"/>
              </a:spcAft>
            </a:pPr>
            <a:r>
              <a:rPr lang="fr-FR" sz="1600" dirty="0"/>
              <a:t>Réduction de la </a:t>
            </a:r>
            <a:r>
              <a:rPr lang="fr-FR" sz="1600" b="1" dirty="0"/>
              <a:t>vulnérabilité</a:t>
            </a:r>
            <a:r>
              <a:rPr lang="fr-FR" sz="1600" dirty="0"/>
              <a:t> des populations et des activités économiques aux phénomènes extrêmes (canicules et inondations) =&gt; des coûts de dommage liés à ces évènements extrêmes réduits</a:t>
            </a:r>
          </a:p>
        </p:txBody>
      </p:sp>
      <p:sp>
        <p:nvSpPr>
          <p:cNvPr id="8" name="Flèche : droite 7">
            <a:extLst>
              <a:ext uri="{FF2B5EF4-FFF2-40B4-BE49-F238E27FC236}">
                <a16:creationId xmlns:a16="http://schemas.microsoft.com/office/drawing/2014/main" xmlns="" id="{9F6871CA-BE77-476D-B5EB-EA92254E43F9}"/>
              </a:ext>
            </a:extLst>
          </p:cNvPr>
          <p:cNvSpPr/>
          <p:nvPr/>
        </p:nvSpPr>
        <p:spPr>
          <a:xfrm>
            <a:off x="4499992" y="3691061"/>
            <a:ext cx="432048" cy="53002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376259518"/>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Connecteur droit avec flèche 22">
            <a:extLst>
              <a:ext uri="{FF2B5EF4-FFF2-40B4-BE49-F238E27FC236}">
                <a16:creationId xmlns:a16="http://schemas.microsoft.com/office/drawing/2014/main" xmlns="" id="{F9049AEF-7D47-43A4-841D-8386DBC36CBD}"/>
              </a:ext>
            </a:extLst>
          </p:cNvPr>
          <p:cNvCxnSpPr>
            <a:cxnSpLocks/>
          </p:cNvCxnSpPr>
          <p:nvPr/>
        </p:nvCxnSpPr>
        <p:spPr>
          <a:xfrm>
            <a:off x="683298" y="2002971"/>
            <a:ext cx="270" cy="3507871"/>
          </a:xfrm>
          <a:prstGeom prst="straightConnector1">
            <a:avLst/>
          </a:prstGeom>
          <a:ln>
            <a:prstDash val="dash"/>
            <a:headEnd type="triangle"/>
            <a:tailEnd type="triangle"/>
          </a:ln>
        </p:spPr>
        <p:style>
          <a:lnRef idx="2">
            <a:schemeClr val="accent2"/>
          </a:lnRef>
          <a:fillRef idx="0">
            <a:schemeClr val="accent2"/>
          </a:fillRef>
          <a:effectRef idx="1">
            <a:schemeClr val="accent2"/>
          </a:effectRef>
          <a:fontRef idx="minor">
            <a:schemeClr val="tx1"/>
          </a:fontRef>
        </p:style>
      </p:cxnSp>
      <p:sp>
        <p:nvSpPr>
          <p:cNvPr id="9" name="ZoneTexte 8"/>
          <p:cNvSpPr txBox="1"/>
          <p:nvPr>
            <p:custDataLst>
              <p:tags r:id="rId1"/>
            </p:custDataLst>
          </p:nvPr>
        </p:nvSpPr>
        <p:spPr>
          <a:xfrm>
            <a:off x="395288" y="188640"/>
            <a:ext cx="8353176" cy="1077218"/>
          </a:xfrm>
          <a:prstGeom prst="rect">
            <a:avLst/>
          </a:prstGeom>
          <a:noFill/>
        </p:spPr>
        <p:txBody>
          <a:bodyPr wrap="square">
            <a:spAutoFit/>
          </a:bodyPr>
          <a:lstStyle/>
          <a:p>
            <a:pPr eaLnBrk="1" hangingPunct="1">
              <a:defRPr/>
            </a:pPr>
            <a:r>
              <a:rPr lang="fr-FR" sz="3200" b="1" dirty="0">
                <a:solidFill>
                  <a:srgbClr val="136B9D"/>
                </a:solidFill>
                <a:latin typeface="Candara" pitchFamily="34" charset="0"/>
              </a:rPr>
              <a:t>Ce que nous aborderons aujourd’hui</a:t>
            </a:r>
            <a:endParaRPr lang="fr-FR" sz="3200" b="1" dirty="0">
              <a:solidFill>
                <a:srgbClr val="FF0000"/>
              </a:solidFill>
              <a:effectLst>
                <a:outerShdw blurRad="38100" dist="38100" dir="2700000" algn="tl">
                  <a:srgbClr val="C0C0C0"/>
                </a:outerShdw>
              </a:effectLst>
              <a:latin typeface="Candara" pitchFamily="34" charset="0"/>
            </a:endParaRPr>
          </a:p>
          <a:p>
            <a:pPr eaLnBrk="1" hangingPunct="1">
              <a:defRPr/>
            </a:pPr>
            <a:endParaRPr lang="fr-FR" sz="3200" dirty="0">
              <a:latin typeface="Candara" pitchFamily="34" charset="0"/>
            </a:endParaRPr>
          </a:p>
        </p:txBody>
      </p:sp>
      <p:pic>
        <p:nvPicPr>
          <p:cNvPr id="7172" name="Image 9" descr="rectangle-vert.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539552" y="1006699"/>
            <a:ext cx="5075238"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2098" name="AutoShape 2" descr="Résultat d’images pour travail de groupe"/>
          <p:cNvSpPr>
            <a:spLocks noChangeAspect="1" noChangeArrowheads="1"/>
          </p:cNvSpPr>
          <p:nvPr/>
        </p:nvSpPr>
        <p:spPr bwMode="auto">
          <a:xfrm>
            <a:off x="155575" y="-731838"/>
            <a:ext cx="1971675" cy="15240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132100" name="AutoShape 4" descr="Résultat d’images pour travail de groupe"/>
          <p:cNvSpPr>
            <a:spLocks noChangeAspect="1" noChangeArrowheads="1"/>
          </p:cNvSpPr>
          <p:nvPr/>
        </p:nvSpPr>
        <p:spPr bwMode="auto">
          <a:xfrm>
            <a:off x="155575" y="-675456"/>
            <a:ext cx="1971675" cy="15240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graphicFrame>
        <p:nvGraphicFramePr>
          <p:cNvPr id="2" name="Tableau 1">
            <a:extLst>
              <a:ext uri="{FF2B5EF4-FFF2-40B4-BE49-F238E27FC236}">
                <a16:creationId xmlns:a16="http://schemas.microsoft.com/office/drawing/2014/main" xmlns="" id="{AE57AB88-A566-452D-A6AC-6181D9E7C7D8}"/>
              </a:ext>
            </a:extLst>
          </p:cNvPr>
          <p:cNvGraphicFramePr>
            <a:graphicFrameLocks noGrp="1"/>
          </p:cNvGraphicFramePr>
          <p:nvPr>
            <p:extLst>
              <p:ext uri="{D42A27DB-BD31-4B8C-83A1-F6EECF244321}">
                <p14:modId xmlns:p14="http://schemas.microsoft.com/office/powerpoint/2010/main" val="2354491874"/>
              </p:ext>
            </p:extLst>
          </p:nvPr>
        </p:nvGraphicFramePr>
        <p:xfrm>
          <a:off x="1043608" y="1176949"/>
          <a:ext cx="6883409" cy="4912257"/>
        </p:xfrm>
        <a:graphic>
          <a:graphicData uri="http://schemas.openxmlformats.org/drawingml/2006/table">
            <a:tbl>
              <a:tblPr firstRow="1" bandRow="1">
                <a:tableStyleId>{5C22544A-7EE6-4342-B048-85BDC9FD1C3A}</a:tableStyleId>
              </a:tblPr>
              <a:tblGrid>
                <a:gridCol w="2983736">
                  <a:extLst>
                    <a:ext uri="{9D8B030D-6E8A-4147-A177-3AD203B41FA5}">
                      <a16:colId xmlns:a16="http://schemas.microsoft.com/office/drawing/2014/main" xmlns="" val="1685844215"/>
                    </a:ext>
                  </a:extLst>
                </a:gridCol>
                <a:gridCol w="3899673">
                  <a:extLst>
                    <a:ext uri="{9D8B030D-6E8A-4147-A177-3AD203B41FA5}">
                      <a16:colId xmlns:a16="http://schemas.microsoft.com/office/drawing/2014/main" xmlns="" val="1011179017"/>
                    </a:ext>
                  </a:extLst>
                </a:gridCol>
              </a:tblGrid>
              <a:tr h="397776">
                <a:tc>
                  <a:txBody>
                    <a:bodyPr/>
                    <a:lstStyle/>
                    <a:p>
                      <a:pPr algn="ctr"/>
                      <a:r>
                        <a:rPr lang="fr-FR" sz="2000" dirty="0"/>
                        <a:t>Quoi? </a:t>
                      </a:r>
                    </a:p>
                  </a:txBody>
                  <a:tcPr/>
                </a:tc>
                <a:tc>
                  <a:txBody>
                    <a:bodyPr/>
                    <a:lstStyle/>
                    <a:p>
                      <a:pPr algn="ctr"/>
                      <a:r>
                        <a:rPr lang="fr-FR" sz="2000" dirty="0"/>
                        <a:t>Qui? </a:t>
                      </a:r>
                    </a:p>
                  </a:txBody>
                  <a:tcPr/>
                </a:tc>
                <a:extLst>
                  <a:ext uri="{0D108BD9-81ED-4DB2-BD59-A6C34878D82A}">
                    <a16:rowId xmlns:a16="http://schemas.microsoft.com/office/drawing/2014/main" xmlns="" val="2868575822"/>
                  </a:ext>
                </a:extLst>
              </a:tr>
              <a:tr h="710315">
                <a:tc>
                  <a:txBody>
                    <a:bodyPr/>
                    <a:lstStyle/>
                    <a:p>
                      <a:r>
                        <a:rPr lang="fr-FR" sz="2000" dirty="0">
                          <a:solidFill>
                            <a:srgbClr val="002060"/>
                          </a:solidFill>
                        </a:rPr>
                        <a:t>Temps 1 – </a:t>
                      </a:r>
                      <a:r>
                        <a:rPr lang="fr-FR" sz="2000" b="1" dirty="0">
                          <a:solidFill>
                            <a:srgbClr val="002060"/>
                          </a:solidFill>
                        </a:rPr>
                        <a:t>Introduction</a:t>
                      </a:r>
                    </a:p>
                  </a:txBody>
                  <a:tcPr anchor="ctr"/>
                </a:tc>
                <a:tc>
                  <a:txBody>
                    <a:bodyPr/>
                    <a:lstStyle/>
                    <a:p>
                      <a:r>
                        <a:rPr lang="fr-FR" sz="2000" b="1" dirty="0">
                          <a:solidFill>
                            <a:srgbClr val="002060"/>
                          </a:solidFill>
                        </a:rPr>
                        <a:t>Paul Carrère</a:t>
                      </a:r>
                      <a:r>
                        <a:rPr lang="fr-FR" sz="2000" dirty="0">
                          <a:solidFill>
                            <a:srgbClr val="002060"/>
                          </a:solidFill>
                        </a:rPr>
                        <a:t>, Président</a:t>
                      </a:r>
                      <a:r>
                        <a:rPr lang="fr-FR" sz="2000" baseline="0" dirty="0">
                          <a:solidFill>
                            <a:srgbClr val="002060"/>
                          </a:solidFill>
                        </a:rPr>
                        <a:t> de l’</a:t>
                      </a:r>
                      <a:r>
                        <a:rPr lang="fr-FR" sz="2000" dirty="0">
                          <a:solidFill>
                            <a:srgbClr val="002060"/>
                          </a:solidFill>
                        </a:rPr>
                        <a:t>Institution Adour </a:t>
                      </a:r>
                    </a:p>
                  </a:txBody>
                  <a:tcPr anchor="ctr"/>
                </a:tc>
                <a:extLst>
                  <a:ext uri="{0D108BD9-81ED-4DB2-BD59-A6C34878D82A}">
                    <a16:rowId xmlns:a16="http://schemas.microsoft.com/office/drawing/2014/main" xmlns="" val="2137867461"/>
                  </a:ext>
                </a:extLst>
              </a:tr>
              <a:tr h="1022854">
                <a:tc>
                  <a:txBody>
                    <a:bodyPr/>
                    <a:lstStyle/>
                    <a:p>
                      <a:r>
                        <a:rPr lang="fr-FR" sz="2000" dirty="0">
                          <a:solidFill>
                            <a:srgbClr val="002060"/>
                          </a:solidFill>
                        </a:rPr>
                        <a:t>Temps 2 – Le </a:t>
                      </a:r>
                      <a:r>
                        <a:rPr lang="fr-FR" sz="2000" b="1" dirty="0">
                          <a:solidFill>
                            <a:srgbClr val="002060"/>
                          </a:solidFill>
                        </a:rPr>
                        <a:t>contexte :</a:t>
                      </a:r>
                      <a:r>
                        <a:rPr lang="fr-FR" sz="2000" dirty="0">
                          <a:solidFill>
                            <a:srgbClr val="002060"/>
                          </a:solidFill>
                        </a:rPr>
                        <a:t> l’étude prospective Adour 2050</a:t>
                      </a:r>
                    </a:p>
                  </a:txBody>
                  <a:tcPr anchor="ctr"/>
                </a:tc>
                <a:tc>
                  <a:txBody>
                    <a:bodyPr/>
                    <a:lstStyle/>
                    <a:p>
                      <a:r>
                        <a:rPr lang="fr-FR" sz="2000" b="1" dirty="0">
                          <a:solidFill>
                            <a:srgbClr val="002060"/>
                          </a:solidFill>
                        </a:rPr>
                        <a:t>Mathilde Chaussecourte</a:t>
                      </a:r>
                      <a:r>
                        <a:rPr lang="fr-FR" sz="2000" dirty="0">
                          <a:solidFill>
                            <a:srgbClr val="002060"/>
                          </a:solidFill>
                        </a:rPr>
                        <a:t>, chargée de mission Adour 2050,  Institution Adour</a:t>
                      </a:r>
                    </a:p>
                  </a:txBody>
                  <a:tcPr anchor="ctr"/>
                </a:tc>
                <a:extLst>
                  <a:ext uri="{0D108BD9-81ED-4DB2-BD59-A6C34878D82A}">
                    <a16:rowId xmlns:a16="http://schemas.microsoft.com/office/drawing/2014/main" xmlns="" val="3301255587"/>
                  </a:ext>
                </a:extLst>
              </a:tr>
              <a:tr h="1048143">
                <a:tc>
                  <a:txBody>
                    <a:bodyPr/>
                    <a:lstStyle/>
                    <a:p>
                      <a:r>
                        <a:rPr lang="fr-FR" sz="2000" dirty="0">
                          <a:solidFill>
                            <a:srgbClr val="002060"/>
                          </a:solidFill>
                        </a:rPr>
                        <a:t>Temps 3 – </a:t>
                      </a:r>
                      <a:r>
                        <a:rPr lang="fr-FR" sz="2000" b="1" dirty="0">
                          <a:solidFill>
                            <a:srgbClr val="002060"/>
                          </a:solidFill>
                        </a:rPr>
                        <a:t>S’adapter </a:t>
                      </a:r>
                      <a:r>
                        <a:rPr lang="fr-FR" sz="2000" dirty="0">
                          <a:solidFill>
                            <a:srgbClr val="002060"/>
                          </a:solidFill>
                        </a:rPr>
                        <a:t>: orientations et propositions</a:t>
                      </a:r>
                    </a:p>
                  </a:txBody>
                  <a:tcPr anchor="ctr"/>
                </a:tc>
                <a:tc>
                  <a:txBody>
                    <a:bodyPr/>
                    <a:lstStyle/>
                    <a:p>
                      <a:r>
                        <a:rPr lang="fr-FR" sz="2000" b="1" dirty="0">
                          <a:solidFill>
                            <a:srgbClr val="002060"/>
                          </a:solidFill>
                        </a:rPr>
                        <a:t>Pierre Strosser</a:t>
                      </a:r>
                      <a:r>
                        <a:rPr lang="fr-FR" sz="2000" dirty="0">
                          <a:solidFill>
                            <a:srgbClr val="002060"/>
                          </a:solidFill>
                        </a:rPr>
                        <a:t>, ACTeon</a:t>
                      </a:r>
                    </a:p>
                  </a:txBody>
                  <a:tcPr anchor="ctr"/>
                </a:tc>
                <a:extLst>
                  <a:ext uri="{0D108BD9-81ED-4DB2-BD59-A6C34878D82A}">
                    <a16:rowId xmlns:a16="http://schemas.microsoft.com/office/drawing/2014/main" xmlns="" val="3156914230"/>
                  </a:ext>
                </a:extLst>
              </a:tr>
              <a:tr h="1022854">
                <a:tc>
                  <a:txBody>
                    <a:bodyPr/>
                    <a:lstStyle/>
                    <a:p>
                      <a:r>
                        <a:rPr lang="fr-FR" sz="2000" dirty="0">
                          <a:solidFill>
                            <a:srgbClr val="002060"/>
                          </a:solidFill>
                        </a:rPr>
                        <a:t>Temps 4 – </a:t>
                      </a:r>
                      <a:r>
                        <a:rPr lang="fr-FR" sz="2000" b="1" dirty="0">
                          <a:solidFill>
                            <a:srgbClr val="002060"/>
                          </a:solidFill>
                        </a:rPr>
                        <a:t>S’organiser pour réussir</a:t>
                      </a:r>
                    </a:p>
                  </a:txBody>
                  <a:tcPr anchor="ctr"/>
                </a:tc>
                <a:tc>
                  <a:txBody>
                    <a:bodyPr/>
                    <a:lstStyle/>
                    <a:p>
                      <a:r>
                        <a:rPr lang="fr-FR" sz="2000" b="1" dirty="0">
                          <a:solidFill>
                            <a:srgbClr val="002060"/>
                          </a:solidFill>
                        </a:rPr>
                        <a:t>Paul Carrère</a:t>
                      </a:r>
                    </a:p>
                    <a:p>
                      <a:r>
                        <a:rPr lang="fr-FR" sz="2000" b="1" dirty="0">
                          <a:solidFill>
                            <a:srgbClr val="002060"/>
                          </a:solidFill>
                        </a:rPr>
                        <a:t>Mathilde Chaussecourte</a:t>
                      </a:r>
                    </a:p>
                    <a:p>
                      <a:r>
                        <a:rPr lang="fr-FR" sz="2000" dirty="0">
                          <a:solidFill>
                            <a:srgbClr val="002060"/>
                          </a:solidFill>
                        </a:rPr>
                        <a:t>Témoignages</a:t>
                      </a:r>
                      <a:endParaRPr lang="fr-FR" sz="2000" b="1" dirty="0">
                        <a:solidFill>
                          <a:srgbClr val="002060"/>
                        </a:solidFill>
                      </a:endParaRPr>
                    </a:p>
                  </a:txBody>
                  <a:tcPr anchor="ctr"/>
                </a:tc>
                <a:extLst>
                  <a:ext uri="{0D108BD9-81ED-4DB2-BD59-A6C34878D82A}">
                    <a16:rowId xmlns:a16="http://schemas.microsoft.com/office/drawing/2014/main" xmlns="" val="2397563004"/>
                  </a:ext>
                </a:extLst>
              </a:tr>
              <a:tr h="710315">
                <a:tc>
                  <a:txBody>
                    <a:bodyPr/>
                    <a:lstStyle/>
                    <a:p>
                      <a:r>
                        <a:rPr lang="fr-FR" sz="2000" dirty="0">
                          <a:solidFill>
                            <a:srgbClr val="002060"/>
                          </a:solidFill>
                        </a:rPr>
                        <a:t>Temps 5 – </a:t>
                      </a:r>
                      <a:r>
                        <a:rPr lang="fr-FR" sz="2000" b="1" dirty="0">
                          <a:solidFill>
                            <a:srgbClr val="002060"/>
                          </a:solidFill>
                        </a:rPr>
                        <a:t>Conclusions</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2000" b="1" dirty="0">
                          <a:solidFill>
                            <a:srgbClr val="002060"/>
                          </a:solidFill>
                        </a:rPr>
                        <a:t>Paul Carrère</a:t>
                      </a:r>
                      <a:r>
                        <a:rPr lang="fr-FR" sz="2000" dirty="0">
                          <a:solidFill>
                            <a:srgbClr val="002060"/>
                          </a:solidFill>
                        </a:rPr>
                        <a:t>, Président de l’Institution Adour</a:t>
                      </a:r>
                    </a:p>
                  </a:txBody>
                  <a:tcPr anchor="ctr"/>
                </a:tc>
                <a:extLst>
                  <a:ext uri="{0D108BD9-81ED-4DB2-BD59-A6C34878D82A}">
                    <a16:rowId xmlns:a16="http://schemas.microsoft.com/office/drawing/2014/main" xmlns="" val="760204081"/>
                  </a:ext>
                </a:extLst>
              </a:tr>
            </a:tbl>
          </a:graphicData>
        </a:graphic>
      </p:graphicFrame>
      <p:pic>
        <p:nvPicPr>
          <p:cNvPr id="4" name="Graphique 3" descr="Vin">
            <a:extLst>
              <a:ext uri="{FF2B5EF4-FFF2-40B4-BE49-F238E27FC236}">
                <a16:creationId xmlns:a16="http://schemas.microsoft.com/office/drawing/2014/main" xmlns="" id="{09F9077B-2ABB-4586-986A-7EC43072DA84}"/>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7956376" y="5805264"/>
            <a:ext cx="715102" cy="715102"/>
          </a:xfrm>
          <a:prstGeom prst="rect">
            <a:avLst/>
          </a:prstGeom>
        </p:spPr>
      </p:pic>
      <p:pic>
        <p:nvPicPr>
          <p:cNvPr id="6" name="Graphique 5" descr="Sushi">
            <a:extLst>
              <a:ext uri="{FF2B5EF4-FFF2-40B4-BE49-F238E27FC236}">
                <a16:creationId xmlns:a16="http://schemas.microsoft.com/office/drawing/2014/main" xmlns="" id="{F76E3C26-4606-456B-B8CD-8E502A841077}"/>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p:blipFill>
        <p:spPr>
          <a:xfrm>
            <a:off x="7777975" y="6098273"/>
            <a:ext cx="715102" cy="715102"/>
          </a:xfrm>
          <a:prstGeom prst="rect">
            <a:avLst/>
          </a:prstGeom>
        </p:spPr>
      </p:pic>
      <p:pic>
        <p:nvPicPr>
          <p:cNvPr id="8" name="Graphique 7" descr="Questions">
            <a:extLst>
              <a:ext uri="{FF2B5EF4-FFF2-40B4-BE49-F238E27FC236}">
                <a16:creationId xmlns:a16="http://schemas.microsoft.com/office/drawing/2014/main" xmlns="" id="{42880CE9-1483-4561-A4B2-44004FBC4DAF}"/>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xmlns="" r:embed="rId10"/>
              </a:ext>
            </a:extLst>
          </a:blip>
          <a:stretch>
            <a:fillRect/>
          </a:stretch>
        </p:blipFill>
        <p:spPr>
          <a:xfrm>
            <a:off x="7729393" y="2801645"/>
            <a:ext cx="561043" cy="561043"/>
          </a:xfrm>
          <a:prstGeom prst="rect">
            <a:avLst/>
          </a:prstGeom>
        </p:spPr>
      </p:pic>
      <p:pic>
        <p:nvPicPr>
          <p:cNvPr id="16" name="Graphique 15" descr="Questions">
            <a:extLst>
              <a:ext uri="{FF2B5EF4-FFF2-40B4-BE49-F238E27FC236}">
                <a16:creationId xmlns:a16="http://schemas.microsoft.com/office/drawing/2014/main" xmlns="" id="{5B979BCA-FB2C-44A5-9A8F-1992543543B1}"/>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xmlns="" r:embed="rId10"/>
              </a:ext>
            </a:extLst>
          </a:blip>
          <a:stretch>
            <a:fillRect/>
          </a:stretch>
        </p:blipFill>
        <p:spPr>
          <a:xfrm>
            <a:off x="7729393" y="3756756"/>
            <a:ext cx="561043" cy="561043"/>
          </a:xfrm>
          <a:prstGeom prst="rect">
            <a:avLst/>
          </a:prstGeom>
        </p:spPr>
      </p:pic>
      <p:pic>
        <p:nvPicPr>
          <p:cNvPr id="17" name="Graphique 16" descr="Personne avec une idée">
            <a:extLst>
              <a:ext uri="{FF2B5EF4-FFF2-40B4-BE49-F238E27FC236}">
                <a16:creationId xmlns:a16="http://schemas.microsoft.com/office/drawing/2014/main" xmlns="" id="{0984C265-C455-4396-8B19-B60E4E3D2D04}"/>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xmlns="" r:embed="rId12"/>
              </a:ext>
            </a:extLst>
          </a:blip>
          <a:stretch>
            <a:fillRect/>
          </a:stretch>
        </p:blipFill>
        <p:spPr>
          <a:xfrm>
            <a:off x="8127567" y="3601881"/>
            <a:ext cx="521714" cy="521714"/>
          </a:xfrm>
          <a:prstGeom prst="rect">
            <a:avLst/>
          </a:prstGeom>
        </p:spPr>
      </p:pic>
      <p:pic>
        <p:nvPicPr>
          <p:cNvPr id="18" name="Graphique 17" descr="Questions">
            <a:extLst>
              <a:ext uri="{FF2B5EF4-FFF2-40B4-BE49-F238E27FC236}">
                <a16:creationId xmlns:a16="http://schemas.microsoft.com/office/drawing/2014/main" xmlns="" id="{8E2803EB-6144-4CE4-83EB-271AF21555A9}"/>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xmlns="" r:embed="rId10"/>
              </a:ext>
            </a:extLst>
          </a:blip>
          <a:stretch>
            <a:fillRect/>
          </a:stretch>
        </p:blipFill>
        <p:spPr>
          <a:xfrm>
            <a:off x="7718507" y="4796185"/>
            <a:ext cx="561043" cy="561043"/>
          </a:xfrm>
          <a:prstGeom prst="rect">
            <a:avLst/>
          </a:prstGeom>
        </p:spPr>
      </p:pic>
      <p:pic>
        <p:nvPicPr>
          <p:cNvPr id="22" name="Graphique 21" descr="Personne avec une idée">
            <a:extLst>
              <a:ext uri="{FF2B5EF4-FFF2-40B4-BE49-F238E27FC236}">
                <a16:creationId xmlns:a16="http://schemas.microsoft.com/office/drawing/2014/main" xmlns="" id="{BF679A42-D5C6-4C98-9107-F4BBEFA67351}"/>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xmlns="" r:embed="rId12"/>
              </a:ext>
            </a:extLst>
          </a:blip>
          <a:stretch>
            <a:fillRect/>
          </a:stretch>
        </p:blipFill>
        <p:spPr>
          <a:xfrm>
            <a:off x="8135526" y="4652171"/>
            <a:ext cx="521714" cy="521714"/>
          </a:xfrm>
          <a:prstGeom prst="rect">
            <a:avLst/>
          </a:prstGeom>
        </p:spPr>
      </p:pic>
      <p:sp>
        <p:nvSpPr>
          <p:cNvPr id="12" name="ZoneTexte 11">
            <a:extLst>
              <a:ext uri="{FF2B5EF4-FFF2-40B4-BE49-F238E27FC236}">
                <a16:creationId xmlns:a16="http://schemas.microsoft.com/office/drawing/2014/main" xmlns="" id="{0C404ADF-41C6-48D0-985A-2C8B4A9FD42A}"/>
              </a:ext>
            </a:extLst>
          </p:cNvPr>
          <p:cNvSpPr txBox="1"/>
          <p:nvPr/>
        </p:nvSpPr>
        <p:spPr>
          <a:xfrm>
            <a:off x="81524" y="1619508"/>
            <a:ext cx="962084" cy="369332"/>
          </a:xfrm>
          <a:prstGeom prst="rect">
            <a:avLst/>
          </a:prstGeom>
          <a:noFill/>
        </p:spPr>
        <p:txBody>
          <a:bodyPr wrap="square" rtlCol="0">
            <a:spAutoFit/>
          </a:bodyPr>
          <a:lstStyle/>
          <a:p>
            <a:r>
              <a:rPr lang="fr-FR" b="1" i="1" dirty="0">
                <a:solidFill>
                  <a:srgbClr val="C00000"/>
                </a:solidFill>
              </a:rPr>
              <a:t>15h30</a:t>
            </a:r>
          </a:p>
        </p:txBody>
      </p:sp>
      <p:sp>
        <p:nvSpPr>
          <p:cNvPr id="24" name="ZoneTexte 23">
            <a:extLst>
              <a:ext uri="{FF2B5EF4-FFF2-40B4-BE49-F238E27FC236}">
                <a16:creationId xmlns:a16="http://schemas.microsoft.com/office/drawing/2014/main" xmlns="" id="{8BC3A306-9491-4196-8C90-13F7559D5425}"/>
              </a:ext>
            </a:extLst>
          </p:cNvPr>
          <p:cNvSpPr txBox="1"/>
          <p:nvPr/>
        </p:nvSpPr>
        <p:spPr>
          <a:xfrm>
            <a:off x="107504" y="5723964"/>
            <a:ext cx="962084" cy="369332"/>
          </a:xfrm>
          <a:prstGeom prst="rect">
            <a:avLst/>
          </a:prstGeom>
          <a:noFill/>
        </p:spPr>
        <p:txBody>
          <a:bodyPr wrap="square" rtlCol="0">
            <a:spAutoFit/>
          </a:bodyPr>
          <a:lstStyle/>
          <a:p>
            <a:r>
              <a:rPr lang="fr-FR" b="1" i="1" dirty="0">
                <a:solidFill>
                  <a:srgbClr val="C00000"/>
                </a:solidFill>
              </a:rPr>
              <a:t>17h30</a:t>
            </a:r>
          </a:p>
        </p:txBody>
      </p:sp>
      <p:pic>
        <p:nvPicPr>
          <p:cNvPr id="14" name="Graphique 13" descr="Chronomètre">
            <a:extLst>
              <a:ext uri="{FF2B5EF4-FFF2-40B4-BE49-F238E27FC236}">
                <a16:creationId xmlns:a16="http://schemas.microsoft.com/office/drawing/2014/main" xmlns="" id="{4EBB1281-36FF-429D-9737-D6FC26584FD3}"/>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xmlns="" r:embed="rId14"/>
              </a:ext>
            </a:extLst>
          </a:blip>
          <a:stretch>
            <a:fillRect/>
          </a:stretch>
        </p:blipFill>
        <p:spPr>
          <a:xfrm>
            <a:off x="35496" y="3295357"/>
            <a:ext cx="561044" cy="612613"/>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xmlns="" id="{8379E61F-8B26-4123-9E54-94A8C52BAB4B}"/>
              </a:ext>
            </a:extLst>
          </p:cNvPr>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25760" y="980727"/>
            <a:ext cx="8820472" cy="5849621"/>
          </a:xfrm>
          <a:prstGeom prst="rect">
            <a:avLst/>
          </a:prstGeom>
          <a:noFill/>
          <a:ln>
            <a:noFill/>
          </a:ln>
        </p:spPr>
      </p:pic>
      <p:sp>
        <p:nvSpPr>
          <p:cNvPr id="4" name="ZoneTexte 3"/>
          <p:cNvSpPr txBox="1"/>
          <p:nvPr>
            <p:custDataLst>
              <p:tags r:id="rId1"/>
            </p:custDataLst>
          </p:nvPr>
        </p:nvSpPr>
        <p:spPr>
          <a:xfrm>
            <a:off x="323528" y="37073"/>
            <a:ext cx="8424936" cy="954107"/>
          </a:xfrm>
          <a:prstGeom prst="rect">
            <a:avLst/>
          </a:prstGeom>
          <a:noFill/>
        </p:spPr>
        <p:txBody>
          <a:bodyPr wrap="square">
            <a:spAutoFit/>
          </a:bodyPr>
          <a:lstStyle/>
          <a:p>
            <a:pPr eaLnBrk="1" hangingPunct="1">
              <a:defRPr/>
            </a:pPr>
            <a:r>
              <a:rPr lang="fr-FR" sz="2800" b="1" dirty="0">
                <a:solidFill>
                  <a:srgbClr val="136B9D"/>
                </a:solidFill>
                <a:effectLst>
                  <a:outerShdw blurRad="38100" dist="38100" dir="2700000" algn="tl">
                    <a:srgbClr val="C0C0C0"/>
                  </a:outerShdw>
                </a:effectLst>
                <a:latin typeface="Candara" pitchFamily="34" charset="0"/>
              </a:rPr>
              <a:t>Orientation 4- Une agriculture plus durable qui fournit biens et services au territoire</a:t>
            </a:r>
          </a:p>
        </p:txBody>
      </p:sp>
    </p:spTree>
    <p:extLst>
      <p:ext uri="{BB962C8B-B14F-4D97-AF65-F5344CB8AC3E}">
        <p14:creationId xmlns:p14="http://schemas.microsoft.com/office/powerpoint/2010/main" val="3866942684"/>
      </p:ext>
    </p:extLst>
  </p:cSld>
  <p:clrMapOvr>
    <a:masterClrMapping/>
  </p:clrMapOvr>
  <p:transition spd="slow"/>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Image 9" descr="rectangle-vert.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1458203" y="1493175"/>
            <a:ext cx="5075238"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ZoneTexte 2">
            <a:extLst>
              <a:ext uri="{FF2B5EF4-FFF2-40B4-BE49-F238E27FC236}">
                <a16:creationId xmlns:a16="http://schemas.microsoft.com/office/drawing/2014/main" xmlns="" id="{9FD4432F-6BF4-4549-A82D-43F3F834E4E3}"/>
              </a:ext>
            </a:extLst>
          </p:cNvPr>
          <p:cNvSpPr txBox="1"/>
          <p:nvPr>
            <p:custDataLst>
              <p:tags r:id="rId1"/>
            </p:custDataLst>
          </p:nvPr>
        </p:nvSpPr>
        <p:spPr>
          <a:xfrm>
            <a:off x="323528" y="347172"/>
            <a:ext cx="8424936" cy="1015663"/>
          </a:xfrm>
          <a:prstGeom prst="rect">
            <a:avLst/>
          </a:prstGeom>
          <a:noFill/>
        </p:spPr>
        <p:txBody>
          <a:bodyPr wrap="square">
            <a:spAutoFit/>
          </a:bodyPr>
          <a:lstStyle/>
          <a:p>
            <a:pPr eaLnBrk="1" hangingPunct="1">
              <a:defRPr/>
            </a:pPr>
            <a:r>
              <a:rPr lang="fr-FR" sz="3000" b="1" dirty="0">
                <a:solidFill>
                  <a:srgbClr val="136B9D"/>
                </a:solidFill>
                <a:effectLst>
                  <a:outerShdw blurRad="38100" dist="38100" dir="2700000" algn="tl">
                    <a:srgbClr val="C0C0C0"/>
                  </a:outerShdw>
                </a:effectLst>
                <a:latin typeface="Candara" pitchFamily="34" charset="0"/>
              </a:rPr>
              <a:t>Orientation 4- Une agriculture plus durable qui fournit biens et services au territoire                </a:t>
            </a:r>
            <a:r>
              <a:rPr lang="fr-FR" sz="2200" b="1" dirty="0">
                <a:solidFill>
                  <a:srgbClr val="136B9D"/>
                </a:solidFill>
                <a:effectLst>
                  <a:outerShdw blurRad="38100" dist="38100" dir="2700000" algn="tl">
                    <a:srgbClr val="C0C0C0"/>
                  </a:outerShdw>
                </a:effectLst>
                <a:latin typeface="Candara" pitchFamily="34" charset="0"/>
              </a:rPr>
              <a:t>1/2</a:t>
            </a:r>
          </a:p>
        </p:txBody>
      </p:sp>
      <p:graphicFrame>
        <p:nvGraphicFramePr>
          <p:cNvPr id="5" name="Diagramme 4">
            <a:extLst>
              <a:ext uri="{FF2B5EF4-FFF2-40B4-BE49-F238E27FC236}">
                <a16:creationId xmlns:a16="http://schemas.microsoft.com/office/drawing/2014/main" xmlns="" id="{0D474FB0-818E-42BB-B796-E81A8E9F3785}"/>
              </a:ext>
            </a:extLst>
          </p:cNvPr>
          <p:cNvGraphicFramePr/>
          <p:nvPr>
            <p:extLst>
              <p:ext uri="{D42A27DB-BD31-4B8C-83A1-F6EECF244321}">
                <p14:modId xmlns:p14="http://schemas.microsoft.com/office/powerpoint/2010/main" val="2448958339"/>
              </p:ext>
            </p:extLst>
          </p:nvPr>
        </p:nvGraphicFramePr>
        <p:xfrm>
          <a:off x="-774045" y="1417263"/>
          <a:ext cx="8993088" cy="554815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pSp>
        <p:nvGrpSpPr>
          <p:cNvPr id="6" name="Groupe 5">
            <a:extLst>
              <a:ext uri="{FF2B5EF4-FFF2-40B4-BE49-F238E27FC236}">
                <a16:creationId xmlns:a16="http://schemas.microsoft.com/office/drawing/2014/main" xmlns="" id="{85DC815F-59B9-4867-8411-5A114E3B2549}"/>
              </a:ext>
            </a:extLst>
          </p:cNvPr>
          <p:cNvGrpSpPr/>
          <p:nvPr/>
        </p:nvGrpSpPr>
        <p:grpSpPr>
          <a:xfrm>
            <a:off x="5646032" y="2668647"/>
            <a:ext cx="2814400" cy="2139611"/>
            <a:chOff x="5871073" y="3902627"/>
            <a:chExt cx="2794341" cy="2139611"/>
          </a:xfrm>
        </p:grpSpPr>
        <p:sp>
          <p:nvSpPr>
            <p:cNvPr id="7" name="Rectangle 6">
              <a:extLst>
                <a:ext uri="{FF2B5EF4-FFF2-40B4-BE49-F238E27FC236}">
                  <a16:creationId xmlns:a16="http://schemas.microsoft.com/office/drawing/2014/main" xmlns="" id="{EBD1EE07-7188-4DFD-A754-0B49FE107C79}"/>
                </a:ext>
              </a:extLst>
            </p:cNvPr>
            <p:cNvSpPr/>
            <p:nvPr/>
          </p:nvSpPr>
          <p:spPr>
            <a:xfrm>
              <a:off x="5871073" y="3902627"/>
              <a:ext cx="2294942" cy="123384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8" name="ZoneTexte 7">
              <a:extLst>
                <a:ext uri="{FF2B5EF4-FFF2-40B4-BE49-F238E27FC236}">
                  <a16:creationId xmlns:a16="http://schemas.microsoft.com/office/drawing/2014/main" xmlns="" id="{12E4F37F-883D-4BE5-9027-DAB6B8FBACE5}"/>
                </a:ext>
              </a:extLst>
            </p:cNvPr>
            <p:cNvSpPr txBox="1"/>
            <p:nvPr/>
          </p:nvSpPr>
          <p:spPr>
            <a:xfrm>
              <a:off x="6370472" y="4808398"/>
              <a:ext cx="2294942" cy="123384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fr-FR" sz="1600" b="0" kern="1200" dirty="0">
                  <a:solidFill>
                    <a:srgbClr val="000000"/>
                  </a:solidFill>
                </a:rPr>
                <a:t>Conseil, cahiers des charges, filières non- alimentaires, traçabilité, signes de qualité et labels</a:t>
              </a:r>
            </a:p>
          </p:txBody>
        </p:sp>
      </p:grpSp>
    </p:spTree>
    <p:extLst>
      <p:ext uri="{BB962C8B-B14F-4D97-AF65-F5344CB8AC3E}">
        <p14:creationId xmlns:p14="http://schemas.microsoft.com/office/powerpoint/2010/main" val="3595338740"/>
      </p:ext>
    </p:extLst>
  </p:cSld>
  <p:clrMapOvr>
    <a:masterClrMapping/>
  </p:clrMapOvr>
  <p:transition spd="slow"/>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Image 9" descr="rectangle-vert.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432866" y="1438747"/>
            <a:ext cx="5075238"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ZoneTexte 4">
            <a:extLst>
              <a:ext uri="{FF2B5EF4-FFF2-40B4-BE49-F238E27FC236}">
                <a16:creationId xmlns:a16="http://schemas.microsoft.com/office/drawing/2014/main" xmlns="" id="{2198E75B-E9C0-44DC-AE50-96FE08AF67D0}"/>
              </a:ext>
            </a:extLst>
          </p:cNvPr>
          <p:cNvSpPr txBox="1"/>
          <p:nvPr>
            <p:custDataLst>
              <p:tags r:id="rId1"/>
            </p:custDataLst>
          </p:nvPr>
        </p:nvSpPr>
        <p:spPr>
          <a:xfrm>
            <a:off x="323528" y="347172"/>
            <a:ext cx="8424936" cy="1015663"/>
          </a:xfrm>
          <a:prstGeom prst="rect">
            <a:avLst/>
          </a:prstGeom>
          <a:noFill/>
        </p:spPr>
        <p:txBody>
          <a:bodyPr wrap="square">
            <a:spAutoFit/>
          </a:bodyPr>
          <a:lstStyle/>
          <a:p>
            <a:pPr eaLnBrk="1" hangingPunct="1">
              <a:defRPr/>
            </a:pPr>
            <a:r>
              <a:rPr lang="fr-FR" sz="3000" b="1" dirty="0">
                <a:solidFill>
                  <a:srgbClr val="136B9D"/>
                </a:solidFill>
                <a:effectLst>
                  <a:outerShdw blurRad="38100" dist="38100" dir="2700000" algn="tl">
                    <a:srgbClr val="C0C0C0"/>
                  </a:outerShdw>
                </a:effectLst>
                <a:latin typeface="Candara" pitchFamily="34" charset="0"/>
              </a:rPr>
              <a:t>Orientation 4- Une agriculture plus durable qui fournit biens et services au territoire</a:t>
            </a:r>
          </a:p>
        </p:txBody>
      </p:sp>
      <p:sp>
        <p:nvSpPr>
          <p:cNvPr id="6" name="ZoneTexte 5">
            <a:extLst>
              <a:ext uri="{FF2B5EF4-FFF2-40B4-BE49-F238E27FC236}">
                <a16:creationId xmlns:a16="http://schemas.microsoft.com/office/drawing/2014/main" xmlns="" id="{519F4A77-3FC9-4CB8-AD26-DE7E495112A9}"/>
              </a:ext>
            </a:extLst>
          </p:cNvPr>
          <p:cNvSpPr txBox="1"/>
          <p:nvPr/>
        </p:nvSpPr>
        <p:spPr>
          <a:xfrm>
            <a:off x="179512" y="2204864"/>
            <a:ext cx="3613787" cy="3831818"/>
          </a:xfrm>
          <a:prstGeom prst="rect">
            <a:avLst/>
          </a:prstGeom>
          <a:ln w="19050">
            <a:solidFill>
              <a:srgbClr val="C00000"/>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fr-FR" sz="1600" b="1" dirty="0">
                <a:solidFill>
                  <a:srgbClr val="000000"/>
                </a:solidFill>
              </a:rPr>
              <a:t>Pour que cela marche…</a:t>
            </a:r>
          </a:p>
          <a:p>
            <a:pPr algn="ctr"/>
            <a:endParaRPr lang="fr-FR" sz="1600" dirty="0">
              <a:solidFill>
                <a:srgbClr val="000000"/>
              </a:solidFill>
            </a:endParaRPr>
          </a:p>
          <a:p>
            <a:pPr algn="ctr">
              <a:spcBef>
                <a:spcPts val="600"/>
              </a:spcBef>
              <a:spcAft>
                <a:spcPts val="300"/>
              </a:spcAft>
            </a:pPr>
            <a:r>
              <a:rPr lang="fr-FR" sz="1600" b="1" dirty="0">
                <a:solidFill>
                  <a:srgbClr val="000000"/>
                </a:solidFill>
              </a:rPr>
              <a:t>Veille </a:t>
            </a:r>
            <a:r>
              <a:rPr lang="fr-FR" sz="1600" dirty="0">
                <a:solidFill>
                  <a:srgbClr val="000000"/>
                </a:solidFill>
              </a:rPr>
              <a:t>de la dynamique des marchés et évolutions de la PAC </a:t>
            </a:r>
          </a:p>
          <a:p>
            <a:pPr algn="ctr">
              <a:spcBef>
                <a:spcPts val="600"/>
              </a:spcBef>
              <a:spcAft>
                <a:spcPts val="300"/>
              </a:spcAft>
            </a:pPr>
            <a:r>
              <a:rPr lang="fr-FR" sz="1600" dirty="0">
                <a:solidFill>
                  <a:srgbClr val="000000"/>
                </a:solidFill>
              </a:rPr>
              <a:t>Allouer des </a:t>
            </a:r>
            <a:r>
              <a:rPr lang="fr-FR" sz="1600" b="1" dirty="0">
                <a:solidFill>
                  <a:srgbClr val="000000"/>
                </a:solidFill>
              </a:rPr>
              <a:t>moyens d’accompagnement</a:t>
            </a:r>
            <a:r>
              <a:rPr lang="fr-FR" sz="1600" dirty="0">
                <a:solidFill>
                  <a:srgbClr val="000000"/>
                </a:solidFill>
              </a:rPr>
              <a:t> à la transition</a:t>
            </a:r>
          </a:p>
          <a:p>
            <a:pPr algn="ctr">
              <a:spcBef>
                <a:spcPts val="600"/>
              </a:spcBef>
              <a:spcAft>
                <a:spcPts val="300"/>
              </a:spcAft>
            </a:pPr>
            <a:r>
              <a:rPr lang="fr-FR" sz="1600" dirty="0">
                <a:solidFill>
                  <a:srgbClr val="000000"/>
                </a:solidFill>
              </a:rPr>
              <a:t>Mettre en place des réponses </a:t>
            </a:r>
            <a:r>
              <a:rPr lang="fr-FR" sz="1600" b="1" dirty="0">
                <a:solidFill>
                  <a:srgbClr val="000000"/>
                </a:solidFill>
              </a:rPr>
              <a:t>limitant les impacts sur le revenu</a:t>
            </a:r>
            <a:r>
              <a:rPr lang="fr-FR" sz="1600" dirty="0">
                <a:solidFill>
                  <a:srgbClr val="000000"/>
                </a:solidFill>
              </a:rPr>
              <a:t> lié à la variabilité climatique interannuelle </a:t>
            </a:r>
          </a:p>
          <a:p>
            <a:pPr algn="ctr">
              <a:spcBef>
                <a:spcPts val="600"/>
              </a:spcBef>
              <a:spcAft>
                <a:spcPts val="300"/>
              </a:spcAft>
            </a:pPr>
            <a:r>
              <a:rPr lang="fr-FR" sz="1600" dirty="0">
                <a:solidFill>
                  <a:srgbClr val="000000"/>
                </a:solidFill>
              </a:rPr>
              <a:t>Identifier les facteurs clés assurant la </a:t>
            </a:r>
            <a:r>
              <a:rPr lang="fr-FR" sz="1600" b="1" dirty="0">
                <a:solidFill>
                  <a:srgbClr val="000000"/>
                </a:solidFill>
              </a:rPr>
              <a:t>durabilité</a:t>
            </a:r>
            <a:r>
              <a:rPr lang="fr-FR" sz="1600" dirty="0">
                <a:solidFill>
                  <a:srgbClr val="000000"/>
                </a:solidFill>
              </a:rPr>
              <a:t> de l’élevage (hors aides)</a:t>
            </a:r>
          </a:p>
          <a:p>
            <a:pPr algn="ctr">
              <a:spcBef>
                <a:spcPts val="600"/>
              </a:spcBef>
              <a:spcAft>
                <a:spcPts val="300"/>
              </a:spcAft>
            </a:pPr>
            <a:r>
              <a:rPr lang="fr-FR" sz="1600" dirty="0">
                <a:solidFill>
                  <a:srgbClr val="000000"/>
                </a:solidFill>
              </a:rPr>
              <a:t>Identifier les conditions de mise en œuvre d’</a:t>
            </a:r>
            <a:r>
              <a:rPr lang="fr-FR" sz="1600" b="1" dirty="0">
                <a:solidFill>
                  <a:srgbClr val="000000"/>
                </a:solidFill>
              </a:rPr>
              <a:t>outils financiers innovants</a:t>
            </a:r>
          </a:p>
        </p:txBody>
      </p:sp>
      <p:sp>
        <p:nvSpPr>
          <p:cNvPr id="7" name="ZoneTexte 6">
            <a:extLst>
              <a:ext uri="{FF2B5EF4-FFF2-40B4-BE49-F238E27FC236}">
                <a16:creationId xmlns:a16="http://schemas.microsoft.com/office/drawing/2014/main" xmlns="" id="{8DFE1A14-1C28-4F0D-BF63-575757230F80}"/>
              </a:ext>
            </a:extLst>
          </p:cNvPr>
          <p:cNvSpPr txBox="1"/>
          <p:nvPr/>
        </p:nvSpPr>
        <p:spPr>
          <a:xfrm>
            <a:off x="4644008" y="1580594"/>
            <a:ext cx="4427984" cy="501675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lang="fr-FR" sz="1600" b="1" dirty="0"/>
              <a:t>Bénéfices attendus</a:t>
            </a:r>
          </a:p>
          <a:p>
            <a:pPr algn="ctr"/>
            <a:endParaRPr lang="fr-FR" sz="1600" dirty="0"/>
          </a:p>
          <a:p>
            <a:pPr algn="ctr"/>
            <a:r>
              <a:rPr lang="fr-FR" sz="1600" dirty="0"/>
              <a:t>Réduction du coût des intrants et du pompage et amélioration de la </a:t>
            </a:r>
            <a:r>
              <a:rPr lang="fr-FR" sz="1600" b="1" dirty="0"/>
              <a:t>rentabilité</a:t>
            </a:r>
            <a:r>
              <a:rPr lang="fr-FR" sz="1600" dirty="0"/>
              <a:t> et de la </a:t>
            </a:r>
            <a:r>
              <a:rPr lang="fr-FR" sz="1600" b="1" dirty="0"/>
              <a:t>résilience</a:t>
            </a:r>
            <a:r>
              <a:rPr lang="fr-FR" sz="1600" dirty="0"/>
              <a:t> des exploitations agricoles</a:t>
            </a:r>
          </a:p>
          <a:p>
            <a:pPr algn="ctr"/>
            <a:r>
              <a:rPr lang="fr-FR" sz="1600" dirty="0"/>
              <a:t>	</a:t>
            </a:r>
          </a:p>
          <a:p>
            <a:pPr algn="ctr"/>
            <a:r>
              <a:rPr lang="fr-FR" sz="1600" dirty="0"/>
              <a:t>Maintien de l’</a:t>
            </a:r>
            <a:r>
              <a:rPr lang="fr-FR" sz="1600" b="1" dirty="0"/>
              <a:t>emploi </a:t>
            </a:r>
            <a:r>
              <a:rPr lang="fr-FR" sz="1600" dirty="0"/>
              <a:t>agricole &amp; rural</a:t>
            </a:r>
          </a:p>
          <a:p>
            <a:pPr algn="ctr"/>
            <a:endParaRPr lang="fr-FR" sz="1600" dirty="0"/>
          </a:p>
          <a:p>
            <a:pPr algn="ctr"/>
            <a:r>
              <a:rPr lang="fr-FR" sz="1600" dirty="0"/>
              <a:t>Amélioration du </a:t>
            </a:r>
            <a:r>
              <a:rPr lang="fr-FR" sz="1600" b="1" dirty="0"/>
              <a:t>paysage</a:t>
            </a:r>
            <a:r>
              <a:rPr lang="fr-FR" sz="1600" dirty="0"/>
              <a:t> et du </a:t>
            </a:r>
            <a:r>
              <a:rPr lang="fr-FR" sz="1600" b="1" dirty="0"/>
              <a:t>cadre de vie</a:t>
            </a:r>
            <a:r>
              <a:rPr lang="fr-FR" sz="1600" dirty="0"/>
              <a:t>, préservation de la </a:t>
            </a:r>
            <a:r>
              <a:rPr lang="fr-FR" sz="1600" b="1" dirty="0"/>
              <a:t>diversité</a:t>
            </a:r>
            <a:r>
              <a:rPr lang="fr-FR" sz="1600" dirty="0"/>
              <a:t> biologique</a:t>
            </a:r>
          </a:p>
          <a:p>
            <a:pPr algn="ctr"/>
            <a:endParaRPr lang="fr-FR" sz="1600" dirty="0"/>
          </a:p>
          <a:p>
            <a:pPr algn="ctr"/>
            <a:r>
              <a:rPr lang="fr-FR" sz="1600" dirty="0"/>
              <a:t>Réduction du </a:t>
            </a:r>
            <a:r>
              <a:rPr lang="fr-FR" sz="1600" b="1" dirty="0"/>
              <a:t>risque d’érosion</a:t>
            </a:r>
            <a:r>
              <a:rPr lang="fr-FR" sz="1600" dirty="0"/>
              <a:t>, amélioration de la </a:t>
            </a:r>
            <a:r>
              <a:rPr lang="fr-FR" sz="1600" b="1" dirty="0"/>
              <a:t>qualité</a:t>
            </a:r>
            <a:r>
              <a:rPr lang="fr-FR" sz="1600" dirty="0"/>
              <a:t> de l’eau, de l’air, des sols</a:t>
            </a:r>
          </a:p>
          <a:p>
            <a:pPr algn="ctr"/>
            <a:endParaRPr lang="fr-FR" sz="1600" dirty="0"/>
          </a:p>
          <a:p>
            <a:pPr algn="ctr"/>
            <a:r>
              <a:rPr lang="fr-FR" sz="1600" dirty="0"/>
              <a:t>Amélioration de la </a:t>
            </a:r>
            <a:r>
              <a:rPr lang="fr-FR" sz="1600" b="1" dirty="0"/>
              <a:t>santé</a:t>
            </a:r>
            <a:r>
              <a:rPr lang="fr-FR" sz="1600" dirty="0"/>
              <a:t> des exploitants agricoles et , des consommateurs</a:t>
            </a:r>
          </a:p>
          <a:p>
            <a:pPr algn="ctr"/>
            <a:r>
              <a:rPr lang="fr-FR" sz="1600" dirty="0"/>
              <a:t>	Amélioration de la </a:t>
            </a:r>
            <a:r>
              <a:rPr lang="fr-FR" sz="1600" b="1" dirty="0"/>
              <a:t>rentabilité des filières</a:t>
            </a:r>
            <a:r>
              <a:rPr lang="fr-FR" sz="1600" dirty="0"/>
              <a:t> alimentaires</a:t>
            </a:r>
          </a:p>
          <a:p>
            <a:pPr algn="ctr"/>
            <a:endParaRPr lang="fr-FR" sz="1600" dirty="0"/>
          </a:p>
          <a:p>
            <a:pPr algn="ctr"/>
            <a:r>
              <a:rPr lang="fr-FR" sz="1600" dirty="0"/>
              <a:t>Amélioration de l’</a:t>
            </a:r>
            <a:r>
              <a:rPr lang="fr-FR" sz="1600" b="1" dirty="0"/>
              <a:t>image de marque</a:t>
            </a:r>
            <a:r>
              <a:rPr lang="fr-FR" sz="1600" dirty="0"/>
              <a:t> du territoire</a:t>
            </a:r>
          </a:p>
        </p:txBody>
      </p:sp>
      <p:sp>
        <p:nvSpPr>
          <p:cNvPr id="8" name="Flèche : droite 7">
            <a:extLst>
              <a:ext uri="{FF2B5EF4-FFF2-40B4-BE49-F238E27FC236}">
                <a16:creationId xmlns:a16="http://schemas.microsoft.com/office/drawing/2014/main" xmlns="" id="{895DC513-FBC2-4EBF-B863-86E50B05BA83}"/>
              </a:ext>
            </a:extLst>
          </p:cNvPr>
          <p:cNvSpPr/>
          <p:nvPr/>
        </p:nvSpPr>
        <p:spPr>
          <a:xfrm>
            <a:off x="3998437" y="3663399"/>
            <a:ext cx="432048" cy="53002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153714366"/>
      </p:ext>
    </p:extLst>
  </p:cSld>
  <p:clrMapOvr>
    <a:masterClrMapping/>
  </p:clrMapOvr>
  <p:transition spd="slow"/>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xmlns="" id="{70972454-1448-463A-952A-0B1ADABA3D5C}"/>
              </a:ext>
            </a:extLst>
          </p:cNvPr>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79512" y="998731"/>
            <a:ext cx="8820472" cy="5842312"/>
          </a:xfrm>
          <a:prstGeom prst="rect">
            <a:avLst/>
          </a:prstGeom>
          <a:noFill/>
          <a:ln>
            <a:noFill/>
          </a:ln>
        </p:spPr>
      </p:pic>
      <p:sp>
        <p:nvSpPr>
          <p:cNvPr id="4" name="ZoneTexte 3"/>
          <p:cNvSpPr txBox="1"/>
          <p:nvPr>
            <p:custDataLst>
              <p:tags r:id="rId1"/>
            </p:custDataLst>
          </p:nvPr>
        </p:nvSpPr>
        <p:spPr>
          <a:xfrm>
            <a:off x="323528" y="44624"/>
            <a:ext cx="8424936" cy="954107"/>
          </a:xfrm>
          <a:prstGeom prst="rect">
            <a:avLst/>
          </a:prstGeom>
          <a:noFill/>
        </p:spPr>
        <p:txBody>
          <a:bodyPr wrap="square">
            <a:spAutoFit/>
          </a:bodyPr>
          <a:lstStyle/>
          <a:p>
            <a:pPr eaLnBrk="1" hangingPunct="1">
              <a:defRPr/>
            </a:pPr>
            <a:r>
              <a:rPr lang="fr-FR" sz="2800" b="1" dirty="0">
                <a:solidFill>
                  <a:srgbClr val="136B9D"/>
                </a:solidFill>
                <a:effectLst>
                  <a:outerShdw blurRad="38100" dist="38100" dir="2700000" algn="tl">
                    <a:srgbClr val="C0C0C0"/>
                  </a:outerShdw>
                </a:effectLst>
                <a:latin typeface="Candara" pitchFamily="34" charset="0"/>
              </a:rPr>
              <a:t>Orientation 5- Une industrie à la pointe de la transition écologique</a:t>
            </a:r>
          </a:p>
        </p:txBody>
      </p:sp>
    </p:spTree>
    <p:extLst>
      <p:ext uri="{BB962C8B-B14F-4D97-AF65-F5344CB8AC3E}">
        <p14:creationId xmlns:p14="http://schemas.microsoft.com/office/powerpoint/2010/main" val="3340802744"/>
      </p:ext>
    </p:extLst>
  </p:cSld>
  <p:clrMapOvr>
    <a:masterClrMapping/>
  </p:clrMapOvr>
  <p:transition spd="slow"/>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Image 9" descr="rectangle-vert.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432866" y="1438747"/>
            <a:ext cx="5075238"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ZoneTexte 2">
            <a:extLst>
              <a:ext uri="{FF2B5EF4-FFF2-40B4-BE49-F238E27FC236}">
                <a16:creationId xmlns:a16="http://schemas.microsoft.com/office/drawing/2014/main" xmlns="" id="{4AA3B7AE-8732-495D-B4EC-AEC03E4BC341}"/>
              </a:ext>
            </a:extLst>
          </p:cNvPr>
          <p:cNvSpPr txBox="1"/>
          <p:nvPr>
            <p:custDataLst>
              <p:tags r:id="rId1"/>
            </p:custDataLst>
          </p:nvPr>
        </p:nvSpPr>
        <p:spPr>
          <a:xfrm>
            <a:off x="323528" y="347172"/>
            <a:ext cx="8424936" cy="1015663"/>
          </a:xfrm>
          <a:prstGeom prst="rect">
            <a:avLst/>
          </a:prstGeom>
          <a:noFill/>
        </p:spPr>
        <p:txBody>
          <a:bodyPr wrap="square">
            <a:spAutoFit/>
          </a:bodyPr>
          <a:lstStyle/>
          <a:p>
            <a:pPr eaLnBrk="1" hangingPunct="1">
              <a:defRPr/>
            </a:pPr>
            <a:r>
              <a:rPr lang="fr-FR" sz="3000" b="1" dirty="0">
                <a:solidFill>
                  <a:srgbClr val="136B9D"/>
                </a:solidFill>
                <a:effectLst>
                  <a:outerShdw blurRad="38100" dist="38100" dir="2700000" algn="tl">
                    <a:srgbClr val="C0C0C0"/>
                  </a:outerShdw>
                </a:effectLst>
                <a:latin typeface="Candara" pitchFamily="34" charset="0"/>
              </a:rPr>
              <a:t>Orientation 5- Une industrie à la pointe de la transition écologique</a:t>
            </a:r>
          </a:p>
        </p:txBody>
      </p:sp>
      <p:graphicFrame>
        <p:nvGraphicFramePr>
          <p:cNvPr id="5" name="Diagramme 4">
            <a:extLst>
              <a:ext uri="{FF2B5EF4-FFF2-40B4-BE49-F238E27FC236}">
                <a16:creationId xmlns:a16="http://schemas.microsoft.com/office/drawing/2014/main" xmlns="" id="{C170D995-6A92-4246-9544-05559BC94D3D}"/>
              </a:ext>
            </a:extLst>
          </p:cNvPr>
          <p:cNvGraphicFramePr/>
          <p:nvPr>
            <p:extLst>
              <p:ext uri="{D42A27DB-BD31-4B8C-83A1-F6EECF244321}">
                <p14:modId xmlns:p14="http://schemas.microsoft.com/office/powerpoint/2010/main" val="388084266"/>
              </p:ext>
            </p:extLst>
          </p:nvPr>
        </p:nvGraphicFramePr>
        <p:xfrm>
          <a:off x="107504" y="1340768"/>
          <a:ext cx="8928992" cy="554815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555581821"/>
      </p:ext>
    </p:extLst>
  </p:cSld>
  <p:clrMapOvr>
    <a:masterClrMapping/>
  </p:clrMapOvr>
  <p:transition spd="slow"/>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Image 9" descr="rectangle-vert.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432866" y="1438747"/>
            <a:ext cx="5075238"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ZoneTexte 4">
            <a:extLst>
              <a:ext uri="{FF2B5EF4-FFF2-40B4-BE49-F238E27FC236}">
                <a16:creationId xmlns:a16="http://schemas.microsoft.com/office/drawing/2014/main" xmlns="" id="{F4C106C0-5A78-4C41-BBEB-384284687178}"/>
              </a:ext>
            </a:extLst>
          </p:cNvPr>
          <p:cNvSpPr txBox="1"/>
          <p:nvPr>
            <p:custDataLst>
              <p:tags r:id="rId1"/>
            </p:custDataLst>
          </p:nvPr>
        </p:nvSpPr>
        <p:spPr>
          <a:xfrm>
            <a:off x="323528" y="347172"/>
            <a:ext cx="8424936" cy="1015663"/>
          </a:xfrm>
          <a:prstGeom prst="rect">
            <a:avLst/>
          </a:prstGeom>
          <a:noFill/>
        </p:spPr>
        <p:txBody>
          <a:bodyPr wrap="square">
            <a:spAutoFit/>
          </a:bodyPr>
          <a:lstStyle/>
          <a:p>
            <a:pPr eaLnBrk="1" hangingPunct="1">
              <a:defRPr/>
            </a:pPr>
            <a:r>
              <a:rPr lang="fr-FR" sz="3000" b="1" dirty="0">
                <a:solidFill>
                  <a:srgbClr val="136B9D"/>
                </a:solidFill>
                <a:effectLst>
                  <a:outerShdw blurRad="38100" dist="38100" dir="2700000" algn="tl">
                    <a:srgbClr val="C0C0C0"/>
                  </a:outerShdw>
                </a:effectLst>
                <a:latin typeface="Candara" pitchFamily="34" charset="0"/>
              </a:rPr>
              <a:t>Orientation 5- Une industrie à la pointe de la transition écologique</a:t>
            </a:r>
          </a:p>
        </p:txBody>
      </p:sp>
      <p:sp>
        <p:nvSpPr>
          <p:cNvPr id="6" name="ZoneTexte 5">
            <a:extLst>
              <a:ext uri="{FF2B5EF4-FFF2-40B4-BE49-F238E27FC236}">
                <a16:creationId xmlns:a16="http://schemas.microsoft.com/office/drawing/2014/main" xmlns="" id="{FF30AE55-9FDD-46D4-9C07-0EF989A2E4F3}"/>
              </a:ext>
            </a:extLst>
          </p:cNvPr>
          <p:cNvSpPr txBox="1"/>
          <p:nvPr/>
        </p:nvSpPr>
        <p:spPr>
          <a:xfrm>
            <a:off x="179512" y="2204864"/>
            <a:ext cx="3960440" cy="3539430"/>
          </a:xfrm>
          <a:prstGeom prst="rect">
            <a:avLst/>
          </a:prstGeom>
          <a:ln w="19050">
            <a:solidFill>
              <a:srgbClr val="C00000"/>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fr-FR" sz="1600" b="1" dirty="0">
                <a:solidFill>
                  <a:srgbClr val="000000"/>
                </a:solidFill>
              </a:rPr>
              <a:t>Pour que cela marche…</a:t>
            </a:r>
          </a:p>
          <a:p>
            <a:pPr algn="ctr"/>
            <a:endParaRPr lang="fr-FR" sz="1600" dirty="0">
              <a:solidFill>
                <a:srgbClr val="000000"/>
              </a:solidFill>
            </a:endParaRPr>
          </a:p>
          <a:p>
            <a:pPr algn="ctr"/>
            <a:r>
              <a:rPr lang="fr-FR" sz="1600" dirty="0">
                <a:solidFill>
                  <a:srgbClr val="000000"/>
                </a:solidFill>
              </a:rPr>
              <a:t>Des </a:t>
            </a:r>
            <a:r>
              <a:rPr lang="fr-FR" sz="1600" b="1" dirty="0">
                <a:solidFill>
                  <a:srgbClr val="000000"/>
                </a:solidFill>
              </a:rPr>
              <a:t>coûts des nouvelles technologies</a:t>
            </a:r>
            <a:r>
              <a:rPr lang="fr-FR" sz="1600" dirty="0">
                <a:solidFill>
                  <a:srgbClr val="000000"/>
                </a:solidFill>
              </a:rPr>
              <a:t> à maitriser (recherche et développement, modernisation des équipements et infrastructures, ...)</a:t>
            </a:r>
          </a:p>
          <a:p>
            <a:pPr algn="ctr"/>
            <a:endParaRPr lang="fr-FR" sz="1600" dirty="0">
              <a:solidFill>
                <a:srgbClr val="000000"/>
              </a:solidFill>
            </a:endParaRPr>
          </a:p>
          <a:p>
            <a:pPr algn="ctr"/>
            <a:r>
              <a:rPr lang="fr-FR" sz="1600" dirty="0">
                <a:solidFill>
                  <a:srgbClr val="000000"/>
                </a:solidFill>
              </a:rPr>
              <a:t>Des liens à consolider avec les </a:t>
            </a:r>
            <a:r>
              <a:rPr lang="fr-FR" sz="1600" b="1" dirty="0">
                <a:solidFill>
                  <a:srgbClr val="000000"/>
                </a:solidFill>
              </a:rPr>
              <a:t>collectivités territoriales</a:t>
            </a:r>
          </a:p>
          <a:p>
            <a:pPr algn="ctr"/>
            <a:endParaRPr lang="fr-FR" sz="1600" dirty="0">
              <a:solidFill>
                <a:srgbClr val="000000"/>
              </a:solidFill>
            </a:endParaRPr>
          </a:p>
          <a:p>
            <a:pPr algn="ctr"/>
            <a:r>
              <a:rPr lang="fr-FR" sz="1600" dirty="0">
                <a:solidFill>
                  <a:srgbClr val="000000"/>
                </a:solidFill>
              </a:rPr>
              <a:t>Un </a:t>
            </a:r>
            <a:r>
              <a:rPr lang="fr-FR" sz="1600" b="1" dirty="0">
                <a:solidFill>
                  <a:srgbClr val="000000"/>
                </a:solidFill>
              </a:rPr>
              <a:t>appui coordonnées des financeurs</a:t>
            </a:r>
            <a:r>
              <a:rPr lang="fr-FR" sz="1600" dirty="0">
                <a:solidFill>
                  <a:srgbClr val="000000"/>
                </a:solidFill>
              </a:rPr>
              <a:t> (Agence de l’eau, ADEME, Régions…)</a:t>
            </a:r>
          </a:p>
          <a:p>
            <a:pPr algn="ctr"/>
            <a:endParaRPr lang="fr-FR" sz="1600" dirty="0">
              <a:solidFill>
                <a:srgbClr val="000000"/>
              </a:solidFill>
            </a:endParaRPr>
          </a:p>
          <a:p>
            <a:pPr algn="ctr"/>
            <a:r>
              <a:rPr lang="fr-FR" sz="1600" dirty="0">
                <a:solidFill>
                  <a:srgbClr val="000000"/>
                </a:solidFill>
              </a:rPr>
              <a:t>Des </a:t>
            </a:r>
            <a:r>
              <a:rPr lang="fr-FR" sz="1600" b="1" dirty="0">
                <a:solidFill>
                  <a:srgbClr val="000000"/>
                </a:solidFill>
              </a:rPr>
              <a:t>risques</a:t>
            </a:r>
            <a:r>
              <a:rPr lang="fr-FR" sz="1600" dirty="0">
                <a:solidFill>
                  <a:srgbClr val="000000"/>
                </a:solidFill>
              </a:rPr>
              <a:t> liés à la concurrence extérieure</a:t>
            </a:r>
          </a:p>
        </p:txBody>
      </p:sp>
      <p:sp>
        <p:nvSpPr>
          <p:cNvPr id="7" name="ZoneTexte 6">
            <a:extLst>
              <a:ext uri="{FF2B5EF4-FFF2-40B4-BE49-F238E27FC236}">
                <a16:creationId xmlns:a16="http://schemas.microsoft.com/office/drawing/2014/main" xmlns="" id="{A1BB7256-C347-43BD-926B-8E9886AF6782}"/>
              </a:ext>
            </a:extLst>
          </p:cNvPr>
          <p:cNvSpPr txBox="1"/>
          <p:nvPr/>
        </p:nvSpPr>
        <p:spPr>
          <a:xfrm>
            <a:off x="5004047" y="1628800"/>
            <a:ext cx="3960441" cy="4962897"/>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lang="fr-FR" sz="1600" b="1" dirty="0"/>
              <a:t>Bénéfices attendus</a:t>
            </a:r>
          </a:p>
          <a:p>
            <a:pPr algn="ctr"/>
            <a:endParaRPr lang="fr-FR" sz="1600" dirty="0"/>
          </a:p>
          <a:p>
            <a:pPr algn="ctr"/>
            <a:r>
              <a:rPr lang="fr-FR" sz="1600" dirty="0"/>
              <a:t>Amélioration de la </a:t>
            </a:r>
            <a:r>
              <a:rPr lang="fr-FR" sz="1600" b="1" dirty="0"/>
              <a:t>compétitivité</a:t>
            </a:r>
            <a:r>
              <a:rPr lang="fr-FR" sz="1600" dirty="0"/>
              <a:t> des industries et maintien de l’emploi industriel</a:t>
            </a:r>
          </a:p>
          <a:p>
            <a:pPr algn="ctr"/>
            <a:endParaRPr lang="fr-FR" sz="1600" dirty="0"/>
          </a:p>
          <a:p>
            <a:pPr algn="ctr"/>
            <a:r>
              <a:rPr lang="fr-FR" sz="1600" dirty="0"/>
              <a:t>Amélioration du cadre de vie et de l’</a:t>
            </a:r>
            <a:r>
              <a:rPr lang="fr-FR" sz="1600" b="1" dirty="0"/>
              <a:t>attractivité du territoire</a:t>
            </a:r>
          </a:p>
          <a:p>
            <a:pPr algn="ctr">
              <a:spcAft>
                <a:spcPts val="300"/>
              </a:spcAft>
            </a:pPr>
            <a:r>
              <a:rPr lang="fr-FR" sz="1600" dirty="0"/>
              <a:t>	</a:t>
            </a:r>
          </a:p>
          <a:p>
            <a:pPr algn="ctr">
              <a:spcAft>
                <a:spcPts val="300"/>
              </a:spcAft>
            </a:pPr>
            <a:r>
              <a:rPr lang="fr-FR" sz="1600" dirty="0"/>
              <a:t>Recyclage des eaux usées dans les process =&gt; récupération de chaleur (réduction des coûts de chauffage), récupération de matières, moindre prélèvement (réduction des coûts de pompage et taxes de prélèvements), moindre volume de rejet…</a:t>
            </a:r>
          </a:p>
          <a:p>
            <a:pPr algn="ctr">
              <a:spcAft>
                <a:spcPts val="300"/>
              </a:spcAft>
            </a:pPr>
            <a:r>
              <a:rPr lang="fr-FR" sz="1600" dirty="0"/>
              <a:t>=&gt; </a:t>
            </a:r>
            <a:r>
              <a:rPr lang="fr-FR" sz="1600" b="1" dirty="0"/>
              <a:t>Impacts moindres</a:t>
            </a:r>
            <a:r>
              <a:rPr lang="fr-FR" sz="1600" dirty="0"/>
              <a:t> sur l’environnement</a:t>
            </a:r>
          </a:p>
          <a:p>
            <a:pPr marL="285750" indent="-285750" algn="ctr">
              <a:spcAft>
                <a:spcPts val="300"/>
              </a:spcAft>
              <a:buFont typeface="Symbol" panose="05050102010706020507" pitchFamily="18" charset="2"/>
              <a:buChar char="Þ"/>
            </a:pPr>
            <a:r>
              <a:rPr lang="fr-FR" sz="1600" b="1" dirty="0"/>
              <a:t>Moindre vulnérabilité</a:t>
            </a:r>
            <a:r>
              <a:rPr lang="fr-FR" sz="1600" dirty="0"/>
              <a:t> en cas de restrictions d’eau.</a:t>
            </a:r>
          </a:p>
          <a:p>
            <a:pPr marL="285750" indent="-285750" algn="ctr">
              <a:spcAft>
                <a:spcPts val="300"/>
              </a:spcAft>
              <a:buFont typeface="Symbol" panose="05050102010706020507" pitchFamily="18" charset="2"/>
              <a:buChar char="Þ"/>
            </a:pPr>
            <a:endParaRPr lang="fr-FR" sz="1600" dirty="0"/>
          </a:p>
          <a:p>
            <a:pPr algn="ctr">
              <a:spcAft>
                <a:spcPts val="300"/>
              </a:spcAft>
            </a:pPr>
            <a:r>
              <a:rPr lang="fr-FR" sz="1600" b="1" dirty="0"/>
              <a:t>Santé</a:t>
            </a:r>
            <a:r>
              <a:rPr lang="fr-FR" sz="1600" dirty="0"/>
              <a:t> des employés et des riverains</a:t>
            </a:r>
          </a:p>
        </p:txBody>
      </p:sp>
      <p:sp>
        <p:nvSpPr>
          <p:cNvPr id="8" name="Flèche : droite 7">
            <a:extLst>
              <a:ext uri="{FF2B5EF4-FFF2-40B4-BE49-F238E27FC236}">
                <a16:creationId xmlns:a16="http://schemas.microsoft.com/office/drawing/2014/main" xmlns="" id="{2ECCED4F-827C-4DCB-8CFF-37FF5D7ADA90}"/>
              </a:ext>
            </a:extLst>
          </p:cNvPr>
          <p:cNvSpPr/>
          <p:nvPr/>
        </p:nvSpPr>
        <p:spPr>
          <a:xfrm>
            <a:off x="4355976" y="3825998"/>
            <a:ext cx="432048" cy="53002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253114405"/>
      </p:ext>
    </p:extLst>
  </p:cSld>
  <p:clrMapOvr>
    <a:masterClrMapping/>
  </p:clrMapOvr>
  <p:transition spd="slow"/>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custDataLst>
              <p:tags r:id="rId1"/>
            </p:custDataLst>
          </p:nvPr>
        </p:nvSpPr>
        <p:spPr>
          <a:xfrm>
            <a:off x="323528" y="44624"/>
            <a:ext cx="8424936" cy="954107"/>
          </a:xfrm>
          <a:prstGeom prst="rect">
            <a:avLst/>
          </a:prstGeom>
          <a:noFill/>
        </p:spPr>
        <p:txBody>
          <a:bodyPr wrap="square">
            <a:spAutoFit/>
          </a:bodyPr>
          <a:lstStyle/>
          <a:p>
            <a:pPr eaLnBrk="1" hangingPunct="1">
              <a:defRPr/>
            </a:pPr>
            <a:r>
              <a:rPr lang="fr-FR" sz="2800" b="1" dirty="0">
                <a:solidFill>
                  <a:srgbClr val="136B9D"/>
                </a:solidFill>
                <a:effectLst>
                  <a:outerShdw blurRad="38100" dist="38100" dir="2700000" algn="tl">
                    <a:srgbClr val="C0C0C0"/>
                  </a:outerShdw>
                </a:effectLst>
                <a:latin typeface="Candara" pitchFamily="34" charset="0"/>
              </a:rPr>
              <a:t>Orientation 6- Un aménagement de l’espace valorisant les fonctionnalités des milieux</a:t>
            </a:r>
          </a:p>
        </p:txBody>
      </p:sp>
      <p:pic>
        <p:nvPicPr>
          <p:cNvPr id="5" name="Image 4" descr="Une image contenant montagne, herbe, nature, arbre&#10;&#10;Description générée automatiquement">
            <a:extLst>
              <a:ext uri="{FF2B5EF4-FFF2-40B4-BE49-F238E27FC236}">
                <a16:creationId xmlns:a16="http://schemas.microsoft.com/office/drawing/2014/main" xmlns="" id="{5FEA01C1-3AFB-4459-847F-93E8F5584FB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5536" y="998731"/>
            <a:ext cx="8280920" cy="5836251"/>
          </a:xfrm>
          <a:prstGeom prst="rect">
            <a:avLst/>
          </a:prstGeom>
        </p:spPr>
      </p:pic>
    </p:spTree>
    <p:extLst>
      <p:ext uri="{BB962C8B-B14F-4D97-AF65-F5344CB8AC3E}">
        <p14:creationId xmlns:p14="http://schemas.microsoft.com/office/powerpoint/2010/main" val="1143311665"/>
      </p:ext>
    </p:extLst>
  </p:cSld>
  <p:clrMapOvr>
    <a:masterClrMapping/>
  </p:clrMapOvr>
  <p:transition spd="slow"/>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Image 9" descr="rectangle-vert.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432866" y="1438747"/>
            <a:ext cx="5075238"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ZoneTexte 4">
            <a:extLst>
              <a:ext uri="{FF2B5EF4-FFF2-40B4-BE49-F238E27FC236}">
                <a16:creationId xmlns:a16="http://schemas.microsoft.com/office/drawing/2014/main" xmlns="" id="{F13066E2-AB86-4E07-9646-BB9CB57CC76C}"/>
              </a:ext>
            </a:extLst>
          </p:cNvPr>
          <p:cNvSpPr txBox="1"/>
          <p:nvPr>
            <p:custDataLst>
              <p:tags r:id="rId1"/>
            </p:custDataLst>
          </p:nvPr>
        </p:nvSpPr>
        <p:spPr>
          <a:xfrm>
            <a:off x="323528" y="347172"/>
            <a:ext cx="8424936" cy="1015663"/>
          </a:xfrm>
          <a:prstGeom prst="rect">
            <a:avLst/>
          </a:prstGeom>
          <a:noFill/>
        </p:spPr>
        <p:txBody>
          <a:bodyPr wrap="square">
            <a:spAutoFit/>
          </a:bodyPr>
          <a:lstStyle/>
          <a:p>
            <a:pPr eaLnBrk="1" hangingPunct="1">
              <a:defRPr/>
            </a:pPr>
            <a:r>
              <a:rPr lang="fr-FR" sz="3000" b="1" dirty="0">
                <a:solidFill>
                  <a:srgbClr val="136B9D"/>
                </a:solidFill>
                <a:effectLst>
                  <a:outerShdw blurRad="38100" dist="38100" dir="2700000" algn="tl">
                    <a:srgbClr val="C0C0C0"/>
                  </a:outerShdw>
                </a:effectLst>
                <a:latin typeface="Candara" pitchFamily="34" charset="0"/>
              </a:rPr>
              <a:t>Orientation 6- Un aménagement de l’espace valorisant les fonctionnalités des milieux</a:t>
            </a:r>
          </a:p>
        </p:txBody>
      </p:sp>
      <p:sp>
        <p:nvSpPr>
          <p:cNvPr id="6" name="ZoneTexte 5">
            <a:extLst>
              <a:ext uri="{FF2B5EF4-FFF2-40B4-BE49-F238E27FC236}">
                <a16:creationId xmlns:a16="http://schemas.microsoft.com/office/drawing/2014/main" xmlns="" id="{2E486799-02D4-4B68-BA42-1A742F0B0621}"/>
              </a:ext>
            </a:extLst>
          </p:cNvPr>
          <p:cNvSpPr txBox="1"/>
          <p:nvPr/>
        </p:nvSpPr>
        <p:spPr>
          <a:xfrm>
            <a:off x="611560" y="1864127"/>
            <a:ext cx="3600400" cy="4301177"/>
          </a:xfrm>
          <a:prstGeom prst="rect">
            <a:avLst/>
          </a:prstGeom>
          <a:ln w="19050">
            <a:solidFill>
              <a:srgbClr val="C00000"/>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fr-FR" sz="1600" b="1" dirty="0">
                <a:solidFill>
                  <a:srgbClr val="000000"/>
                </a:solidFill>
              </a:rPr>
              <a:t>Pour que cela marche…</a:t>
            </a:r>
          </a:p>
          <a:p>
            <a:pPr algn="ctr"/>
            <a:endParaRPr lang="fr-FR" sz="1600" dirty="0">
              <a:solidFill>
                <a:srgbClr val="000000"/>
              </a:solidFill>
            </a:endParaRPr>
          </a:p>
          <a:p>
            <a:pPr algn="ctr">
              <a:spcAft>
                <a:spcPts val="300"/>
              </a:spcAft>
            </a:pPr>
            <a:r>
              <a:rPr lang="fr-FR" sz="1600" dirty="0">
                <a:solidFill>
                  <a:srgbClr val="000000"/>
                </a:solidFill>
              </a:rPr>
              <a:t>Assurer une </a:t>
            </a:r>
            <a:r>
              <a:rPr lang="fr-FR" sz="1600" b="1" dirty="0">
                <a:solidFill>
                  <a:srgbClr val="000000"/>
                </a:solidFill>
              </a:rPr>
              <a:t>maîtrise foncière</a:t>
            </a:r>
            <a:r>
              <a:rPr lang="fr-FR" sz="1600" dirty="0">
                <a:solidFill>
                  <a:srgbClr val="000000"/>
                </a:solidFill>
              </a:rPr>
              <a:t> nécessaire pour conduire des travaux de restauration</a:t>
            </a:r>
          </a:p>
          <a:p>
            <a:pPr algn="ctr">
              <a:spcAft>
                <a:spcPts val="300"/>
              </a:spcAft>
            </a:pPr>
            <a:endParaRPr lang="fr-FR" sz="1600" dirty="0">
              <a:solidFill>
                <a:srgbClr val="000000"/>
              </a:solidFill>
            </a:endParaRPr>
          </a:p>
          <a:p>
            <a:pPr algn="ctr">
              <a:spcAft>
                <a:spcPts val="300"/>
              </a:spcAft>
            </a:pPr>
            <a:r>
              <a:rPr lang="fr-FR" sz="1600" dirty="0">
                <a:solidFill>
                  <a:srgbClr val="000000"/>
                </a:solidFill>
              </a:rPr>
              <a:t>Développer des </a:t>
            </a:r>
            <a:r>
              <a:rPr lang="fr-FR" sz="1600" b="1" dirty="0">
                <a:solidFill>
                  <a:srgbClr val="000000"/>
                </a:solidFill>
              </a:rPr>
              <a:t>conventions de gestion</a:t>
            </a:r>
          </a:p>
          <a:p>
            <a:pPr algn="ctr">
              <a:spcAft>
                <a:spcPts val="300"/>
              </a:spcAft>
            </a:pPr>
            <a:endParaRPr lang="fr-FR" sz="1600" dirty="0">
              <a:solidFill>
                <a:srgbClr val="000000"/>
              </a:solidFill>
            </a:endParaRPr>
          </a:p>
          <a:p>
            <a:pPr algn="ctr">
              <a:spcAft>
                <a:spcPts val="300"/>
              </a:spcAft>
            </a:pPr>
            <a:r>
              <a:rPr lang="fr-FR" sz="1600" dirty="0">
                <a:solidFill>
                  <a:srgbClr val="000000"/>
                </a:solidFill>
              </a:rPr>
              <a:t>Limiter la </a:t>
            </a:r>
            <a:r>
              <a:rPr lang="fr-FR" sz="1600" b="1" dirty="0">
                <a:solidFill>
                  <a:srgbClr val="000000"/>
                </a:solidFill>
              </a:rPr>
              <a:t>concurrence des « grands projets »</a:t>
            </a:r>
          </a:p>
          <a:p>
            <a:pPr algn="ctr">
              <a:spcAft>
                <a:spcPts val="300"/>
              </a:spcAft>
            </a:pPr>
            <a:endParaRPr lang="fr-FR" sz="1600" dirty="0">
              <a:solidFill>
                <a:srgbClr val="000000"/>
              </a:solidFill>
            </a:endParaRPr>
          </a:p>
          <a:p>
            <a:pPr algn="ctr">
              <a:spcAft>
                <a:spcPts val="300"/>
              </a:spcAft>
            </a:pPr>
            <a:r>
              <a:rPr lang="fr-FR" sz="1600" dirty="0">
                <a:solidFill>
                  <a:srgbClr val="000000"/>
                </a:solidFill>
              </a:rPr>
              <a:t>Gérer en parallèle les des </a:t>
            </a:r>
            <a:r>
              <a:rPr lang="fr-FR" sz="1600" b="1" dirty="0">
                <a:solidFill>
                  <a:srgbClr val="000000"/>
                </a:solidFill>
              </a:rPr>
              <a:t>espèces invasives</a:t>
            </a:r>
          </a:p>
          <a:p>
            <a:pPr algn="ctr">
              <a:spcAft>
                <a:spcPts val="300"/>
              </a:spcAft>
            </a:pPr>
            <a:r>
              <a:rPr lang="fr-FR" sz="1600" dirty="0">
                <a:solidFill>
                  <a:srgbClr val="000000"/>
                </a:solidFill>
              </a:rPr>
              <a:t>Mettre en place des démarches assurant des </a:t>
            </a:r>
            <a:r>
              <a:rPr lang="fr-FR" sz="1600" b="1" dirty="0">
                <a:solidFill>
                  <a:srgbClr val="000000"/>
                </a:solidFill>
              </a:rPr>
              <a:t>réflexions collectives de l’espace agricole et des assolements</a:t>
            </a:r>
          </a:p>
        </p:txBody>
      </p:sp>
      <p:sp>
        <p:nvSpPr>
          <p:cNvPr id="7" name="ZoneTexte 6">
            <a:extLst>
              <a:ext uri="{FF2B5EF4-FFF2-40B4-BE49-F238E27FC236}">
                <a16:creationId xmlns:a16="http://schemas.microsoft.com/office/drawing/2014/main" xmlns="" id="{438C27D9-D81F-491A-B22E-ADD207111298}"/>
              </a:ext>
            </a:extLst>
          </p:cNvPr>
          <p:cNvSpPr txBox="1"/>
          <p:nvPr/>
        </p:nvSpPr>
        <p:spPr>
          <a:xfrm>
            <a:off x="5229201" y="1772816"/>
            <a:ext cx="3600400" cy="4770537"/>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lang="fr-FR" sz="1600" b="1" dirty="0"/>
              <a:t>Bénéfices attendus</a:t>
            </a:r>
          </a:p>
          <a:p>
            <a:pPr algn="ctr"/>
            <a:endParaRPr lang="fr-FR" sz="1600" dirty="0"/>
          </a:p>
          <a:p>
            <a:pPr algn="ctr"/>
            <a:r>
              <a:rPr lang="fr-FR" sz="1600" dirty="0"/>
              <a:t>Préservation de la diversité biologique : habitats, espèces emblématiques ou ordinaires</a:t>
            </a:r>
          </a:p>
          <a:p>
            <a:pPr algn="ctr"/>
            <a:r>
              <a:rPr lang="fr-FR" sz="1600" dirty="0"/>
              <a:t>	</a:t>
            </a:r>
          </a:p>
          <a:p>
            <a:pPr algn="ctr"/>
            <a:r>
              <a:rPr lang="fr-FR" sz="1600" dirty="0"/>
              <a:t>Préservation des habitats de milieux aquatiques et humides</a:t>
            </a:r>
          </a:p>
          <a:p>
            <a:pPr algn="ctr"/>
            <a:endParaRPr lang="fr-FR" sz="1600" dirty="0"/>
          </a:p>
          <a:p>
            <a:pPr algn="ctr"/>
            <a:r>
              <a:rPr lang="fr-FR" sz="1600" dirty="0"/>
              <a:t>Amélioration des paysages et du cadre de vie</a:t>
            </a:r>
          </a:p>
          <a:p>
            <a:pPr algn="ctr"/>
            <a:endParaRPr lang="fr-FR" sz="1600" dirty="0"/>
          </a:p>
          <a:p>
            <a:pPr algn="ctr"/>
            <a:r>
              <a:rPr lang="fr-FR" sz="1600" dirty="0"/>
              <a:t>Amélioration de la gestion des risques naturels, de la qualité de l’eau (pouvoir auto-épurateur)</a:t>
            </a:r>
          </a:p>
          <a:p>
            <a:pPr algn="ctr"/>
            <a:endParaRPr lang="fr-FR" sz="1600" dirty="0"/>
          </a:p>
          <a:p>
            <a:pPr algn="ctr"/>
            <a:r>
              <a:rPr lang="fr-FR" sz="1600" dirty="0"/>
              <a:t>Réduction des coûts de mise en œuvre au regard des bénéfices multiples obtenus</a:t>
            </a:r>
          </a:p>
        </p:txBody>
      </p:sp>
      <p:sp>
        <p:nvSpPr>
          <p:cNvPr id="8" name="Flèche : droite 7">
            <a:extLst>
              <a:ext uri="{FF2B5EF4-FFF2-40B4-BE49-F238E27FC236}">
                <a16:creationId xmlns:a16="http://schemas.microsoft.com/office/drawing/2014/main" xmlns="" id="{10721D1A-F618-4DD5-99F1-8B8A1BA9027A}"/>
              </a:ext>
            </a:extLst>
          </p:cNvPr>
          <p:cNvSpPr/>
          <p:nvPr/>
        </p:nvSpPr>
        <p:spPr>
          <a:xfrm>
            <a:off x="4499994" y="3749701"/>
            <a:ext cx="432048" cy="53002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167374547"/>
      </p:ext>
    </p:extLst>
  </p:cSld>
  <p:clrMapOvr>
    <a:masterClrMapping/>
  </p:clrMapOvr>
  <p:transition spd="slow"/>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Image 9" descr="rectangle-vert.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216842" y="1438747"/>
            <a:ext cx="5075238"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ZoneTexte 2">
            <a:extLst>
              <a:ext uri="{FF2B5EF4-FFF2-40B4-BE49-F238E27FC236}">
                <a16:creationId xmlns:a16="http://schemas.microsoft.com/office/drawing/2014/main" xmlns="" id="{8E5B9CD7-037D-43BE-B05E-03348089C3AF}"/>
              </a:ext>
            </a:extLst>
          </p:cNvPr>
          <p:cNvSpPr txBox="1"/>
          <p:nvPr>
            <p:custDataLst>
              <p:tags r:id="rId1"/>
            </p:custDataLst>
          </p:nvPr>
        </p:nvSpPr>
        <p:spPr>
          <a:xfrm>
            <a:off x="323528" y="347172"/>
            <a:ext cx="8424936" cy="1015663"/>
          </a:xfrm>
          <a:prstGeom prst="rect">
            <a:avLst/>
          </a:prstGeom>
          <a:noFill/>
        </p:spPr>
        <p:txBody>
          <a:bodyPr wrap="square">
            <a:spAutoFit/>
          </a:bodyPr>
          <a:lstStyle/>
          <a:p>
            <a:pPr eaLnBrk="1" hangingPunct="1">
              <a:defRPr/>
            </a:pPr>
            <a:r>
              <a:rPr lang="fr-FR" sz="3000" b="1" dirty="0">
                <a:solidFill>
                  <a:srgbClr val="136B9D"/>
                </a:solidFill>
                <a:effectLst>
                  <a:outerShdw blurRad="38100" dist="38100" dir="2700000" algn="tl">
                    <a:srgbClr val="C0C0C0"/>
                  </a:outerShdw>
                </a:effectLst>
                <a:latin typeface="Candara" pitchFamily="34" charset="0"/>
              </a:rPr>
              <a:t>Orientation 6- Un aménagement de l’espace valorisant les fonctionnalités des milieux</a:t>
            </a:r>
          </a:p>
        </p:txBody>
      </p:sp>
      <p:graphicFrame>
        <p:nvGraphicFramePr>
          <p:cNvPr id="5" name="Diagramme 4">
            <a:extLst>
              <a:ext uri="{FF2B5EF4-FFF2-40B4-BE49-F238E27FC236}">
                <a16:creationId xmlns:a16="http://schemas.microsoft.com/office/drawing/2014/main" xmlns="" id="{A07BBE07-2B52-4490-ACE4-9327DDD32270}"/>
              </a:ext>
            </a:extLst>
          </p:cNvPr>
          <p:cNvGraphicFramePr/>
          <p:nvPr>
            <p:extLst>
              <p:ext uri="{D42A27DB-BD31-4B8C-83A1-F6EECF244321}">
                <p14:modId xmlns:p14="http://schemas.microsoft.com/office/powerpoint/2010/main" val="114866651"/>
              </p:ext>
            </p:extLst>
          </p:nvPr>
        </p:nvGraphicFramePr>
        <p:xfrm>
          <a:off x="-252536" y="1331124"/>
          <a:ext cx="8928992" cy="554815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pSp>
        <p:nvGrpSpPr>
          <p:cNvPr id="6" name="Groupe 5">
            <a:extLst>
              <a:ext uri="{FF2B5EF4-FFF2-40B4-BE49-F238E27FC236}">
                <a16:creationId xmlns:a16="http://schemas.microsoft.com/office/drawing/2014/main" xmlns="" id="{83A8B44D-CD57-43D0-B892-7CD81D88943A}"/>
              </a:ext>
            </a:extLst>
          </p:cNvPr>
          <p:cNvGrpSpPr/>
          <p:nvPr/>
        </p:nvGrpSpPr>
        <p:grpSpPr>
          <a:xfrm>
            <a:off x="6588224" y="846093"/>
            <a:ext cx="4186808" cy="3835526"/>
            <a:chOff x="3979207" y="411682"/>
            <a:chExt cx="4186808" cy="3835526"/>
          </a:xfrm>
        </p:grpSpPr>
        <p:sp>
          <p:nvSpPr>
            <p:cNvPr id="7" name="Rectangle 6">
              <a:extLst>
                <a:ext uri="{FF2B5EF4-FFF2-40B4-BE49-F238E27FC236}">
                  <a16:creationId xmlns:a16="http://schemas.microsoft.com/office/drawing/2014/main" xmlns="" id="{89D4DF7E-5450-48EE-A815-CC72796106AE}"/>
                </a:ext>
              </a:extLst>
            </p:cNvPr>
            <p:cNvSpPr/>
            <p:nvPr/>
          </p:nvSpPr>
          <p:spPr>
            <a:xfrm>
              <a:off x="5871073" y="411682"/>
              <a:ext cx="2294942" cy="123384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8" name="ZoneTexte 7">
              <a:extLst>
                <a:ext uri="{FF2B5EF4-FFF2-40B4-BE49-F238E27FC236}">
                  <a16:creationId xmlns:a16="http://schemas.microsoft.com/office/drawing/2014/main" xmlns="" id="{A210F7A6-832A-473D-BEB1-B605E3A9D111}"/>
                </a:ext>
              </a:extLst>
            </p:cNvPr>
            <p:cNvSpPr txBox="1"/>
            <p:nvPr/>
          </p:nvSpPr>
          <p:spPr>
            <a:xfrm>
              <a:off x="3979207" y="3013368"/>
              <a:ext cx="2294942" cy="123384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fr-FR" sz="1600" kern="1200" dirty="0">
                  <a:solidFill>
                    <a:srgbClr val="000000"/>
                  </a:solidFill>
                </a:rPr>
                <a:t>Sensibiliser, nouvelles zones humides, partenariats, paiements pour services environnementaux</a:t>
              </a:r>
            </a:p>
          </p:txBody>
        </p:sp>
      </p:grpSp>
    </p:spTree>
    <p:extLst>
      <p:ext uri="{BB962C8B-B14F-4D97-AF65-F5344CB8AC3E}">
        <p14:creationId xmlns:p14="http://schemas.microsoft.com/office/powerpoint/2010/main" val="2314479526"/>
      </p:ext>
    </p:extLst>
  </p:cSld>
  <p:clrMapOvr>
    <a:masterClrMapping/>
  </p:clrMapOvr>
  <p:transition spd="slow"/>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xmlns="" id="{ED0EA648-B0D4-4CFB-A5DF-58DBCC196FB1}"/>
              </a:ext>
            </a:extLst>
          </p:cNvPr>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79512" y="991179"/>
            <a:ext cx="8712968" cy="5865521"/>
          </a:xfrm>
          <a:prstGeom prst="rect">
            <a:avLst/>
          </a:prstGeom>
          <a:noFill/>
          <a:ln>
            <a:noFill/>
          </a:ln>
        </p:spPr>
      </p:pic>
      <p:sp>
        <p:nvSpPr>
          <p:cNvPr id="4" name="ZoneTexte 3"/>
          <p:cNvSpPr txBox="1"/>
          <p:nvPr>
            <p:custDataLst>
              <p:tags r:id="rId1"/>
            </p:custDataLst>
          </p:nvPr>
        </p:nvSpPr>
        <p:spPr>
          <a:xfrm>
            <a:off x="323528" y="37073"/>
            <a:ext cx="8424936" cy="954107"/>
          </a:xfrm>
          <a:prstGeom prst="rect">
            <a:avLst/>
          </a:prstGeom>
          <a:noFill/>
        </p:spPr>
        <p:txBody>
          <a:bodyPr wrap="square">
            <a:spAutoFit/>
          </a:bodyPr>
          <a:lstStyle/>
          <a:p>
            <a:pPr eaLnBrk="1" hangingPunct="1">
              <a:defRPr/>
            </a:pPr>
            <a:r>
              <a:rPr lang="fr-FR" sz="2800" b="1" dirty="0">
                <a:solidFill>
                  <a:srgbClr val="136B9D"/>
                </a:solidFill>
                <a:effectLst>
                  <a:outerShdw blurRad="38100" dist="38100" dir="2700000" algn="tl">
                    <a:srgbClr val="C0C0C0"/>
                  </a:outerShdw>
                </a:effectLst>
                <a:latin typeface="Candara" pitchFamily="34" charset="0"/>
              </a:rPr>
              <a:t>Orientation 7- Un territoire solidaire et attractif pour le tourisme</a:t>
            </a:r>
          </a:p>
        </p:txBody>
      </p:sp>
    </p:spTree>
    <p:extLst>
      <p:ext uri="{BB962C8B-B14F-4D97-AF65-F5344CB8AC3E}">
        <p14:creationId xmlns:p14="http://schemas.microsoft.com/office/powerpoint/2010/main" val="3145400762"/>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Image 3"/>
          <p:cNvPicPr>
            <a:picLocks noChangeAspect="1"/>
          </p:cNvPicPr>
          <p:nvPr/>
        </p:nvPicPr>
        <p:blipFill>
          <a:blip r:embed="rId8" cstate="email">
            <a:extLst>
              <a:ext uri="{28A0092B-C50C-407E-A947-70E740481C1C}">
                <a14:useLocalDpi xmlns:a14="http://schemas.microsoft.com/office/drawing/2010/main"/>
              </a:ext>
            </a:extLst>
          </a:blip>
          <a:srcRect/>
          <a:stretch>
            <a:fillRect/>
          </a:stretch>
        </p:blipFill>
        <p:spPr bwMode="auto">
          <a:xfrm>
            <a:off x="4589463" y="3501231"/>
            <a:ext cx="3438525"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Rectangle 27"/>
          <p:cNvSpPr/>
          <p:nvPr>
            <p:custDataLst>
              <p:tags r:id="rId1"/>
            </p:custDataLst>
          </p:nvPr>
        </p:nvSpPr>
        <p:spPr>
          <a:xfrm>
            <a:off x="34925" y="26988"/>
            <a:ext cx="3203575" cy="5778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solidFill>
                <a:schemeClr val="bg1"/>
              </a:solidFill>
              <a:cs typeface="Arial" pitchFamily="34" charset="0"/>
            </a:endParaRPr>
          </a:p>
        </p:txBody>
      </p:sp>
      <p:pic>
        <p:nvPicPr>
          <p:cNvPr id="6148" name="Image 29" descr="papillon.png"/>
          <p:cNvPicPr>
            <a:picLocks noChangeAspect="1" noChangeArrowheads="1"/>
          </p:cNvPicPr>
          <p:nvPr>
            <p:custDataLst>
              <p:tags r:id="rId2"/>
            </p:custDataLst>
          </p:nvPr>
        </p:nvPicPr>
        <p:blipFill>
          <a:blip r:embed="rId9" cstate="email">
            <a:lum bright="38000" contrast="-44000"/>
            <a:extLst>
              <a:ext uri="{28A0092B-C50C-407E-A947-70E740481C1C}">
                <a14:useLocalDpi xmlns:a14="http://schemas.microsoft.com/office/drawing/2010/main"/>
              </a:ext>
            </a:extLst>
          </a:blip>
          <a:srcRect/>
          <a:stretch>
            <a:fillRect/>
          </a:stretch>
        </p:blipFill>
        <p:spPr bwMode="auto">
          <a:xfrm>
            <a:off x="6588125" y="657225"/>
            <a:ext cx="2376488" cy="2465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Image 31" descr="ACTEON_LOGO_COULEUR transparent"/>
          <p:cNvPicPr>
            <a:picLocks noChangeAspect="1" noChangeArrowheads="1"/>
          </p:cNvPicPr>
          <p:nvPr>
            <p:custDataLst>
              <p:tags r:id="rId3"/>
            </p:custDataLst>
          </p:nvPr>
        </p:nvPicPr>
        <p:blipFill>
          <a:blip r:embed="rId10" cstate="email">
            <a:extLst>
              <a:ext uri="{28A0092B-C50C-407E-A947-70E740481C1C}">
                <a14:useLocalDpi xmlns:a14="http://schemas.microsoft.com/office/drawing/2010/main"/>
              </a:ext>
            </a:extLst>
          </a:blip>
          <a:srcRect/>
          <a:stretch>
            <a:fillRect/>
          </a:stretch>
        </p:blipFill>
        <p:spPr bwMode="auto">
          <a:xfrm>
            <a:off x="4716463" y="0"/>
            <a:ext cx="1584325"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e 32"/>
          <p:cNvGrpSpPr>
            <a:grpSpLocks/>
          </p:cNvGrpSpPr>
          <p:nvPr/>
        </p:nvGrpSpPr>
        <p:grpSpPr bwMode="auto">
          <a:xfrm>
            <a:off x="1836738" y="3140868"/>
            <a:ext cx="5327650" cy="2592388"/>
            <a:chOff x="3275856" y="3357048"/>
            <a:chExt cx="5328592" cy="2591868"/>
          </a:xfrm>
        </p:grpSpPr>
        <p:pic>
          <p:nvPicPr>
            <p:cNvPr id="6162" name="Image 35" descr="divisers.png"/>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3275856" y="5434566"/>
              <a:ext cx="5328592"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63" name="Image 37" descr="divisers.png"/>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rot="10800000">
              <a:off x="3275856" y="3357048"/>
              <a:ext cx="5328592"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152" name="ZoneTexte 38"/>
          <p:cNvSpPr txBox="1">
            <a:spLocks noChangeArrowheads="1"/>
          </p:cNvSpPr>
          <p:nvPr>
            <p:custDataLst>
              <p:tags r:id="rId4"/>
            </p:custDataLst>
          </p:nvPr>
        </p:nvSpPr>
        <p:spPr bwMode="auto">
          <a:xfrm>
            <a:off x="3492500" y="5805264"/>
            <a:ext cx="503994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fr-FR" altLang="fr-FR" dirty="0">
                <a:solidFill>
                  <a:srgbClr val="136B9D"/>
                </a:solidFill>
                <a:latin typeface="Corbel" panose="020B0503020204020204" pitchFamily="34" charset="0"/>
                <a:ea typeface="ヒラギノ角ゴ Pro W3" pitchFamily="-104" charset="-128"/>
              </a:rPr>
              <a:t>Réunion publique</a:t>
            </a:r>
          </a:p>
          <a:p>
            <a:pPr algn="r" eaLnBrk="1" hangingPunct="1"/>
            <a:r>
              <a:rPr lang="fr-FR" altLang="fr-FR" dirty="0">
                <a:solidFill>
                  <a:srgbClr val="136B9D"/>
                </a:solidFill>
                <a:latin typeface="Corbel" panose="020B0503020204020204" pitchFamily="34" charset="0"/>
                <a:ea typeface="ヒラギノ角ゴ Pro W3" pitchFamily="-104" charset="-128"/>
              </a:rPr>
              <a:t>Pau, le 11 juin 2019</a:t>
            </a:r>
          </a:p>
        </p:txBody>
      </p:sp>
      <p:pic>
        <p:nvPicPr>
          <p:cNvPr id="6153" name="Picture 15"/>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971550" y="3501231"/>
            <a:ext cx="3455988" cy="179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4" name="Picture 17"/>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6372225" y="265113"/>
            <a:ext cx="1511300" cy="49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5" name="AutoShape 24" descr="imap://c%2Echanard%40acteon-environment%2Eeu@ssl0.ovh.net:993/fetch%3EUID%3E.INBOX.INBOX.2015-12_INSTADOUR_Adour2050%3E18?header=quotebody&amp;part=1.2.2&amp;filename=LOGOMINI-MTP.jpg"/>
          <p:cNvSpPr>
            <a:spLocks noChangeAspect="1" noChangeArrowheads="1"/>
          </p:cNvSpPr>
          <p:nvPr/>
        </p:nvSpPr>
        <p:spPr bwMode="auto">
          <a:xfrm>
            <a:off x="31750" y="-68263"/>
            <a:ext cx="1038225" cy="819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r-FR" altLang="fr-FR">
              <a:ea typeface="ヒラギノ角ゴ Pro W3" pitchFamily="-104" charset="-128"/>
            </a:endParaRPr>
          </a:p>
        </p:txBody>
      </p:sp>
      <p:sp>
        <p:nvSpPr>
          <p:cNvPr id="6156" name="AutoShape 26" descr="imap://c%2Echanard%40acteon-environment%2Eeu@ssl0.ovh.net:993/fetch%3EUID%3E.INBOX.INBOX.2015-12_INSTADOUR_Adour2050%3E18?header=quotebody&amp;part=1.2.2&amp;filename=LOGOMINI-MTP.jpg"/>
          <p:cNvSpPr>
            <a:spLocks noChangeAspect="1" noChangeArrowheads="1"/>
          </p:cNvSpPr>
          <p:nvPr/>
        </p:nvSpPr>
        <p:spPr bwMode="auto">
          <a:xfrm>
            <a:off x="31750" y="-68263"/>
            <a:ext cx="1038225" cy="819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r-FR" altLang="fr-FR">
              <a:ea typeface="ヒラギノ角ゴ Pro W3" pitchFamily="-104" charset="-128"/>
            </a:endParaRPr>
          </a:p>
        </p:txBody>
      </p:sp>
      <p:sp>
        <p:nvSpPr>
          <p:cNvPr id="6157" name="AutoShape 28" descr="imap://c%2Echanard%40acteon-environment%2Eeu@ssl0.ovh.net:993/fetch%3EUID%3E.INBOX.INBOX.2015-12_INSTADOUR_Adour2050%3E18?header=quotebody&amp;part=1.2.2&amp;filename=LOGOMINI-MTP.jpg"/>
          <p:cNvSpPr>
            <a:spLocks noChangeAspect="1" noChangeArrowheads="1"/>
          </p:cNvSpPr>
          <p:nvPr/>
        </p:nvSpPr>
        <p:spPr bwMode="auto">
          <a:xfrm>
            <a:off x="31750" y="-68263"/>
            <a:ext cx="1038225" cy="819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r-FR" altLang="fr-FR">
              <a:ea typeface="ヒラギノ角ゴ Pro W3" pitchFamily="-104" charset="-128"/>
            </a:endParaRPr>
          </a:p>
        </p:txBody>
      </p:sp>
      <p:pic>
        <p:nvPicPr>
          <p:cNvPr id="6160" name="Image 1"/>
          <p:cNvPicPr>
            <a:picLocks noChangeAspect="1"/>
          </p:cNvPicPr>
          <p:nvPr/>
        </p:nvPicPr>
        <p:blipFill>
          <a:blip r:embed="rId14" cstate="email">
            <a:extLst>
              <a:ext uri="{28A0092B-C50C-407E-A947-70E740481C1C}">
                <a14:useLocalDpi xmlns:a14="http://schemas.microsoft.com/office/drawing/2010/main"/>
              </a:ext>
            </a:extLst>
          </a:blip>
          <a:srcRect/>
          <a:stretch>
            <a:fillRect/>
          </a:stretch>
        </p:blipFill>
        <p:spPr bwMode="auto">
          <a:xfrm>
            <a:off x="179388" y="44624"/>
            <a:ext cx="2065337"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61" name="Picture 16"/>
          <p:cNvPicPr>
            <a:picLocks noChangeAspect="1" noChangeArrowheads="1"/>
          </p:cNvPicPr>
          <p:nvPr/>
        </p:nvPicPr>
        <p:blipFill>
          <a:blip r:embed="rId15" cstate="email">
            <a:extLst>
              <a:ext uri="{28A0092B-C50C-407E-A947-70E740481C1C}">
                <a14:useLocalDpi xmlns:a14="http://schemas.microsoft.com/office/drawing/2010/main"/>
              </a:ext>
            </a:extLst>
          </a:blip>
          <a:srcRect/>
          <a:stretch>
            <a:fillRect/>
          </a:stretch>
        </p:blipFill>
        <p:spPr bwMode="auto">
          <a:xfrm>
            <a:off x="8028384" y="114970"/>
            <a:ext cx="793750"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Image 18"/>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28148" y="5661248"/>
            <a:ext cx="4260291" cy="1005029"/>
          </a:xfrm>
          <a:prstGeom prst="rect">
            <a:avLst/>
          </a:prstGeom>
        </p:spPr>
      </p:pic>
      <p:sp>
        <p:nvSpPr>
          <p:cNvPr id="20" name="ZoneTexte 30">
            <a:extLst>
              <a:ext uri="{FF2B5EF4-FFF2-40B4-BE49-F238E27FC236}">
                <a16:creationId xmlns:a16="http://schemas.microsoft.com/office/drawing/2014/main" xmlns="" id="{509F0B69-D616-4DBC-929A-43C6E0149FD4}"/>
              </a:ext>
            </a:extLst>
          </p:cNvPr>
          <p:cNvSpPr txBox="1">
            <a:spLocks noChangeArrowheads="1"/>
          </p:cNvSpPr>
          <p:nvPr>
            <p:custDataLst>
              <p:tags r:id="rId5"/>
            </p:custDataLst>
          </p:nvPr>
        </p:nvSpPr>
        <p:spPr bwMode="auto">
          <a:xfrm>
            <a:off x="323528" y="1509752"/>
            <a:ext cx="8641904"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fr-FR" sz="3600" b="1" dirty="0">
                <a:solidFill>
                  <a:srgbClr val="136B9D"/>
                </a:solidFill>
                <a:latin typeface="Corbel" panose="020B0503020204020204" pitchFamily="34" charset="0"/>
                <a:ea typeface="ヒラギノ角ゴ Pro W3" pitchFamily="-104" charset="-128"/>
              </a:rPr>
              <a:t>Temps 2 – Le contexte : l’étude prospective Adour 2050</a:t>
            </a:r>
          </a:p>
          <a:p>
            <a:pPr algn="r" eaLnBrk="1" hangingPunct="1"/>
            <a:r>
              <a:rPr lang="fr-FR" altLang="fr-FR" sz="2800" b="1" dirty="0">
                <a:solidFill>
                  <a:srgbClr val="136B9D"/>
                </a:solidFill>
                <a:latin typeface="Corbel" panose="020B0503020204020204" pitchFamily="34" charset="0"/>
                <a:ea typeface="ヒラギノ角ゴ Pro W3" pitchFamily="-104" charset="-128"/>
              </a:rPr>
              <a:t>Mathilde Chaussecourte, Institution Adour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Image 9" descr="rectangle-vert.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432866" y="1438747"/>
            <a:ext cx="5075238"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ZoneTexte 2">
            <a:extLst>
              <a:ext uri="{FF2B5EF4-FFF2-40B4-BE49-F238E27FC236}">
                <a16:creationId xmlns:a16="http://schemas.microsoft.com/office/drawing/2014/main" xmlns="" id="{C311F6D9-8E0D-4EB4-94E3-0FD0EC93BF0F}"/>
              </a:ext>
            </a:extLst>
          </p:cNvPr>
          <p:cNvSpPr txBox="1"/>
          <p:nvPr>
            <p:custDataLst>
              <p:tags r:id="rId1"/>
            </p:custDataLst>
          </p:nvPr>
        </p:nvSpPr>
        <p:spPr>
          <a:xfrm>
            <a:off x="323528" y="347172"/>
            <a:ext cx="8424936" cy="1015663"/>
          </a:xfrm>
          <a:prstGeom prst="rect">
            <a:avLst/>
          </a:prstGeom>
          <a:noFill/>
        </p:spPr>
        <p:txBody>
          <a:bodyPr wrap="square">
            <a:spAutoFit/>
          </a:bodyPr>
          <a:lstStyle/>
          <a:p>
            <a:pPr eaLnBrk="1" hangingPunct="1">
              <a:defRPr/>
            </a:pPr>
            <a:r>
              <a:rPr lang="fr-FR" sz="3000" b="1" dirty="0">
                <a:solidFill>
                  <a:srgbClr val="136B9D"/>
                </a:solidFill>
                <a:effectLst>
                  <a:outerShdw blurRad="38100" dist="38100" dir="2700000" algn="tl">
                    <a:srgbClr val="C0C0C0"/>
                  </a:outerShdw>
                </a:effectLst>
                <a:latin typeface="Candara" pitchFamily="34" charset="0"/>
              </a:rPr>
              <a:t>Orientation 7- Un territoire solidaire et attractif pour le tourisme</a:t>
            </a:r>
          </a:p>
        </p:txBody>
      </p:sp>
      <p:graphicFrame>
        <p:nvGraphicFramePr>
          <p:cNvPr id="5" name="Diagramme 4">
            <a:extLst>
              <a:ext uri="{FF2B5EF4-FFF2-40B4-BE49-F238E27FC236}">
                <a16:creationId xmlns:a16="http://schemas.microsoft.com/office/drawing/2014/main" xmlns="" id="{05A91EA3-5349-4839-9655-2607AE847F34}"/>
              </a:ext>
            </a:extLst>
          </p:cNvPr>
          <p:cNvGraphicFramePr/>
          <p:nvPr>
            <p:extLst>
              <p:ext uri="{D42A27DB-BD31-4B8C-83A1-F6EECF244321}">
                <p14:modId xmlns:p14="http://schemas.microsoft.com/office/powerpoint/2010/main" val="2256712105"/>
              </p:ext>
            </p:extLst>
          </p:nvPr>
        </p:nvGraphicFramePr>
        <p:xfrm>
          <a:off x="107504" y="1340768"/>
          <a:ext cx="8928992" cy="554815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337444578"/>
      </p:ext>
    </p:extLst>
  </p:cSld>
  <p:clrMapOvr>
    <a:masterClrMapping/>
  </p:clrMapOvr>
  <p:transition spd="slow"/>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Image 9" descr="rectangle-vert.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432866" y="1438747"/>
            <a:ext cx="5075238"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ZoneTexte 4">
            <a:extLst>
              <a:ext uri="{FF2B5EF4-FFF2-40B4-BE49-F238E27FC236}">
                <a16:creationId xmlns:a16="http://schemas.microsoft.com/office/drawing/2014/main" xmlns="" id="{CCDDB91E-6A9A-488B-86E8-D160E6A59441}"/>
              </a:ext>
            </a:extLst>
          </p:cNvPr>
          <p:cNvSpPr txBox="1"/>
          <p:nvPr>
            <p:custDataLst>
              <p:tags r:id="rId1"/>
            </p:custDataLst>
          </p:nvPr>
        </p:nvSpPr>
        <p:spPr>
          <a:xfrm>
            <a:off x="323528" y="347172"/>
            <a:ext cx="8424936" cy="1015663"/>
          </a:xfrm>
          <a:prstGeom prst="rect">
            <a:avLst/>
          </a:prstGeom>
          <a:noFill/>
        </p:spPr>
        <p:txBody>
          <a:bodyPr wrap="square">
            <a:spAutoFit/>
          </a:bodyPr>
          <a:lstStyle/>
          <a:p>
            <a:pPr eaLnBrk="1" hangingPunct="1">
              <a:defRPr/>
            </a:pPr>
            <a:r>
              <a:rPr lang="fr-FR" sz="3000" b="1" dirty="0">
                <a:solidFill>
                  <a:srgbClr val="136B9D"/>
                </a:solidFill>
                <a:effectLst>
                  <a:outerShdw blurRad="38100" dist="38100" dir="2700000" algn="tl">
                    <a:srgbClr val="C0C0C0"/>
                  </a:outerShdw>
                </a:effectLst>
                <a:latin typeface="Candara" pitchFamily="34" charset="0"/>
              </a:rPr>
              <a:t>Orientation 7- Un territoire solidaire et attractif pour le tourisme</a:t>
            </a:r>
          </a:p>
        </p:txBody>
      </p:sp>
      <p:sp>
        <p:nvSpPr>
          <p:cNvPr id="6" name="ZoneTexte 5">
            <a:extLst>
              <a:ext uri="{FF2B5EF4-FFF2-40B4-BE49-F238E27FC236}">
                <a16:creationId xmlns:a16="http://schemas.microsoft.com/office/drawing/2014/main" xmlns="" id="{68E174EF-9760-4C17-8199-E88794A32D0C}"/>
              </a:ext>
            </a:extLst>
          </p:cNvPr>
          <p:cNvSpPr txBox="1"/>
          <p:nvPr/>
        </p:nvSpPr>
        <p:spPr>
          <a:xfrm>
            <a:off x="251520" y="2204864"/>
            <a:ext cx="3878287" cy="3693319"/>
          </a:xfrm>
          <a:prstGeom prst="rect">
            <a:avLst/>
          </a:prstGeom>
          <a:ln w="19050">
            <a:solidFill>
              <a:srgbClr val="C00000"/>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fr-FR" sz="1600" b="1" dirty="0">
                <a:solidFill>
                  <a:srgbClr val="000000"/>
                </a:solidFill>
              </a:rPr>
              <a:t>Pour que cela marche…</a:t>
            </a:r>
          </a:p>
          <a:p>
            <a:pPr algn="ctr"/>
            <a:endParaRPr lang="fr-FR" sz="1600" dirty="0">
              <a:solidFill>
                <a:srgbClr val="000000"/>
              </a:solidFill>
            </a:endParaRPr>
          </a:p>
          <a:p>
            <a:pPr algn="ctr">
              <a:spcAft>
                <a:spcPts val="300"/>
              </a:spcAft>
            </a:pPr>
            <a:r>
              <a:rPr lang="fr-FR" sz="1600" b="1" dirty="0">
                <a:solidFill>
                  <a:srgbClr val="000000"/>
                </a:solidFill>
              </a:rPr>
              <a:t>Accompagner</a:t>
            </a:r>
            <a:r>
              <a:rPr lang="fr-FR" sz="1600" dirty="0">
                <a:solidFill>
                  <a:srgbClr val="000000"/>
                </a:solidFill>
              </a:rPr>
              <a:t> la transition vers un modèle de développement touristique résilient</a:t>
            </a:r>
          </a:p>
          <a:p>
            <a:pPr algn="ctr">
              <a:spcAft>
                <a:spcPts val="300"/>
              </a:spcAft>
            </a:pPr>
            <a:r>
              <a:rPr lang="fr-FR" sz="1600" b="1" dirty="0">
                <a:solidFill>
                  <a:srgbClr val="000000"/>
                </a:solidFill>
              </a:rPr>
              <a:t>Moderniser</a:t>
            </a:r>
            <a:r>
              <a:rPr lang="fr-FR" sz="1600" dirty="0">
                <a:solidFill>
                  <a:srgbClr val="000000"/>
                </a:solidFill>
              </a:rPr>
              <a:t> les infrastructures d’accueil d’une manière coût-efficace et apporter un soutien financier</a:t>
            </a:r>
          </a:p>
          <a:p>
            <a:pPr algn="ctr">
              <a:spcAft>
                <a:spcPts val="300"/>
              </a:spcAft>
            </a:pPr>
            <a:r>
              <a:rPr lang="fr-FR" sz="1600" b="1" dirty="0">
                <a:solidFill>
                  <a:srgbClr val="000000"/>
                </a:solidFill>
              </a:rPr>
              <a:t>Certitude et confiance</a:t>
            </a:r>
            <a:r>
              <a:rPr lang="fr-FR" sz="1600" dirty="0">
                <a:solidFill>
                  <a:srgbClr val="000000"/>
                </a:solidFill>
              </a:rPr>
              <a:t> dans des cours d’eau de bonne qualité  et en bon état écologique</a:t>
            </a:r>
          </a:p>
          <a:p>
            <a:pPr algn="ctr">
              <a:spcAft>
                <a:spcPts val="300"/>
              </a:spcAft>
            </a:pPr>
            <a:r>
              <a:rPr lang="fr-FR" sz="1600" b="1" dirty="0">
                <a:solidFill>
                  <a:srgbClr val="000000"/>
                </a:solidFill>
              </a:rPr>
              <a:t>Aménager l’accessibilité</a:t>
            </a:r>
            <a:r>
              <a:rPr lang="fr-FR" sz="1600" dirty="0">
                <a:solidFill>
                  <a:srgbClr val="000000"/>
                </a:solidFill>
              </a:rPr>
              <a:t> au cours d’eau en coordination avec les autres usagers</a:t>
            </a:r>
          </a:p>
          <a:p>
            <a:pPr algn="ctr">
              <a:spcAft>
                <a:spcPts val="300"/>
              </a:spcAft>
            </a:pPr>
            <a:r>
              <a:rPr lang="fr-FR" sz="1600" b="1" dirty="0">
                <a:solidFill>
                  <a:srgbClr val="000000"/>
                </a:solidFill>
              </a:rPr>
              <a:t>Encadrer</a:t>
            </a:r>
            <a:r>
              <a:rPr lang="fr-FR" sz="1600" dirty="0">
                <a:solidFill>
                  <a:srgbClr val="000000"/>
                </a:solidFill>
              </a:rPr>
              <a:t> les pratiques et activités nautiques</a:t>
            </a:r>
          </a:p>
        </p:txBody>
      </p:sp>
      <p:sp>
        <p:nvSpPr>
          <p:cNvPr id="7" name="ZoneTexte 6">
            <a:extLst>
              <a:ext uri="{FF2B5EF4-FFF2-40B4-BE49-F238E27FC236}">
                <a16:creationId xmlns:a16="http://schemas.microsoft.com/office/drawing/2014/main" xmlns="" id="{7700D05E-2565-43F3-8FD1-702139EFB6F5}"/>
              </a:ext>
            </a:extLst>
          </p:cNvPr>
          <p:cNvSpPr txBox="1"/>
          <p:nvPr/>
        </p:nvSpPr>
        <p:spPr>
          <a:xfrm>
            <a:off x="5148064" y="1610791"/>
            <a:ext cx="3878287" cy="4770537"/>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lang="fr-FR" sz="1600" b="1" dirty="0"/>
              <a:t>Bénéfices attendus</a:t>
            </a:r>
          </a:p>
          <a:p>
            <a:pPr algn="ctr"/>
            <a:endParaRPr lang="fr-FR" sz="1600" dirty="0"/>
          </a:p>
          <a:p>
            <a:pPr algn="ctr"/>
            <a:r>
              <a:rPr lang="fr-FR" sz="1600" dirty="0"/>
              <a:t>Renforcement de l’</a:t>
            </a:r>
            <a:r>
              <a:rPr lang="fr-FR" sz="1600" b="1" dirty="0"/>
              <a:t>attractivité</a:t>
            </a:r>
            <a:r>
              <a:rPr lang="fr-FR" sz="1600" dirty="0"/>
              <a:t> future du territoire</a:t>
            </a:r>
          </a:p>
          <a:p>
            <a:pPr algn="ctr"/>
            <a:endParaRPr lang="fr-FR" sz="1600" dirty="0"/>
          </a:p>
          <a:p>
            <a:pPr algn="ctr"/>
            <a:r>
              <a:rPr lang="fr-FR" sz="1600" dirty="0"/>
              <a:t>Une hausse de la </a:t>
            </a:r>
            <a:r>
              <a:rPr lang="fr-FR" sz="1600" b="1" dirty="0"/>
              <a:t>fréquentation</a:t>
            </a:r>
            <a:r>
              <a:rPr lang="fr-FR" sz="1600" dirty="0"/>
              <a:t> touristique dans certains secteurs ruraux contribuant au maintien de l’emploi en zone rurale</a:t>
            </a:r>
          </a:p>
          <a:p>
            <a:pPr algn="ctr"/>
            <a:endParaRPr lang="fr-FR" sz="1600" dirty="0"/>
          </a:p>
          <a:p>
            <a:pPr algn="ctr"/>
            <a:r>
              <a:rPr lang="fr-FR" sz="1600" dirty="0"/>
              <a:t>Amélioration du cadre de vie et accès facilité aux activités de loisir en lien avec l’eau pour les habitants</a:t>
            </a:r>
          </a:p>
          <a:p>
            <a:pPr algn="ctr"/>
            <a:endParaRPr lang="fr-FR" sz="1600" dirty="0"/>
          </a:p>
          <a:p>
            <a:pPr algn="ctr"/>
            <a:r>
              <a:rPr lang="fr-FR" sz="1600" dirty="0"/>
              <a:t>Répartition de la fréquentation touristique sur toute l’année et tout le territoire</a:t>
            </a:r>
          </a:p>
          <a:p>
            <a:pPr algn="ctr"/>
            <a:endParaRPr lang="fr-FR" sz="1600" dirty="0"/>
          </a:p>
          <a:p>
            <a:pPr algn="ctr"/>
            <a:r>
              <a:rPr lang="fr-FR" sz="1600" dirty="0"/>
              <a:t>Une moindre dépendance/une résilience  accrue des activités touristiques aux conditions climatiques</a:t>
            </a:r>
          </a:p>
        </p:txBody>
      </p:sp>
      <p:sp>
        <p:nvSpPr>
          <p:cNvPr id="8" name="Flèche : droite 7">
            <a:extLst>
              <a:ext uri="{FF2B5EF4-FFF2-40B4-BE49-F238E27FC236}">
                <a16:creationId xmlns:a16="http://schemas.microsoft.com/office/drawing/2014/main" xmlns="" id="{F1704BE4-8C3B-4FF4-AD37-5DC6C1C90018}"/>
              </a:ext>
            </a:extLst>
          </p:cNvPr>
          <p:cNvSpPr/>
          <p:nvPr/>
        </p:nvSpPr>
        <p:spPr>
          <a:xfrm>
            <a:off x="4499994" y="3749701"/>
            <a:ext cx="432048" cy="53002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561611494"/>
      </p:ext>
    </p:extLst>
  </p:cSld>
  <p:clrMapOvr>
    <a:masterClrMapping/>
  </p:clrMapOvr>
  <p:transition spd="slow"/>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Image 9" descr="rectangle-vert.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432866" y="1052736"/>
            <a:ext cx="5075238"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ZoneTexte 2">
            <a:extLst>
              <a:ext uri="{FF2B5EF4-FFF2-40B4-BE49-F238E27FC236}">
                <a16:creationId xmlns:a16="http://schemas.microsoft.com/office/drawing/2014/main" xmlns="" id="{C311F6D9-8E0D-4EB4-94E3-0FD0EC93BF0F}"/>
              </a:ext>
            </a:extLst>
          </p:cNvPr>
          <p:cNvSpPr txBox="1"/>
          <p:nvPr>
            <p:custDataLst>
              <p:tags r:id="rId1"/>
            </p:custDataLst>
          </p:nvPr>
        </p:nvSpPr>
        <p:spPr>
          <a:xfrm>
            <a:off x="323528" y="347172"/>
            <a:ext cx="8424936" cy="553998"/>
          </a:xfrm>
          <a:prstGeom prst="rect">
            <a:avLst/>
          </a:prstGeom>
          <a:noFill/>
        </p:spPr>
        <p:txBody>
          <a:bodyPr wrap="square">
            <a:spAutoFit/>
          </a:bodyPr>
          <a:lstStyle/>
          <a:p>
            <a:pPr eaLnBrk="1" hangingPunct="1">
              <a:defRPr/>
            </a:pPr>
            <a:r>
              <a:rPr lang="fr-FR" sz="3000" b="1" dirty="0">
                <a:solidFill>
                  <a:srgbClr val="136B9D"/>
                </a:solidFill>
                <a:effectLst>
                  <a:outerShdw blurRad="38100" dist="38100" dir="2700000" algn="tl">
                    <a:srgbClr val="C0C0C0"/>
                  </a:outerShdw>
                </a:effectLst>
                <a:latin typeface="Candara" pitchFamily="34" charset="0"/>
              </a:rPr>
              <a:t>Des illustrations opérationnelles</a:t>
            </a:r>
          </a:p>
        </p:txBody>
      </p:sp>
      <p:sp>
        <p:nvSpPr>
          <p:cNvPr id="6" name="Ellipse 5">
            <a:extLst>
              <a:ext uri="{FF2B5EF4-FFF2-40B4-BE49-F238E27FC236}">
                <a16:creationId xmlns:a16="http://schemas.microsoft.com/office/drawing/2014/main" xmlns="" id="{FB16A4FD-682F-4250-97BB-27B69A4B8206}"/>
              </a:ext>
            </a:extLst>
          </p:cNvPr>
          <p:cNvSpPr/>
          <p:nvPr/>
        </p:nvSpPr>
        <p:spPr>
          <a:xfrm>
            <a:off x="2987583" y="1842380"/>
            <a:ext cx="1565759" cy="1651230"/>
          </a:xfrm>
          <a:prstGeom prst="ellipse">
            <a:avLst/>
          </a:prstGeom>
          <a:solidFill>
            <a:schemeClr val="accent5">
              <a:lumMod val="75000"/>
            </a:schemeClr>
          </a:solidFill>
          <a:ln>
            <a:solidFill>
              <a:schemeClr val="tx1">
                <a:lumMod val="65000"/>
                <a:lumOff val="35000"/>
              </a:schemeClr>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1. Une gestion plus sobre et optimisée de la ressource en eau </a:t>
            </a:r>
          </a:p>
        </p:txBody>
      </p:sp>
      <p:sp>
        <p:nvSpPr>
          <p:cNvPr id="7" name="Ellipse 6">
            <a:extLst>
              <a:ext uri="{FF2B5EF4-FFF2-40B4-BE49-F238E27FC236}">
                <a16:creationId xmlns:a16="http://schemas.microsoft.com/office/drawing/2014/main" xmlns="" id="{3A059C02-FEA4-48BE-B210-0F57FD8D12A9}"/>
              </a:ext>
            </a:extLst>
          </p:cNvPr>
          <p:cNvSpPr/>
          <p:nvPr/>
        </p:nvSpPr>
        <p:spPr>
          <a:xfrm>
            <a:off x="2172507" y="2694470"/>
            <a:ext cx="1565759" cy="1651230"/>
          </a:xfrm>
          <a:prstGeom prst="ellipse">
            <a:avLst/>
          </a:prstGeom>
          <a:solidFill>
            <a:schemeClr val="accent1">
              <a:lumMod val="50000"/>
            </a:schemeClr>
          </a:solidFill>
          <a:ln>
            <a:solidFill>
              <a:schemeClr val="tx1">
                <a:lumMod val="65000"/>
                <a:lumOff val="35000"/>
              </a:schemeClr>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2. Des rivières vivantes</a:t>
            </a:r>
          </a:p>
        </p:txBody>
      </p:sp>
      <p:sp>
        <p:nvSpPr>
          <p:cNvPr id="8" name="Ellipse 7">
            <a:extLst>
              <a:ext uri="{FF2B5EF4-FFF2-40B4-BE49-F238E27FC236}">
                <a16:creationId xmlns:a16="http://schemas.microsoft.com/office/drawing/2014/main" xmlns="" id="{3C978889-CA76-4AF4-B8C1-C5E7D7BF2013}"/>
              </a:ext>
            </a:extLst>
          </p:cNvPr>
          <p:cNvSpPr/>
          <p:nvPr/>
        </p:nvSpPr>
        <p:spPr>
          <a:xfrm>
            <a:off x="2613436" y="3712086"/>
            <a:ext cx="1565759" cy="1651230"/>
          </a:xfrm>
          <a:prstGeom prst="ellipse">
            <a:avLst/>
          </a:prstGeom>
          <a:solidFill>
            <a:schemeClr val="accent4">
              <a:lumMod val="75000"/>
            </a:schemeClr>
          </a:solidFill>
          <a:ln>
            <a:solidFill>
              <a:schemeClr val="tx1">
                <a:lumMod val="65000"/>
                <a:lumOff val="35000"/>
              </a:schemeClr>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3. Des espaces urbains résilients en relation avec leur territoire</a:t>
            </a:r>
          </a:p>
        </p:txBody>
      </p:sp>
      <p:sp>
        <p:nvSpPr>
          <p:cNvPr id="9" name="Ellipse 8">
            <a:extLst>
              <a:ext uri="{FF2B5EF4-FFF2-40B4-BE49-F238E27FC236}">
                <a16:creationId xmlns:a16="http://schemas.microsoft.com/office/drawing/2014/main" xmlns="" id="{CD3256A8-C480-43D4-85A9-D8E059C50111}"/>
              </a:ext>
            </a:extLst>
          </p:cNvPr>
          <p:cNvSpPr/>
          <p:nvPr/>
        </p:nvSpPr>
        <p:spPr>
          <a:xfrm>
            <a:off x="3866861" y="4103883"/>
            <a:ext cx="1565759" cy="1651230"/>
          </a:xfrm>
          <a:prstGeom prst="ellipse">
            <a:avLst/>
          </a:prstGeom>
          <a:solidFill>
            <a:schemeClr val="accent2">
              <a:lumMod val="75000"/>
            </a:schemeClr>
          </a:solidFill>
          <a:ln>
            <a:solidFill>
              <a:schemeClr val="tx1">
                <a:lumMod val="65000"/>
                <a:lumOff val="35000"/>
              </a:schemeClr>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4. Une agriculture plus durable qui fournit biens et services au territoire</a:t>
            </a:r>
          </a:p>
        </p:txBody>
      </p:sp>
      <p:sp>
        <p:nvSpPr>
          <p:cNvPr id="10" name="Ellipse 9">
            <a:extLst>
              <a:ext uri="{FF2B5EF4-FFF2-40B4-BE49-F238E27FC236}">
                <a16:creationId xmlns:a16="http://schemas.microsoft.com/office/drawing/2014/main" xmlns="" id="{DA71584B-5AB0-406F-937A-A38FBC84E960}"/>
              </a:ext>
            </a:extLst>
          </p:cNvPr>
          <p:cNvSpPr/>
          <p:nvPr/>
        </p:nvSpPr>
        <p:spPr>
          <a:xfrm>
            <a:off x="5190427" y="3930572"/>
            <a:ext cx="1565759" cy="1651230"/>
          </a:xfrm>
          <a:prstGeom prst="ellipse">
            <a:avLst/>
          </a:prstGeom>
          <a:solidFill>
            <a:schemeClr val="accent6">
              <a:lumMod val="75000"/>
            </a:schemeClr>
          </a:solidFill>
          <a:ln>
            <a:solidFill>
              <a:schemeClr val="tx1">
                <a:lumMod val="65000"/>
                <a:lumOff val="35000"/>
              </a:schemeClr>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5. Une industrie à la pointe de la transition écologique</a:t>
            </a:r>
          </a:p>
        </p:txBody>
      </p:sp>
      <p:sp>
        <p:nvSpPr>
          <p:cNvPr id="11" name="Ellipse 10">
            <a:extLst>
              <a:ext uri="{FF2B5EF4-FFF2-40B4-BE49-F238E27FC236}">
                <a16:creationId xmlns:a16="http://schemas.microsoft.com/office/drawing/2014/main" xmlns="" id="{FC75C941-56F8-4549-BE74-0717C8E8A59C}"/>
              </a:ext>
            </a:extLst>
          </p:cNvPr>
          <p:cNvSpPr/>
          <p:nvPr/>
        </p:nvSpPr>
        <p:spPr>
          <a:xfrm>
            <a:off x="5367714" y="2482319"/>
            <a:ext cx="1699859" cy="1651230"/>
          </a:xfrm>
          <a:prstGeom prst="ellipse">
            <a:avLst/>
          </a:prstGeom>
          <a:solidFill>
            <a:schemeClr val="accent3">
              <a:lumMod val="75000"/>
            </a:schemeClr>
          </a:solidFill>
          <a:ln>
            <a:solidFill>
              <a:schemeClr val="tx1">
                <a:lumMod val="65000"/>
                <a:lumOff val="35000"/>
              </a:schemeClr>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6. Un aménagement de l’espace valorisant les fonctionnalités des milieux</a:t>
            </a:r>
          </a:p>
        </p:txBody>
      </p:sp>
      <p:sp>
        <p:nvSpPr>
          <p:cNvPr id="12" name="Ellipse 11">
            <a:extLst>
              <a:ext uri="{FF2B5EF4-FFF2-40B4-BE49-F238E27FC236}">
                <a16:creationId xmlns:a16="http://schemas.microsoft.com/office/drawing/2014/main" xmlns="" id="{02ABC7F6-D7C0-49EE-BBDF-C7B8C2320254}"/>
              </a:ext>
            </a:extLst>
          </p:cNvPr>
          <p:cNvSpPr/>
          <p:nvPr/>
        </p:nvSpPr>
        <p:spPr>
          <a:xfrm>
            <a:off x="4407548" y="1471027"/>
            <a:ext cx="1565759" cy="1651230"/>
          </a:xfrm>
          <a:prstGeom prst="ellipse">
            <a:avLst/>
          </a:prstGeom>
          <a:solidFill>
            <a:schemeClr val="bg1">
              <a:lumMod val="50000"/>
            </a:schemeClr>
          </a:solidFill>
          <a:ln>
            <a:solidFill>
              <a:schemeClr val="tx1">
                <a:lumMod val="65000"/>
                <a:lumOff val="35000"/>
              </a:schemeClr>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7. Un territoire solidaire et attractif pour le tourisme</a:t>
            </a:r>
          </a:p>
        </p:txBody>
      </p:sp>
      <p:sp>
        <p:nvSpPr>
          <p:cNvPr id="13" name="ZoneTexte 12">
            <a:extLst>
              <a:ext uri="{FF2B5EF4-FFF2-40B4-BE49-F238E27FC236}">
                <a16:creationId xmlns:a16="http://schemas.microsoft.com/office/drawing/2014/main" xmlns="" id="{18A0B781-9DA3-4609-AFCF-1F312C070D0B}"/>
              </a:ext>
            </a:extLst>
          </p:cNvPr>
          <p:cNvSpPr txBox="1"/>
          <p:nvPr/>
        </p:nvSpPr>
        <p:spPr>
          <a:xfrm>
            <a:off x="539552" y="1259913"/>
            <a:ext cx="2363353" cy="584775"/>
          </a:xfrm>
          <a:prstGeom prst="rect">
            <a:avLst/>
          </a:prstGeom>
          <a:noFill/>
        </p:spPr>
        <p:txBody>
          <a:bodyPr wrap="square" rtlCol="0">
            <a:spAutoFit/>
          </a:bodyPr>
          <a:lstStyle/>
          <a:p>
            <a:r>
              <a:rPr lang="fr-FR" sz="1600" b="1" dirty="0">
                <a:solidFill>
                  <a:schemeClr val="accent5">
                    <a:lumMod val="75000"/>
                  </a:schemeClr>
                </a:solidFill>
              </a:rPr>
              <a:t>Gestion optimisée des ouvrages de stockage</a:t>
            </a:r>
          </a:p>
        </p:txBody>
      </p:sp>
      <p:sp>
        <p:nvSpPr>
          <p:cNvPr id="14" name="ZoneTexte 13">
            <a:extLst>
              <a:ext uri="{FF2B5EF4-FFF2-40B4-BE49-F238E27FC236}">
                <a16:creationId xmlns:a16="http://schemas.microsoft.com/office/drawing/2014/main" xmlns="" id="{11F6C3F0-F827-4227-BC11-91DB4097A812}"/>
              </a:ext>
            </a:extLst>
          </p:cNvPr>
          <p:cNvSpPr txBox="1"/>
          <p:nvPr/>
        </p:nvSpPr>
        <p:spPr>
          <a:xfrm>
            <a:off x="107504" y="4109976"/>
            <a:ext cx="1710658" cy="830997"/>
          </a:xfrm>
          <a:prstGeom prst="rect">
            <a:avLst/>
          </a:prstGeom>
          <a:noFill/>
        </p:spPr>
        <p:txBody>
          <a:bodyPr wrap="square" rtlCol="0">
            <a:spAutoFit/>
          </a:bodyPr>
          <a:lstStyle/>
          <a:p>
            <a:r>
              <a:rPr lang="fr-FR" sz="1600" b="1" dirty="0">
                <a:solidFill>
                  <a:schemeClr val="accent5">
                    <a:lumMod val="50000"/>
                  </a:schemeClr>
                </a:solidFill>
              </a:rPr>
              <a:t>Redonner de l’espace aux rivières</a:t>
            </a:r>
          </a:p>
        </p:txBody>
      </p:sp>
      <p:sp>
        <p:nvSpPr>
          <p:cNvPr id="15" name="ZoneTexte 14">
            <a:extLst>
              <a:ext uri="{FF2B5EF4-FFF2-40B4-BE49-F238E27FC236}">
                <a16:creationId xmlns:a16="http://schemas.microsoft.com/office/drawing/2014/main" xmlns="" id="{BCE6B242-4D00-49B5-BD00-EB6960C4E6DE}"/>
              </a:ext>
            </a:extLst>
          </p:cNvPr>
          <p:cNvSpPr txBox="1"/>
          <p:nvPr/>
        </p:nvSpPr>
        <p:spPr>
          <a:xfrm>
            <a:off x="683568" y="5364505"/>
            <a:ext cx="1728192" cy="584775"/>
          </a:xfrm>
          <a:prstGeom prst="rect">
            <a:avLst/>
          </a:prstGeom>
          <a:noFill/>
        </p:spPr>
        <p:txBody>
          <a:bodyPr wrap="square" rtlCol="0">
            <a:spAutoFit/>
          </a:bodyPr>
          <a:lstStyle/>
          <a:p>
            <a:r>
              <a:rPr lang="fr-FR" sz="1600" b="1" dirty="0">
                <a:solidFill>
                  <a:srgbClr val="7030A0"/>
                </a:solidFill>
              </a:rPr>
              <a:t>Végétaliser l’espace urbain</a:t>
            </a:r>
          </a:p>
        </p:txBody>
      </p:sp>
      <p:cxnSp>
        <p:nvCxnSpPr>
          <p:cNvPr id="16" name="Connecteur droit 15">
            <a:extLst>
              <a:ext uri="{FF2B5EF4-FFF2-40B4-BE49-F238E27FC236}">
                <a16:creationId xmlns:a16="http://schemas.microsoft.com/office/drawing/2014/main" xmlns="" id="{6DB9FC4D-B769-4F43-A16E-AB5EB27DE6D8}"/>
              </a:ext>
            </a:extLst>
          </p:cNvPr>
          <p:cNvCxnSpPr>
            <a:cxnSpLocks/>
            <a:stCxn id="6" idx="1"/>
            <a:endCxn id="13" idx="3"/>
          </p:cNvCxnSpPr>
          <p:nvPr/>
        </p:nvCxnSpPr>
        <p:spPr>
          <a:xfrm flipH="1" flipV="1">
            <a:off x="2902905" y="1552301"/>
            <a:ext cx="313978" cy="531896"/>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Connecteur droit 16">
            <a:extLst>
              <a:ext uri="{FF2B5EF4-FFF2-40B4-BE49-F238E27FC236}">
                <a16:creationId xmlns:a16="http://schemas.microsoft.com/office/drawing/2014/main" xmlns="" id="{6D45B1E2-F335-4C1D-9A7C-48BBC862F620}"/>
              </a:ext>
            </a:extLst>
          </p:cNvPr>
          <p:cNvCxnSpPr>
            <a:cxnSpLocks/>
            <a:endCxn id="14" idx="0"/>
          </p:cNvCxnSpPr>
          <p:nvPr/>
        </p:nvCxnSpPr>
        <p:spPr>
          <a:xfrm flipH="1">
            <a:off x="962833" y="3573016"/>
            <a:ext cx="1188885" cy="536960"/>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 name="Connecteur droit 17">
            <a:extLst>
              <a:ext uri="{FF2B5EF4-FFF2-40B4-BE49-F238E27FC236}">
                <a16:creationId xmlns:a16="http://schemas.microsoft.com/office/drawing/2014/main" xmlns="" id="{17C8DC17-617A-434A-A011-A6F12D0C4970}"/>
              </a:ext>
            </a:extLst>
          </p:cNvPr>
          <p:cNvCxnSpPr>
            <a:cxnSpLocks/>
            <a:stCxn id="8" idx="3"/>
            <a:endCxn id="15" idx="0"/>
          </p:cNvCxnSpPr>
          <p:nvPr/>
        </p:nvCxnSpPr>
        <p:spPr>
          <a:xfrm flipH="1">
            <a:off x="1547664" y="5121499"/>
            <a:ext cx="1295072" cy="243006"/>
          </a:xfrm>
          <a:prstGeom prst="line">
            <a:avLst/>
          </a:prstGeom>
          <a:ln w="38100">
            <a:solidFill>
              <a:srgbClr val="7030A0"/>
            </a:solidFill>
          </a:ln>
        </p:spPr>
        <p:style>
          <a:lnRef idx="1">
            <a:schemeClr val="accent1"/>
          </a:lnRef>
          <a:fillRef idx="0">
            <a:schemeClr val="accent1"/>
          </a:fillRef>
          <a:effectRef idx="0">
            <a:schemeClr val="accent1"/>
          </a:effectRef>
          <a:fontRef idx="minor">
            <a:schemeClr val="tx1"/>
          </a:fontRef>
        </p:style>
      </p:cxnSp>
      <p:sp>
        <p:nvSpPr>
          <p:cNvPr id="19" name="ZoneTexte 18">
            <a:extLst>
              <a:ext uri="{FF2B5EF4-FFF2-40B4-BE49-F238E27FC236}">
                <a16:creationId xmlns:a16="http://schemas.microsoft.com/office/drawing/2014/main" xmlns="" id="{6E2ECF67-7A15-4F74-A282-0FA05C413D70}"/>
              </a:ext>
            </a:extLst>
          </p:cNvPr>
          <p:cNvSpPr txBox="1"/>
          <p:nvPr/>
        </p:nvSpPr>
        <p:spPr>
          <a:xfrm>
            <a:off x="7161826" y="1869293"/>
            <a:ext cx="1919133" cy="830997"/>
          </a:xfrm>
          <a:prstGeom prst="rect">
            <a:avLst/>
          </a:prstGeom>
          <a:noFill/>
        </p:spPr>
        <p:txBody>
          <a:bodyPr wrap="square" rtlCol="0">
            <a:spAutoFit/>
          </a:bodyPr>
          <a:lstStyle/>
          <a:p>
            <a:r>
              <a:rPr lang="fr-FR" sz="1600" b="1" dirty="0">
                <a:solidFill>
                  <a:schemeClr val="accent3">
                    <a:lumMod val="75000"/>
                  </a:schemeClr>
                </a:solidFill>
              </a:rPr>
              <a:t>Renforcer les actions « éviter » et « réduire »</a:t>
            </a:r>
          </a:p>
        </p:txBody>
      </p:sp>
      <p:cxnSp>
        <p:nvCxnSpPr>
          <p:cNvPr id="20" name="Connecteur droit 19">
            <a:extLst>
              <a:ext uri="{FF2B5EF4-FFF2-40B4-BE49-F238E27FC236}">
                <a16:creationId xmlns:a16="http://schemas.microsoft.com/office/drawing/2014/main" xmlns="" id="{889F60F3-74AD-47BB-AD4C-C9AAD8DC5AFE}"/>
              </a:ext>
            </a:extLst>
          </p:cNvPr>
          <p:cNvCxnSpPr>
            <a:cxnSpLocks/>
            <a:stCxn id="19" idx="2"/>
          </p:cNvCxnSpPr>
          <p:nvPr/>
        </p:nvCxnSpPr>
        <p:spPr>
          <a:xfrm flipH="1">
            <a:off x="7067573" y="2700290"/>
            <a:ext cx="1053820" cy="596585"/>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21" name="ZoneTexte 20">
            <a:extLst>
              <a:ext uri="{FF2B5EF4-FFF2-40B4-BE49-F238E27FC236}">
                <a16:creationId xmlns:a16="http://schemas.microsoft.com/office/drawing/2014/main" xmlns="" id="{AFDF2C6D-A11B-48CB-AF21-32D7E4C94CBA}"/>
              </a:ext>
            </a:extLst>
          </p:cNvPr>
          <p:cNvSpPr txBox="1"/>
          <p:nvPr/>
        </p:nvSpPr>
        <p:spPr>
          <a:xfrm>
            <a:off x="6508168" y="5427802"/>
            <a:ext cx="2240296" cy="584775"/>
          </a:xfrm>
          <a:prstGeom prst="rect">
            <a:avLst/>
          </a:prstGeom>
          <a:noFill/>
        </p:spPr>
        <p:txBody>
          <a:bodyPr wrap="square" rtlCol="0">
            <a:spAutoFit/>
          </a:bodyPr>
          <a:lstStyle/>
          <a:p>
            <a:r>
              <a:rPr lang="fr-FR" sz="1600" b="1" dirty="0">
                <a:solidFill>
                  <a:schemeClr val="accent6">
                    <a:lumMod val="75000"/>
                  </a:schemeClr>
                </a:solidFill>
              </a:rPr>
              <a:t>Valoriser les déchets et co-produits</a:t>
            </a:r>
          </a:p>
        </p:txBody>
      </p:sp>
      <p:sp>
        <p:nvSpPr>
          <p:cNvPr id="22" name="ZoneTexte 21">
            <a:extLst>
              <a:ext uri="{FF2B5EF4-FFF2-40B4-BE49-F238E27FC236}">
                <a16:creationId xmlns:a16="http://schemas.microsoft.com/office/drawing/2014/main" xmlns="" id="{17AC7D31-96A4-4210-B43D-F1D2E14C12A8}"/>
              </a:ext>
            </a:extLst>
          </p:cNvPr>
          <p:cNvSpPr txBox="1"/>
          <p:nvPr/>
        </p:nvSpPr>
        <p:spPr>
          <a:xfrm>
            <a:off x="4355976" y="6151964"/>
            <a:ext cx="1728192" cy="584775"/>
          </a:xfrm>
          <a:prstGeom prst="rect">
            <a:avLst/>
          </a:prstGeom>
          <a:noFill/>
        </p:spPr>
        <p:txBody>
          <a:bodyPr wrap="square" rtlCol="0">
            <a:spAutoFit/>
          </a:bodyPr>
          <a:lstStyle/>
          <a:p>
            <a:r>
              <a:rPr lang="fr-FR" sz="1600" b="1" dirty="0">
                <a:solidFill>
                  <a:schemeClr val="accent2"/>
                </a:solidFill>
              </a:rPr>
              <a:t>Stockage d’eau dans les sols</a:t>
            </a:r>
          </a:p>
        </p:txBody>
      </p:sp>
      <p:sp>
        <p:nvSpPr>
          <p:cNvPr id="23" name="ZoneTexte 22">
            <a:extLst>
              <a:ext uri="{FF2B5EF4-FFF2-40B4-BE49-F238E27FC236}">
                <a16:creationId xmlns:a16="http://schemas.microsoft.com/office/drawing/2014/main" xmlns="" id="{A4A6D459-659D-43A8-A53D-B7DF63DEB914}"/>
              </a:ext>
            </a:extLst>
          </p:cNvPr>
          <p:cNvSpPr txBox="1"/>
          <p:nvPr/>
        </p:nvSpPr>
        <p:spPr>
          <a:xfrm>
            <a:off x="1907704" y="6012577"/>
            <a:ext cx="1944216" cy="584775"/>
          </a:xfrm>
          <a:prstGeom prst="rect">
            <a:avLst/>
          </a:prstGeom>
          <a:noFill/>
        </p:spPr>
        <p:txBody>
          <a:bodyPr wrap="square" rtlCol="0">
            <a:spAutoFit/>
          </a:bodyPr>
          <a:lstStyle/>
          <a:p>
            <a:r>
              <a:rPr lang="fr-FR" sz="1600" b="1" dirty="0">
                <a:solidFill>
                  <a:schemeClr val="accent2"/>
                </a:solidFill>
              </a:rPr>
              <a:t>Projet Alimentaire Territorial</a:t>
            </a:r>
          </a:p>
        </p:txBody>
      </p:sp>
      <p:cxnSp>
        <p:nvCxnSpPr>
          <p:cNvPr id="24" name="Connecteur droit 23">
            <a:extLst>
              <a:ext uri="{FF2B5EF4-FFF2-40B4-BE49-F238E27FC236}">
                <a16:creationId xmlns:a16="http://schemas.microsoft.com/office/drawing/2014/main" xmlns="" id="{6E1B7BB7-B89A-4CB8-A7C2-27EE6113FED5}"/>
              </a:ext>
            </a:extLst>
          </p:cNvPr>
          <p:cNvCxnSpPr>
            <a:cxnSpLocks/>
            <a:endCxn id="23" idx="3"/>
          </p:cNvCxnSpPr>
          <p:nvPr/>
        </p:nvCxnSpPr>
        <p:spPr>
          <a:xfrm flipH="1">
            <a:off x="3851920" y="5755113"/>
            <a:ext cx="555628" cy="549852"/>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5" name="Connecteur droit 24">
            <a:extLst>
              <a:ext uri="{FF2B5EF4-FFF2-40B4-BE49-F238E27FC236}">
                <a16:creationId xmlns:a16="http://schemas.microsoft.com/office/drawing/2014/main" xmlns="" id="{7D288111-7490-440D-B7D9-10635659491D}"/>
              </a:ext>
            </a:extLst>
          </p:cNvPr>
          <p:cNvCxnSpPr>
            <a:cxnSpLocks/>
            <a:endCxn id="22" idx="0"/>
          </p:cNvCxnSpPr>
          <p:nvPr/>
        </p:nvCxnSpPr>
        <p:spPr>
          <a:xfrm>
            <a:off x="5024085" y="5715002"/>
            <a:ext cx="195987" cy="436962"/>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6" name="Connecteur droit 25">
            <a:extLst>
              <a:ext uri="{FF2B5EF4-FFF2-40B4-BE49-F238E27FC236}">
                <a16:creationId xmlns:a16="http://schemas.microsoft.com/office/drawing/2014/main" xmlns="" id="{E191D740-C3BD-4433-AEEB-EE84A668FBA0}"/>
              </a:ext>
            </a:extLst>
          </p:cNvPr>
          <p:cNvCxnSpPr>
            <a:cxnSpLocks/>
            <a:endCxn id="21" idx="0"/>
          </p:cNvCxnSpPr>
          <p:nvPr/>
        </p:nvCxnSpPr>
        <p:spPr>
          <a:xfrm>
            <a:off x="6818634" y="4940973"/>
            <a:ext cx="809682" cy="486829"/>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 name="Connecteur droit 43">
            <a:extLst>
              <a:ext uri="{FF2B5EF4-FFF2-40B4-BE49-F238E27FC236}">
                <a16:creationId xmlns:a16="http://schemas.microsoft.com/office/drawing/2014/main" xmlns="" id="{6DB9FC4D-B769-4F43-A16E-AB5EB27DE6D8}"/>
              </a:ext>
            </a:extLst>
          </p:cNvPr>
          <p:cNvCxnSpPr>
            <a:cxnSpLocks/>
          </p:cNvCxnSpPr>
          <p:nvPr/>
        </p:nvCxnSpPr>
        <p:spPr>
          <a:xfrm flipV="1">
            <a:off x="5746598" y="1292967"/>
            <a:ext cx="404361" cy="341835"/>
          </a:xfrm>
          <a:prstGeom prst="line">
            <a:avLst/>
          </a:prstGeom>
          <a:ln w="38100">
            <a:solidFill>
              <a:srgbClr val="898989"/>
            </a:solidFill>
          </a:ln>
        </p:spPr>
        <p:style>
          <a:lnRef idx="1">
            <a:schemeClr val="accent1"/>
          </a:lnRef>
          <a:fillRef idx="0">
            <a:schemeClr val="accent1"/>
          </a:fillRef>
          <a:effectRef idx="0">
            <a:schemeClr val="accent1"/>
          </a:effectRef>
          <a:fontRef idx="minor">
            <a:schemeClr val="tx1"/>
          </a:fontRef>
        </p:style>
      </p:cxnSp>
      <p:sp>
        <p:nvSpPr>
          <p:cNvPr id="46" name="ZoneTexte 45">
            <a:extLst>
              <a:ext uri="{FF2B5EF4-FFF2-40B4-BE49-F238E27FC236}">
                <a16:creationId xmlns:a16="http://schemas.microsoft.com/office/drawing/2014/main" xmlns="" id="{6E2ECF67-7A15-4F74-A282-0FA05C413D70}"/>
              </a:ext>
            </a:extLst>
          </p:cNvPr>
          <p:cNvSpPr txBox="1"/>
          <p:nvPr/>
        </p:nvSpPr>
        <p:spPr>
          <a:xfrm>
            <a:off x="6150959" y="845627"/>
            <a:ext cx="2691758" cy="830997"/>
          </a:xfrm>
          <a:prstGeom prst="rect">
            <a:avLst/>
          </a:prstGeom>
          <a:noFill/>
        </p:spPr>
        <p:txBody>
          <a:bodyPr wrap="square" rtlCol="0">
            <a:spAutoFit/>
          </a:bodyPr>
          <a:lstStyle/>
          <a:p>
            <a:r>
              <a:rPr lang="fr-FR" sz="1600" b="1" dirty="0">
                <a:solidFill>
                  <a:srgbClr val="898989"/>
                </a:solidFill>
              </a:rPr>
              <a:t>Diversifier l’offre de loisir sur les territoires très dépendants de la neige</a:t>
            </a:r>
            <a:endParaRPr lang="fr-FR" sz="1600" dirty="0">
              <a:solidFill>
                <a:srgbClr val="898989"/>
              </a:solidFill>
            </a:endParaRPr>
          </a:p>
        </p:txBody>
      </p:sp>
      <p:sp>
        <p:nvSpPr>
          <p:cNvPr id="27" name="ZoneTexte 26">
            <a:extLst>
              <a:ext uri="{FF2B5EF4-FFF2-40B4-BE49-F238E27FC236}">
                <a16:creationId xmlns:a16="http://schemas.microsoft.com/office/drawing/2014/main" xmlns="" id="{E165D18A-17DA-4570-9B39-0699D85C5F12}"/>
              </a:ext>
            </a:extLst>
          </p:cNvPr>
          <p:cNvSpPr txBox="1"/>
          <p:nvPr/>
        </p:nvSpPr>
        <p:spPr>
          <a:xfrm>
            <a:off x="117464" y="1918671"/>
            <a:ext cx="2363354" cy="584775"/>
          </a:xfrm>
          <a:prstGeom prst="rect">
            <a:avLst/>
          </a:prstGeom>
          <a:noFill/>
        </p:spPr>
        <p:txBody>
          <a:bodyPr wrap="square" rtlCol="0">
            <a:spAutoFit/>
          </a:bodyPr>
          <a:lstStyle/>
          <a:p>
            <a:r>
              <a:rPr lang="fr-FR" sz="1600" b="1" dirty="0">
                <a:solidFill>
                  <a:schemeClr val="accent5">
                    <a:lumMod val="75000"/>
                  </a:schemeClr>
                </a:solidFill>
              </a:rPr>
              <a:t>Economies d’eau sur l’usage domestique</a:t>
            </a:r>
          </a:p>
        </p:txBody>
      </p:sp>
      <p:cxnSp>
        <p:nvCxnSpPr>
          <p:cNvPr id="28" name="Connecteur droit 27">
            <a:extLst>
              <a:ext uri="{FF2B5EF4-FFF2-40B4-BE49-F238E27FC236}">
                <a16:creationId xmlns:a16="http://schemas.microsoft.com/office/drawing/2014/main" xmlns="" id="{BCE62CD3-6B98-4CC6-A5DB-226851A9F58F}"/>
              </a:ext>
            </a:extLst>
          </p:cNvPr>
          <p:cNvCxnSpPr>
            <a:cxnSpLocks/>
            <a:stCxn id="6" idx="1"/>
            <a:endCxn id="27" idx="3"/>
          </p:cNvCxnSpPr>
          <p:nvPr/>
        </p:nvCxnSpPr>
        <p:spPr>
          <a:xfrm flipH="1">
            <a:off x="2480818" y="2084197"/>
            <a:ext cx="736065" cy="126862"/>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7464753"/>
      </p:ext>
    </p:extLst>
  </p:cSld>
  <p:clrMapOvr>
    <a:masterClrMapping/>
  </p:clrMapOvr>
  <p:transition spd="slow"/>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xmlns="" id="{284CE14B-E232-45E9-AA96-FD8BF65F9882}"/>
              </a:ext>
            </a:extLst>
          </p:cNvPr>
          <p:cNvSpPr txBox="1"/>
          <p:nvPr/>
        </p:nvSpPr>
        <p:spPr>
          <a:xfrm>
            <a:off x="539552" y="1556792"/>
            <a:ext cx="8064896" cy="4708981"/>
          </a:xfrm>
          <a:prstGeom prst="rect">
            <a:avLst/>
          </a:prstGeom>
          <a:noFill/>
        </p:spPr>
        <p:txBody>
          <a:bodyPr wrap="square" rtlCol="0">
            <a:spAutoFit/>
          </a:bodyPr>
          <a:lstStyle/>
          <a:p>
            <a:endParaRPr lang="fr-FR" sz="2000" dirty="0">
              <a:solidFill>
                <a:schemeClr val="bg2">
                  <a:lumMod val="10000"/>
                </a:schemeClr>
              </a:solidFill>
            </a:endParaRPr>
          </a:p>
          <a:p>
            <a:r>
              <a:rPr lang="fr-FR" sz="2000" b="1" dirty="0">
                <a:solidFill>
                  <a:schemeClr val="bg2">
                    <a:lumMod val="10000"/>
                  </a:schemeClr>
                </a:solidFill>
              </a:rPr>
              <a:t>Modernisation</a:t>
            </a:r>
            <a:r>
              <a:rPr lang="fr-FR" sz="2000" dirty="0">
                <a:solidFill>
                  <a:schemeClr val="bg2">
                    <a:lumMod val="10000"/>
                  </a:schemeClr>
                </a:solidFill>
              </a:rPr>
              <a:t> des réseaux de canaux (</a:t>
            </a:r>
            <a:r>
              <a:rPr lang="fr-FR" sz="2000" i="1" dirty="0">
                <a:solidFill>
                  <a:schemeClr val="bg2">
                    <a:lumMod val="10000"/>
                  </a:schemeClr>
                </a:solidFill>
              </a:rPr>
              <a:t>DIG Haut Adour</a:t>
            </a:r>
            <a:r>
              <a:rPr lang="fr-FR" sz="2000" dirty="0">
                <a:solidFill>
                  <a:schemeClr val="bg2">
                    <a:lumMod val="10000"/>
                  </a:schemeClr>
                </a:solidFill>
              </a:rPr>
              <a:t>) </a:t>
            </a:r>
            <a:r>
              <a:rPr lang="fr-FR" sz="2000" b="1" dirty="0">
                <a:solidFill>
                  <a:schemeClr val="bg2">
                    <a:lumMod val="10000"/>
                  </a:schemeClr>
                </a:solidFill>
              </a:rPr>
              <a:t>restauration</a:t>
            </a:r>
            <a:r>
              <a:rPr lang="fr-FR" sz="2000" dirty="0">
                <a:solidFill>
                  <a:schemeClr val="bg2">
                    <a:lumMod val="10000"/>
                  </a:schemeClr>
                </a:solidFill>
              </a:rPr>
              <a:t> d’ouvrages, </a:t>
            </a:r>
            <a:r>
              <a:rPr lang="fr-FR" sz="2000" b="1" dirty="0">
                <a:solidFill>
                  <a:schemeClr val="bg2">
                    <a:lumMod val="10000"/>
                  </a:schemeClr>
                </a:solidFill>
              </a:rPr>
              <a:t>création </a:t>
            </a:r>
            <a:r>
              <a:rPr lang="fr-FR" sz="2000" dirty="0">
                <a:solidFill>
                  <a:schemeClr val="bg2">
                    <a:lumMod val="10000"/>
                  </a:schemeClr>
                </a:solidFill>
              </a:rPr>
              <a:t>de nouveaux ouvrages, équipement en télégestion...</a:t>
            </a:r>
          </a:p>
          <a:p>
            <a:endParaRPr lang="fr-FR" sz="2000" dirty="0">
              <a:solidFill>
                <a:schemeClr val="bg2">
                  <a:lumMod val="10000"/>
                </a:schemeClr>
              </a:solidFill>
            </a:endParaRPr>
          </a:p>
          <a:p>
            <a:r>
              <a:rPr lang="fr-FR" sz="2000" dirty="0">
                <a:solidFill>
                  <a:schemeClr val="bg2">
                    <a:lumMod val="10000"/>
                  </a:schemeClr>
                </a:solidFill>
              </a:rPr>
              <a:t>Mobilisation de </a:t>
            </a:r>
            <a:r>
              <a:rPr lang="fr-FR" sz="2000" b="1" dirty="0">
                <a:solidFill>
                  <a:schemeClr val="bg2">
                    <a:lumMod val="10000"/>
                  </a:schemeClr>
                </a:solidFill>
              </a:rPr>
              <a:t>carrières</a:t>
            </a:r>
            <a:r>
              <a:rPr lang="fr-FR" sz="2000" dirty="0">
                <a:solidFill>
                  <a:schemeClr val="bg2">
                    <a:lumMod val="10000"/>
                  </a:schemeClr>
                </a:solidFill>
              </a:rPr>
              <a:t> en étiage : ex. gravière de Vic-en-Bigorre utilisée pour le soutien d’étiage de l’Adour (3 années d’expérimentation, système de pompage devenu pérenne en 2012, autorisation jusqu’en 2030</a:t>
            </a:r>
          </a:p>
          <a:p>
            <a:pPr marL="285750" indent="-285750">
              <a:buFontTx/>
              <a:buChar char="-"/>
            </a:pPr>
            <a:endParaRPr lang="fr-FR" sz="2000" dirty="0">
              <a:solidFill>
                <a:schemeClr val="bg2">
                  <a:lumMod val="10000"/>
                </a:schemeClr>
              </a:solidFill>
            </a:endParaRPr>
          </a:p>
          <a:p>
            <a:r>
              <a:rPr lang="fr-FR" sz="2000" dirty="0">
                <a:solidFill>
                  <a:schemeClr val="bg2">
                    <a:lumMod val="10000"/>
                  </a:schemeClr>
                </a:solidFill>
              </a:rPr>
              <a:t>Valorisation des </a:t>
            </a:r>
            <a:r>
              <a:rPr lang="fr-FR" sz="2000" b="1" dirty="0">
                <a:solidFill>
                  <a:schemeClr val="bg2">
                    <a:lumMod val="10000"/>
                  </a:schemeClr>
                </a:solidFill>
              </a:rPr>
              <a:t>retenues sans usage</a:t>
            </a:r>
          </a:p>
          <a:p>
            <a:endParaRPr lang="fr-FR" sz="2000" dirty="0">
              <a:solidFill>
                <a:schemeClr val="bg2">
                  <a:lumMod val="10000"/>
                </a:schemeClr>
              </a:solidFill>
            </a:endParaRPr>
          </a:p>
          <a:p>
            <a:r>
              <a:rPr lang="fr-FR" sz="2000" dirty="0">
                <a:solidFill>
                  <a:schemeClr val="bg2">
                    <a:lumMod val="10000"/>
                  </a:schemeClr>
                </a:solidFill>
              </a:rPr>
              <a:t>Développement d’une </a:t>
            </a:r>
            <a:r>
              <a:rPr lang="fr-FR" sz="2000" b="1" dirty="0">
                <a:solidFill>
                  <a:schemeClr val="bg2">
                    <a:lumMod val="10000"/>
                  </a:schemeClr>
                </a:solidFill>
              </a:rPr>
              <a:t>gestion maillée</a:t>
            </a:r>
            <a:r>
              <a:rPr lang="fr-FR" sz="2000" dirty="0">
                <a:solidFill>
                  <a:schemeClr val="bg2">
                    <a:lumMod val="10000"/>
                  </a:schemeClr>
                </a:solidFill>
              </a:rPr>
              <a:t> des stockages</a:t>
            </a:r>
          </a:p>
          <a:p>
            <a:endParaRPr lang="fr-FR" sz="2000" dirty="0">
              <a:solidFill>
                <a:schemeClr val="bg2">
                  <a:lumMod val="10000"/>
                </a:schemeClr>
              </a:solidFill>
            </a:endParaRPr>
          </a:p>
          <a:p>
            <a:r>
              <a:rPr lang="fr-FR" sz="2000" b="1" dirty="0">
                <a:solidFill>
                  <a:schemeClr val="bg2">
                    <a:lumMod val="10000"/>
                  </a:schemeClr>
                </a:solidFill>
              </a:rPr>
              <a:t>Recouvrement du cout</a:t>
            </a:r>
            <a:r>
              <a:rPr lang="fr-FR" sz="2000" dirty="0">
                <a:solidFill>
                  <a:schemeClr val="bg2">
                    <a:lumMod val="10000"/>
                  </a:schemeClr>
                </a:solidFill>
              </a:rPr>
              <a:t> des infrastructures</a:t>
            </a:r>
          </a:p>
        </p:txBody>
      </p:sp>
      <p:pic>
        <p:nvPicPr>
          <p:cNvPr id="6" name="Image 5" descr="Le barrage de Gabas">
            <a:extLst>
              <a:ext uri="{FF2B5EF4-FFF2-40B4-BE49-F238E27FC236}">
                <a16:creationId xmlns:a16="http://schemas.microsoft.com/office/drawing/2014/main" xmlns="" id="{759DC104-4EE1-48D2-8E1D-564F94EADE78}"/>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5724128" y="4016473"/>
            <a:ext cx="2304256" cy="1284735"/>
          </a:xfrm>
          <a:prstGeom prst="rect">
            <a:avLst/>
          </a:prstGeom>
          <a:ln>
            <a:noFill/>
          </a:ln>
          <a:effectLst>
            <a:softEdge rad="112500"/>
          </a:effectLst>
        </p:spPr>
      </p:pic>
      <p:pic>
        <p:nvPicPr>
          <p:cNvPr id="5" name="Image 9" descr="rectangle-vert.png">
            <a:extLst>
              <a:ext uri="{FF2B5EF4-FFF2-40B4-BE49-F238E27FC236}">
                <a16:creationId xmlns:a16="http://schemas.microsoft.com/office/drawing/2014/main" xmlns="" id="{10DB09A5-A7B2-4B68-A5A3-B88C6017CDCC}"/>
              </a:ext>
            </a:extLst>
          </p:cNvPr>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32866" y="1352223"/>
            <a:ext cx="5075238"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ZoneTexte 6">
            <a:extLst>
              <a:ext uri="{FF2B5EF4-FFF2-40B4-BE49-F238E27FC236}">
                <a16:creationId xmlns:a16="http://schemas.microsoft.com/office/drawing/2014/main" xmlns="" id="{92AD037F-5C0D-4109-88BD-E10CF8B8267E}"/>
              </a:ext>
            </a:extLst>
          </p:cNvPr>
          <p:cNvSpPr txBox="1"/>
          <p:nvPr>
            <p:custDataLst>
              <p:tags r:id="rId1"/>
            </p:custDataLst>
          </p:nvPr>
        </p:nvSpPr>
        <p:spPr>
          <a:xfrm>
            <a:off x="323528" y="260648"/>
            <a:ext cx="8424936" cy="1015663"/>
          </a:xfrm>
          <a:prstGeom prst="rect">
            <a:avLst/>
          </a:prstGeom>
          <a:noFill/>
        </p:spPr>
        <p:txBody>
          <a:bodyPr wrap="square">
            <a:spAutoFit/>
          </a:bodyPr>
          <a:lstStyle/>
          <a:p>
            <a:pPr eaLnBrk="1" hangingPunct="1">
              <a:defRPr/>
            </a:pPr>
            <a:r>
              <a:rPr lang="fr-FR" sz="3000" b="1" dirty="0">
                <a:solidFill>
                  <a:srgbClr val="136B9D"/>
                </a:solidFill>
                <a:effectLst>
                  <a:outerShdw blurRad="38100" dist="38100" dir="2700000" algn="tl">
                    <a:srgbClr val="C0C0C0"/>
                  </a:outerShdw>
                </a:effectLst>
                <a:latin typeface="Candara" pitchFamily="34" charset="0"/>
              </a:rPr>
              <a:t>Zoom 1 – Une gestion optimisée des ouvrages de stockage</a:t>
            </a:r>
          </a:p>
        </p:txBody>
      </p:sp>
    </p:spTree>
    <p:extLst>
      <p:ext uri="{BB962C8B-B14F-4D97-AF65-F5344CB8AC3E}">
        <p14:creationId xmlns:p14="http://schemas.microsoft.com/office/powerpoint/2010/main" val="349593807"/>
      </p:ext>
    </p:extLst>
  </p:cSld>
  <p:clrMapOvr>
    <a:masterClrMapping/>
  </p:clrMapOvr>
  <p:transition spd="slow"/>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xmlns="" id="{284CE14B-E232-45E9-AA96-FD8BF65F9882}"/>
              </a:ext>
            </a:extLst>
          </p:cNvPr>
          <p:cNvSpPr txBox="1"/>
          <p:nvPr/>
        </p:nvSpPr>
        <p:spPr>
          <a:xfrm>
            <a:off x="251520" y="1484784"/>
            <a:ext cx="3960440" cy="4985980"/>
          </a:xfrm>
          <a:prstGeom prst="rect">
            <a:avLst/>
          </a:prstGeom>
          <a:noFill/>
        </p:spPr>
        <p:txBody>
          <a:bodyPr wrap="square" rtlCol="0">
            <a:spAutoFit/>
          </a:bodyPr>
          <a:lstStyle/>
          <a:p>
            <a:endParaRPr lang="fr-FR" sz="2000" dirty="0">
              <a:solidFill>
                <a:schemeClr val="bg2">
                  <a:lumMod val="10000"/>
                </a:schemeClr>
              </a:solidFill>
            </a:endParaRPr>
          </a:p>
          <a:p>
            <a:r>
              <a:rPr lang="fr-FR" sz="2000" dirty="0">
                <a:solidFill>
                  <a:schemeClr val="bg2">
                    <a:lumMod val="10000"/>
                  </a:schemeClr>
                </a:solidFill>
              </a:rPr>
              <a:t>Connaître et réduire </a:t>
            </a:r>
            <a:r>
              <a:rPr lang="fr-FR" sz="2000" b="1" dirty="0">
                <a:solidFill>
                  <a:schemeClr val="bg2">
                    <a:lumMod val="10000"/>
                  </a:schemeClr>
                </a:solidFill>
              </a:rPr>
              <a:t>les fuites sur les réseaux </a:t>
            </a:r>
            <a:r>
              <a:rPr lang="fr-FR" sz="2000" dirty="0">
                <a:solidFill>
                  <a:schemeClr val="bg2">
                    <a:lumMod val="10000"/>
                  </a:schemeClr>
                </a:solidFill>
              </a:rPr>
              <a:t>d’eau potable</a:t>
            </a:r>
          </a:p>
          <a:p>
            <a:endParaRPr lang="fr-FR" sz="2000" dirty="0">
              <a:solidFill>
                <a:schemeClr val="bg2">
                  <a:lumMod val="10000"/>
                </a:schemeClr>
              </a:solidFill>
            </a:endParaRPr>
          </a:p>
          <a:p>
            <a:r>
              <a:rPr lang="fr-FR" sz="2000" dirty="0">
                <a:solidFill>
                  <a:schemeClr val="bg2">
                    <a:lumMod val="10000"/>
                  </a:schemeClr>
                </a:solidFill>
              </a:rPr>
              <a:t>Etre </a:t>
            </a:r>
            <a:r>
              <a:rPr lang="fr-FR" sz="2000" b="1" dirty="0">
                <a:solidFill>
                  <a:schemeClr val="bg2">
                    <a:lumMod val="10000"/>
                  </a:schemeClr>
                </a:solidFill>
              </a:rPr>
              <a:t>exemplaire</a:t>
            </a:r>
            <a:r>
              <a:rPr lang="fr-FR" sz="2000" dirty="0">
                <a:solidFill>
                  <a:schemeClr val="bg2">
                    <a:lumMod val="10000"/>
                  </a:schemeClr>
                </a:solidFill>
              </a:rPr>
              <a:t> dans l’utilisation sobre de la ressource par les </a:t>
            </a:r>
            <a:r>
              <a:rPr lang="fr-FR" sz="2000" b="1" dirty="0">
                <a:solidFill>
                  <a:schemeClr val="bg2">
                    <a:lumMod val="10000"/>
                  </a:schemeClr>
                </a:solidFill>
              </a:rPr>
              <a:t>collectivités locales</a:t>
            </a:r>
          </a:p>
          <a:p>
            <a:endParaRPr lang="fr-FR" i="1" dirty="0">
              <a:solidFill>
                <a:schemeClr val="bg2">
                  <a:lumMod val="10000"/>
                </a:schemeClr>
              </a:solidFill>
            </a:endParaRPr>
          </a:p>
          <a:p>
            <a:r>
              <a:rPr lang="fr-FR" sz="2000" dirty="0">
                <a:solidFill>
                  <a:schemeClr val="bg2">
                    <a:lumMod val="10000"/>
                  </a:schemeClr>
                </a:solidFill>
              </a:rPr>
              <a:t>Mettre en place une </a:t>
            </a:r>
            <a:r>
              <a:rPr lang="fr-FR" sz="2000" b="1" dirty="0">
                <a:solidFill>
                  <a:schemeClr val="bg2">
                    <a:lumMod val="10000"/>
                  </a:schemeClr>
                </a:solidFill>
              </a:rPr>
              <a:t>tarification incitative </a:t>
            </a:r>
            <a:r>
              <a:rPr lang="fr-FR" sz="2000" dirty="0">
                <a:solidFill>
                  <a:schemeClr val="bg2">
                    <a:lumMod val="10000"/>
                  </a:schemeClr>
                </a:solidFill>
              </a:rPr>
              <a:t>et accompagner les consommateurs à l’augmentation du prix de l’eau potable</a:t>
            </a:r>
          </a:p>
          <a:p>
            <a:endParaRPr lang="fr-FR" sz="2000" b="1" dirty="0">
              <a:solidFill>
                <a:schemeClr val="bg2">
                  <a:lumMod val="10000"/>
                </a:schemeClr>
              </a:solidFill>
            </a:endParaRPr>
          </a:p>
          <a:p>
            <a:r>
              <a:rPr lang="fr-FR" sz="2000" dirty="0">
                <a:solidFill>
                  <a:schemeClr val="bg2">
                    <a:lumMod val="10000"/>
                  </a:schemeClr>
                </a:solidFill>
              </a:rPr>
              <a:t>Développer la </a:t>
            </a:r>
            <a:r>
              <a:rPr lang="fr-FR" sz="2000" b="1" dirty="0">
                <a:solidFill>
                  <a:schemeClr val="bg2">
                    <a:lumMod val="10000"/>
                  </a:schemeClr>
                </a:solidFill>
              </a:rPr>
              <a:t>récupération d’eau de pluie</a:t>
            </a:r>
            <a:r>
              <a:rPr lang="fr-FR" sz="2000" dirty="0">
                <a:solidFill>
                  <a:schemeClr val="bg2">
                    <a:lumMod val="10000"/>
                  </a:schemeClr>
                </a:solidFill>
              </a:rPr>
              <a:t>, doubles circuits, systèmes sans eau </a:t>
            </a:r>
          </a:p>
        </p:txBody>
      </p:sp>
      <p:pic>
        <p:nvPicPr>
          <p:cNvPr id="5" name="Image 9" descr="rectangle-vert.png">
            <a:extLst>
              <a:ext uri="{FF2B5EF4-FFF2-40B4-BE49-F238E27FC236}">
                <a16:creationId xmlns:a16="http://schemas.microsoft.com/office/drawing/2014/main" xmlns="" id="{10DB09A5-A7B2-4B68-A5A3-B88C6017CDCC}"/>
              </a:ext>
            </a:extLst>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432866" y="1352223"/>
            <a:ext cx="5075238"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ZoneTexte 6">
            <a:extLst>
              <a:ext uri="{FF2B5EF4-FFF2-40B4-BE49-F238E27FC236}">
                <a16:creationId xmlns:a16="http://schemas.microsoft.com/office/drawing/2014/main" xmlns="" id="{92AD037F-5C0D-4109-88BD-E10CF8B8267E}"/>
              </a:ext>
            </a:extLst>
          </p:cNvPr>
          <p:cNvSpPr txBox="1"/>
          <p:nvPr>
            <p:custDataLst>
              <p:tags r:id="rId1"/>
            </p:custDataLst>
          </p:nvPr>
        </p:nvSpPr>
        <p:spPr>
          <a:xfrm>
            <a:off x="323528" y="476672"/>
            <a:ext cx="8424936" cy="553998"/>
          </a:xfrm>
          <a:prstGeom prst="rect">
            <a:avLst/>
          </a:prstGeom>
          <a:noFill/>
        </p:spPr>
        <p:txBody>
          <a:bodyPr wrap="square">
            <a:spAutoFit/>
          </a:bodyPr>
          <a:lstStyle/>
          <a:p>
            <a:pPr eaLnBrk="1" hangingPunct="1">
              <a:defRPr/>
            </a:pPr>
            <a:r>
              <a:rPr lang="fr-FR" sz="3000" b="1" dirty="0">
                <a:solidFill>
                  <a:srgbClr val="136B9D"/>
                </a:solidFill>
                <a:effectLst>
                  <a:outerShdw blurRad="38100" dist="38100" dir="2700000" algn="tl">
                    <a:srgbClr val="C0C0C0"/>
                  </a:outerShdw>
                </a:effectLst>
                <a:latin typeface="Candara" pitchFamily="34" charset="0"/>
              </a:rPr>
              <a:t>Zoom 2 – Economies d’eau sur l’usage domestique</a:t>
            </a:r>
          </a:p>
        </p:txBody>
      </p:sp>
      <p:pic>
        <p:nvPicPr>
          <p:cNvPr id="4" name="Imag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11960" y="1988840"/>
            <a:ext cx="5076056" cy="3461569"/>
          </a:xfrm>
          <a:prstGeom prst="rect">
            <a:avLst/>
          </a:prstGeom>
        </p:spPr>
      </p:pic>
    </p:spTree>
    <p:extLst>
      <p:ext uri="{BB962C8B-B14F-4D97-AF65-F5344CB8AC3E}">
        <p14:creationId xmlns:p14="http://schemas.microsoft.com/office/powerpoint/2010/main" val="4227921280"/>
      </p:ext>
    </p:extLst>
  </p:cSld>
  <p:clrMapOvr>
    <a:masterClrMapping/>
  </p:clrMapOvr>
  <p:transition spd="slow"/>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xmlns="" id="{284CE14B-E232-45E9-AA96-FD8BF65F9882}"/>
              </a:ext>
            </a:extLst>
          </p:cNvPr>
          <p:cNvSpPr txBox="1"/>
          <p:nvPr/>
        </p:nvSpPr>
        <p:spPr>
          <a:xfrm>
            <a:off x="524054" y="1675500"/>
            <a:ext cx="8064896" cy="2554545"/>
          </a:xfrm>
          <a:prstGeom prst="rect">
            <a:avLst/>
          </a:prstGeom>
          <a:noFill/>
        </p:spPr>
        <p:txBody>
          <a:bodyPr wrap="square" rtlCol="0">
            <a:spAutoFit/>
          </a:bodyPr>
          <a:lstStyle/>
          <a:p>
            <a:endParaRPr lang="fr-FR" sz="2000" dirty="0">
              <a:solidFill>
                <a:schemeClr val="bg2">
                  <a:lumMod val="10000"/>
                </a:schemeClr>
              </a:solidFill>
            </a:endParaRPr>
          </a:p>
          <a:p>
            <a:r>
              <a:rPr lang="fr-FR" sz="2000" dirty="0">
                <a:solidFill>
                  <a:schemeClr val="bg2">
                    <a:lumMod val="10000"/>
                  </a:schemeClr>
                </a:solidFill>
              </a:rPr>
              <a:t>Donner de l’</a:t>
            </a:r>
            <a:r>
              <a:rPr lang="fr-FR" sz="2000" b="1" dirty="0">
                <a:solidFill>
                  <a:schemeClr val="bg2">
                    <a:lumMod val="10000"/>
                  </a:schemeClr>
                </a:solidFill>
              </a:rPr>
              <a:t>espace de mobilité aux rivières</a:t>
            </a:r>
            <a:r>
              <a:rPr lang="fr-FR" sz="2000" dirty="0">
                <a:solidFill>
                  <a:schemeClr val="bg2">
                    <a:lumMod val="10000"/>
                  </a:schemeClr>
                </a:solidFill>
              </a:rPr>
              <a:t> pour faciliter le débordement du cours d’eau, établir des connexions latérales, assurer la recharge de la nappe….</a:t>
            </a:r>
          </a:p>
          <a:p>
            <a:endParaRPr lang="fr-FR" sz="2000" dirty="0">
              <a:solidFill>
                <a:schemeClr val="bg2">
                  <a:lumMod val="10000"/>
                </a:schemeClr>
              </a:solidFill>
            </a:endParaRPr>
          </a:p>
          <a:p>
            <a:r>
              <a:rPr lang="fr-FR" sz="2000" dirty="0">
                <a:solidFill>
                  <a:schemeClr val="bg2">
                    <a:lumMod val="10000"/>
                  </a:schemeClr>
                </a:solidFill>
              </a:rPr>
              <a:t>Des retours d’expérience sur l’Adour : </a:t>
            </a:r>
            <a:r>
              <a:rPr lang="fr-FR" sz="2000" b="1" dirty="0">
                <a:solidFill>
                  <a:schemeClr val="bg2">
                    <a:lumMod val="10000"/>
                  </a:schemeClr>
                </a:solidFill>
              </a:rPr>
              <a:t>Découverture</a:t>
            </a:r>
            <a:r>
              <a:rPr lang="fr-FR" sz="2000" dirty="0">
                <a:solidFill>
                  <a:schemeClr val="bg2">
                    <a:lumMod val="10000"/>
                  </a:schemeClr>
                </a:solidFill>
              </a:rPr>
              <a:t> d'un cours d’eau, </a:t>
            </a:r>
            <a:r>
              <a:rPr lang="fr-FR" sz="2000" b="1" dirty="0">
                <a:solidFill>
                  <a:schemeClr val="bg2">
                    <a:lumMod val="10000"/>
                  </a:schemeClr>
                </a:solidFill>
              </a:rPr>
              <a:t>remodelage du lit</a:t>
            </a:r>
            <a:r>
              <a:rPr lang="fr-FR" sz="2000" dirty="0">
                <a:solidFill>
                  <a:schemeClr val="bg2">
                    <a:lumMod val="10000"/>
                  </a:schemeClr>
                </a:solidFill>
              </a:rPr>
              <a:t> dans l'espace de bon fonctionnement, </a:t>
            </a:r>
            <a:r>
              <a:rPr lang="fr-FR" sz="2000" b="1" dirty="0">
                <a:solidFill>
                  <a:schemeClr val="bg2">
                    <a:lumMod val="10000"/>
                  </a:schemeClr>
                </a:solidFill>
              </a:rPr>
              <a:t>restauration</a:t>
            </a:r>
            <a:r>
              <a:rPr lang="fr-FR" sz="2000" dirty="0">
                <a:solidFill>
                  <a:schemeClr val="bg2">
                    <a:lumMod val="10000"/>
                  </a:schemeClr>
                </a:solidFill>
              </a:rPr>
              <a:t> de plaines de crue</a:t>
            </a:r>
          </a:p>
        </p:txBody>
      </p:sp>
      <p:pic>
        <p:nvPicPr>
          <p:cNvPr id="5" name="Image 4" descr="E:\Adour2050\Pistes d'adaptation\DSC_0591.jpg">
            <a:extLst>
              <a:ext uri="{FF2B5EF4-FFF2-40B4-BE49-F238E27FC236}">
                <a16:creationId xmlns:a16="http://schemas.microsoft.com/office/drawing/2014/main" xmlns="" id="{74C4B15F-4742-4335-90B3-468B02DE8AA7}"/>
              </a:ext>
            </a:extLst>
          </p:cNvPr>
          <p:cNvPicPr/>
          <p:nvPr/>
        </p:nvPicPr>
        <p:blipFill>
          <a:blip r:embed="rId4" cstate="screen">
            <a:extLst>
              <a:ext uri="{28A0092B-C50C-407E-A947-70E740481C1C}">
                <a14:useLocalDpi xmlns:a14="http://schemas.microsoft.com/office/drawing/2010/main" val="0"/>
              </a:ext>
            </a:extLst>
          </a:blip>
          <a:srcRect/>
          <a:stretch>
            <a:fillRect/>
          </a:stretch>
        </p:blipFill>
        <p:spPr bwMode="auto">
          <a:xfrm>
            <a:off x="5220072" y="4230045"/>
            <a:ext cx="2931020" cy="1810255"/>
          </a:xfrm>
          <a:prstGeom prst="rect">
            <a:avLst/>
          </a:prstGeom>
          <a:noFill/>
          <a:ln>
            <a:noFill/>
          </a:ln>
        </p:spPr>
      </p:pic>
      <p:pic>
        <p:nvPicPr>
          <p:cNvPr id="6" name="Image 9" descr="rectangle-vert.png">
            <a:extLst>
              <a:ext uri="{FF2B5EF4-FFF2-40B4-BE49-F238E27FC236}">
                <a16:creationId xmlns:a16="http://schemas.microsoft.com/office/drawing/2014/main" xmlns="" id="{DC3E8B50-C182-4758-B52B-B37B862C9593}"/>
              </a:ext>
            </a:extLst>
          </p:cNvPr>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32866" y="1352223"/>
            <a:ext cx="5075238"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ZoneTexte 6">
            <a:extLst>
              <a:ext uri="{FF2B5EF4-FFF2-40B4-BE49-F238E27FC236}">
                <a16:creationId xmlns:a16="http://schemas.microsoft.com/office/drawing/2014/main" xmlns="" id="{B2C8F073-FB11-49DB-A709-6E6AE9850F2F}"/>
              </a:ext>
            </a:extLst>
          </p:cNvPr>
          <p:cNvSpPr txBox="1"/>
          <p:nvPr>
            <p:custDataLst>
              <p:tags r:id="rId1"/>
            </p:custDataLst>
          </p:nvPr>
        </p:nvSpPr>
        <p:spPr>
          <a:xfrm>
            <a:off x="323528" y="426730"/>
            <a:ext cx="8424936" cy="553998"/>
          </a:xfrm>
          <a:prstGeom prst="rect">
            <a:avLst/>
          </a:prstGeom>
          <a:noFill/>
        </p:spPr>
        <p:txBody>
          <a:bodyPr wrap="square">
            <a:spAutoFit/>
          </a:bodyPr>
          <a:lstStyle/>
          <a:p>
            <a:pPr eaLnBrk="1" hangingPunct="1">
              <a:defRPr/>
            </a:pPr>
            <a:r>
              <a:rPr lang="fr-FR" sz="3000" b="1" dirty="0">
                <a:solidFill>
                  <a:srgbClr val="136B9D"/>
                </a:solidFill>
                <a:effectLst>
                  <a:outerShdw blurRad="38100" dist="38100" dir="2700000" algn="tl">
                    <a:srgbClr val="C0C0C0"/>
                  </a:outerShdw>
                </a:effectLst>
                <a:latin typeface="Candara" pitchFamily="34" charset="0"/>
              </a:rPr>
              <a:t>Zoom 3 – Redonner de l’espace aux rivières</a:t>
            </a:r>
          </a:p>
        </p:txBody>
      </p:sp>
    </p:spTree>
    <p:extLst>
      <p:ext uri="{BB962C8B-B14F-4D97-AF65-F5344CB8AC3E}">
        <p14:creationId xmlns:p14="http://schemas.microsoft.com/office/powerpoint/2010/main" val="1823100005"/>
      </p:ext>
    </p:extLst>
  </p:cSld>
  <p:clrMapOvr>
    <a:masterClrMapping/>
  </p:clrMapOvr>
  <p:transition spd="slow"/>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xmlns="" id="{284CE14B-E232-45E9-AA96-FD8BF65F9882}"/>
              </a:ext>
            </a:extLst>
          </p:cNvPr>
          <p:cNvSpPr txBox="1"/>
          <p:nvPr/>
        </p:nvSpPr>
        <p:spPr>
          <a:xfrm>
            <a:off x="503449" y="1935837"/>
            <a:ext cx="6690984" cy="3170099"/>
          </a:xfrm>
          <a:prstGeom prst="rect">
            <a:avLst/>
          </a:prstGeom>
          <a:noFill/>
        </p:spPr>
        <p:txBody>
          <a:bodyPr wrap="square" rtlCol="0">
            <a:spAutoFit/>
          </a:bodyPr>
          <a:lstStyle/>
          <a:p>
            <a:r>
              <a:rPr lang="fr-FR" sz="2000" dirty="0">
                <a:solidFill>
                  <a:schemeClr val="bg2">
                    <a:lumMod val="10000"/>
                  </a:schemeClr>
                </a:solidFill>
              </a:rPr>
              <a:t>Adapter les </a:t>
            </a:r>
            <a:r>
              <a:rPr lang="fr-FR" sz="2000" b="1" dirty="0">
                <a:solidFill>
                  <a:schemeClr val="bg2">
                    <a:lumMod val="10000"/>
                  </a:schemeClr>
                </a:solidFill>
              </a:rPr>
              <a:t>espaces verts</a:t>
            </a:r>
            <a:r>
              <a:rPr lang="fr-FR" sz="2000" dirty="0">
                <a:solidFill>
                  <a:schemeClr val="bg2">
                    <a:lumMod val="10000"/>
                  </a:schemeClr>
                </a:solidFill>
              </a:rPr>
              <a:t>, la </a:t>
            </a:r>
            <a:r>
              <a:rPr lang="fr-FR" sz="2000" b="1" dirty="0">
                <a:solidFill>
                  <a:schemeClr val="bg2">
                    <a:lumMod val="10000"/>
                  </a:schemeClr>
                </a:solidFill>
              </a:rPr>
              <a:t>voirie</a:t>
            </a:r>
            <a:r>
              <a:rPr lang="fr-FR" sz="2000" dirty="0">
                <a:solidFill>
                  <a:schemeClr val="bg2">
                    <a:lumMod val="10000"/>
                  </a:schemeClr>
                </a:solidFill>
              </a:rPr>
              <a:t> mais aussi les </a:t>
            </a:r>
            <a:r>
              <a:rPr lang="fr-FR" sz="2000" b="1" dirty="0">
                <a:solidFill>
                  <a:schemeClr val="bg2">
                    <a:lumMod val="10000"/>
                  </a:schemeClr>
                </a:solidFill>
              </a:rPr>
              <a:t>toitures</a:t>
            </a:r>
            <a:r>
              <a:rPr lang="fr-FR" sz="2000" dirty="0">
                <a:solidFill>
                  <a:schemeClr val="bg2">
                    <a:lumMod val="10000"/>
                  </a:schemeClr>
                </a:solidFill>
              </a:rPr>
              <a:t> et les façades des bâtiments</a:t>
            </a:r>
          </a:p>
          <a:p>
            <a:endParaRPr lang="fr-FR" sz="2000" dirty="0">
              <a:solidFill>
                <a:schemeClr val="bg2">
                  <a:lumMod val="10000"/>
                </a:schemeClr>
              </a:solidFill>
            </a:endParaRPr>
          </a:p>
          <a:p>
            <a:r>
              <a:rPr lang="fr-FR" sz="2000" dirty="0">
                <a:solidFill>
                  <a:schemeClr val="bg2">
                    <a:lumMod val="10000"/>
                  </a:schemeClr>
                </a:solidFill>
              </a:rPr>
              <a:t>Vigilance :</a:t>
            </a:r>
          </a:p>
          <a:p>
            <a:pPr marL="285750" indent="-285750">
              <a:buFontTx/>
              <a:buChar char="-"/>
            </a:pPr>
            <a:r>
              <a:rPr lang="fr-FR" sz="2000" dirty="0">
                <a:solidFill>
                  <a:schemeClr val="bg2">
                    <a:lumMod val="10000"/>
                  </a:schemeClr>
                </a:solidFill>
              </a:rPr>
              <a:t>Végétaliser en privilégiant les </a:t>
            </a:r>
            <a:r>
              <a:rPr lang="fr-FR" sz="2000" b="1" dirty="0">
                <a:solidFill>
                  <a:schemeClr val="bg2">
                    <a:lumMod val="10000"/>
                  </a:schemeClr>
                </a:solidFill>
              </a:rPr>
              <a:t>essences résistantes</a:t>
            </a:r>
            <a:r>
              <a:rPr lang="fr-FR" sz="2000" dirty="0">
                <a:solidFill>
                  <a:schemeClr val="bg2">
                    <a:lumMod val="10000"/>
                  </a:schemeClr>
                </a:solidFill>
              </a:rPr>
              <a:t> à la sécheresse</a:t>
            </a:r>
          </a:p>
          <a:p>
            <a:pPr marL="285750" indent="-285750">
              <a:buFontTx/>
              <a:buChar char="-"/>
            </a:pPr>
            <a:r>
              <a:rPr lang="fr-FR" sz="2000" b="1" dirty="0">
                <a:solidFill>
                  <a:schemeClr val="bg2">
                    <a:lumMod val="10000"/>
                  </a:schemeClr>
                </a:solidFill>
              </a:rPr>
              <a:t>Eviter</a:t>
            </a:r>
            <a:r>
              <a:rPr lang="fr-FR" sz="2000" dirty="0">
                <a:solidFill>
                  <a:schemeClr val="bg2">
                    <a:lumMod val="10000"/>
                  </a:schemeClr>
                </a:solidFill>
              </a:rPr>
              <a:t> l’introduction d’</a:t>
            </a:r>
            <a:r>
              <a:rPr lang="fr-FR" sz="2000" b="1" dirty="0">
                <a:solidFill>
                  <a:schemeClr val="bg2">
                    <a:lumMod val="10000"/>
                  </a:schemeClr>
                </a:solidFill>
              </a:rPr>
              <a:t>espèces potentiellement envahissantes</a:t>
            </a:r>
          </a:p>
          <a:p>
            <a:endParaRPr lang="fr-FR" sz="2000" dirty="0">
              <a:solidFill>
                <a:schemeClr val="bg2">
                  <a:lumMod val="10000"/>
                </a:schemeClr>
              </a:solidFill>
            </a:endParaRPr>
          </a:p>
          <a:p>
            <a:r>
              <a:rPr lang="fr-FR" sz="2000" dirty="0">
                <a:solidFill>
                  <a:schemeClr val="bg2">
                    <a:lumMod val="10000"/>
                  </a:schemeClr>
                </a:solidFill>
              </a:rPr>
              <a:t>Des guides techniques pour aider à agir</a:t>
            </a:r>
          </a:p>
        </p:txBody>
      </p:sp>
      <p:pic>
        <p:nvPicPr>
          <p:cNvPr id="4" name="Image 3">
            <a:extLst>
              <a:ext uri="{FF2B5EF4-FFF2-40B4-BE49-F238E27FC236}">
                <a16:creationId xmlns:a16="http://schemas.microsoft.com/office/drawing/2014/main" xmlns="" id="{81676804-0943-4A9C-AA99-C8621CF91CB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300149" y="3767333"/>
            <a:ext cx="1921501" cy="2168288"/>
          </a:xfrm>
          <a:prstGeom prst="rect">
            <a:avLst/>
          </a:prstGeom>
        </p:spPr>
      </p:pic>
      <p:pic>
        <p:nvPicPr>
          <p:cNvPr id="3" name="Image 2">
            <a:extLst>
              <a:ext uri="{FF2B5EF4-FFF2-40B4-BE49-F238E27FC236}">
                <a16:creationId xmlns:a16="http://schemas.microsoft.com/office/drawing/2014/main" xmlns="" id="{6D8AD38A-2BA2-400E-84CC-64290083443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7102853" y="4774133"/>
            <a:ext cx="1645611" cy="1738759"/>
          </a:xfrm>
          <a:prstGeom prst="rect">
            <a:avLst/>
          </a:prstGeom>
        </p:spPr>
      </p:pic>
      <p:pic>
        <p:nvPicPr>
          <p:cNvPr id="6" name="Image 9" descr="rectangle-vert.png">
            <a:extLst>
              <a:ext uri="{FF2B5EF4-FFF2-40B4-BE49-F238E27FC236}">
                <a16:creationId xmlns:a16="http://schemas.microsoft.com/office/drawing/2014/main" xmlns="" id="{99996DDA-D81F-4092-98E6-D133ACF6E4E2}"/>
              </a:ext>
            </a:extLst>
          </p:cNvPr>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bwMode="auto">
          <a:xfrm>
            <a:off x="432866" y="1352223"/>
            <a:ext cx="5075238"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ZoneTexte 6">
            <a:extLst>
              <a:ext uri="{FF2B5EF4-FFF2-40B4-BE49-F238E27FC236}">
                <a16:creationId xmlns:a16="http://schemas.microsoft.com/office/drawing/2014/main" xmlns="" id="{9E235D8E-DDEC-46D9-A2CA-7D63FE045686}"/>
              </a:ext>
            </a:extLst>
          </p:cNvPr>
          <p:cNvSpPr txBox="1"/>
          <p:nvPr>
            <p:custDataLst>
              <p:tags r:id="rId1"/>
            </p:custDataLst>
          </p:nvPr>
        </p:nvSpPr>
        <p:spPr>
          <a:xfrm>
            <a:off x="323528" y="260648"/>
            <a:ext cx="8424936" cy="1015663"/>
          </a:xfrm>
          <a:prstGeom prst="rect">
            <a:avLst/>
          </a:prstGeom>
          <a:noFill/>
        </p:spPr>
        <p:txBody>
          <a:bodyPr wrap="square">
            <a:spAutoFit/>
          </a:bodyPr>
          <a:lstStyle/>
          <a:p>
            <a:pPr eaLnBrk="1" hangingPunct="1">
              <a:defRPr/>
            </a:pPr>
            <a:r>
              <a:rPr lang="fr-FR" sz="3000" b="1" dirty="0">
                <a:solidFill>
                  <a:srgbClr val="136B9D"/>
                </a:solidFill>
                <a:effectLst>
                  <a:outerShdw blurRad="38100" dist="38100" dir="2700000" algn="tl">
                    <a:srgbClr val="C0C0C0"/>
                  </a:outerShdw>
                </a:effectLst>
                <a:latin typeface="Candara" pitchFamily="34" charset="0"/>
              </a:rPr>
              <a:t>Zoom 4 – Donner sa place à la nature et les milieux aquatiques en ville</a:t>
            </a:r>
          </a:p>
        </p:txBody>
      </p:sp>
    </p:spTree>
    <p:extLst>
      <p:ext uri="{BB962C8B-B14F-4D97-AF65-F5344CB8AC3E}">
        <p14:creationId xmlns:p14="http://schemas.microsoft.com/office/powerpoint/2010/main" val="1345500320"/>
      </p:ext>
    </p:extLst>
  </p:cSld>
  <p:clrMapOvr>
    <a:masterClrMapping/>
  </p:clrMapOvr>
  <p:transition spd="slow"/>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a:extLst>
              <a:ext uri="{FF2B5EF4-FFF2-40B4-BE49-F238E27FC236}">
                <a16:creationId xmlns:a16="http://schemas.microsoft.com/office/drawing/2014/main" xmlns="" id="{137273C4-5795-4798-AF05-79C56A1D791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92986" y="3974784"/>
            <a:ext cx="1979514" cy="1111306"/>
          </a:xfrm>
          <a:prstGeom prst="rect">
            <a:avLst/>
          </a:prstGeom>
        </p:spPr>
      </p:pic>
      <p:sp>
        <p:nvSpPr>
          <p:cNvPr id="2" name="ZoneTexte 1">
            <a:extLst>
              <a:ext uri="{FF2B5EF4-FFF2-40B4-BE49-F238E27FC236}">
                <a16:creationId xmlns:a16="http://schemas.microsoft.com/office/drawing/2014/main" xmlns="" id="{284CE14B-E232-45E9-AA96-FD8BF65F9882}"/>
              </a:ext>
            </a:extLst>
          </p:cNvPr>
          <p:cNvSpPr txBox="1"/>
          <p:nvPr/>
        </p:nvSpPr>
        <p:spPr>
          <a:xfrm>
            <a:off x="611560" y="1443548"/>
            <a:ext cx="8064896" cy="3785652"/>
          </a:xfrm>
          <a:prstGeom prst="rect">
            <a:avLst/>
          </a:prstGeom>
          <a:noFill/>
        </p:spPr>
        <p:txBody>
          <a:bodyPr wrap="square" rtlCol="0">
            <a:spAutoFit/>
          </a:bodyPr>
          <a:lstStyle/>
          <a:p>
            <a:r>
              <a:rPr lang="fr-FR" sz="2000" dirty="0">
                <a:solidFill>
                  <a:schemeClr val="bg2">
                    <a:lumMod val="10000"/>
                  </a:schemeClr>
                </a:solidFill>
              </a:rPr>
              <a:t>Objectifs : </a:t>
            </a:r>
            <a:r>
              <a:rPr lang="fr-FR" sz="2000" b="1" dirty="0">
                <a:solidFill>
                  <a:schemeClr val="bg2">
                    <a:lumMod val="10000"/>
                  </a:schemeClr>
                </a:solidFill>
              </a:rPr>
              <a:t>recharger</a:t>
            </a:r>
            <a:r>
              <a:rPr lang="fr-FR" sz="2000" dirty="0">
                <a:solidFill>
                  <a:schemeClr val="bg2">
                    <a:lumMod val="10000"/>
                  </a:schemeClr>
                </a:solidFill>
              </a:rPr>
              <a:t> les masses d’eau surexploitées, faire face à une demande croissante en eau, renforcer l’infiltration</a:t>
            </a:r>
          </a:p>
          <a:p>
            <a:endParaRPr lang="fr-FR" sz="2000" dirty="0">
              <a:solidFill>
                <a:schemeClr val="bg2">
                  <a:lumMod val="10000"/>
                </a:schemeClr>
              </a:solidFill>
            </a:endParaRPr>
          </a:p>
          <a:p>
            <a:r>
              <a:rPr lang="fr-FR" sz="2000" dirty="0">
                <a:solidFill>
                  <a:schemeClr val="bg2">
                    <a:lumMod val="10000"/>
                  </a:schemeClr>
                </a:solidFill>
              </a:rPr>
              <a:t>Solutions : améliorer la </a:t>
            </a:r>
            <a:r>
              <a:rPr lang="fr-FR" sz="2000" b="1" dirty="0">
                <a:solidFill>
                  <a:schemeClr val="bg2">
                    <a:lumMod val="10000"/>
                  </a:schemeClr>
                </a:solidFill>
              </a:rPr>
              <a:t>structure et la composition des sols</a:t>
            </a:r>
            <a:r>
              <a:rPr lang="fr-FR" sz="2000" dirty="0">
                <a:solidFill>
                  <a:schemeClr val="bg2">
                    <a:lumMod val="10000"/>
                  </a:schemeClr>
                </a:solidFill>
              </a:rPr>
              <a:t>, adapter l’</a:t>
            </a:r>
            <a:r>
              <a:rPr lang="fr-FR" sz="2000" b="1" dirty="0">
                <a:solidFill>
                  <a:schemeClr val="bg2">
                    <a:lumMod val="10000"/>
                  </a:schemeClr>
                </a:solidFill>
              </a:rPr>
              <a:t>aménagement</a:t>
            </a:r>
            <a:r>
              <a:rPr lang="fr-FR" sz="2000" dirty="0">
                <a:solidFill>
                  <a:schemeClr val="bg2">
                    <a:lumMod val="10000"/>
                  </a:schemeClr>
                </a:solidFill>
              </a:rPr>
              <a:t> de l’espace rural </a:t>
            </a:r>
          </a:p>
          <a:p>
            <a:pPr marL="285750" indent="-285750">
              <a:buFontTx/>
              <a:buChar char="-"/>
            </a:pPr>
            <a:endParaRPr lang="fr-FR" sz="2000" dirty="0">
              <a:solidFill>
                <a:schemeClr val="bg2">
                  <a:lumMod val="10000"/>
                </a:schemeClr>
              </a:solidFill>
            </a:endParaRPr>
          </a:p>
          <a:p>
            <a:r>
              <a:rPr lang="fr-FR" sz="2000" dirty="0">
                <a:solidFill>
                  <a:schemeClr val="bg2">
                    <a:lumMod val="10000"/>
                  </a:schemeClr>
                </a:solidFill>
              </a:rPr>
              <a:t>Techniquement : Agriculture de </a:t>
            </a:r>
            <a:r>
              <a:rPr lang="fr-FR" sz="2000" b="1" dirty="0">
                <a:solidFill>
                  <a:schemeClr val="bg2">
                    <a:lumMod val="10000"/>
                  </a:schemeClr>
                </a:solidFill>
              </a:rPr>
              <a:t>conservation</a:t>
            </a:r>
            <a:r>
              <a:rPr lang="fr-FR" sz="2000" dirty="0">
                <a:solidFill>
                  <a:schemeClr val="bg2">
                    <a:lumMod val="10000"/>
                  </a:schemeClr>
                </a:solidFill>
              </a:rPr>
              <a:t>, </a:t>
            </a:r>
            <a:r>
              <a:rPr lang="fr-FR" sz="2000" b="1" dirty="0">
                <a:solidFill>
                  <a:schemeClr val="bg2">
                    <a:lumMod val="10000"/>
                  </a:schemeClr>
                </a:solidFill>
              </a:rPr>
              <a:t>Agroécologie</a:t>
            </a:r>
            <a:r>
              <a:rPr lang="fr-FR" sz="2000" dirty="0">
                <a:solidFill>
                  <a:schemeClr val="bg2">
                    <a:lumMod val="10000"/>
                  </a:schemeClr>
                </a:solidFill>
              </a:rPr>
              <a:t> (ex. d’un GIEE dans le Béarn), </a:t>
            </a:r>
            <a:r>
              <a:rPr lang="fr-FR" sz="2000" b="1" dirty="0">
                <a:solidFill>
                  <a:schemeClr val="bg2">
                    <a:lumMod val="10000"/>
                  </a:schemeClr>
                </a:solidFill>
              </a:rPr>
              <a:t>Agroforesterie</a:t>
            </a:r>
            <a:r>
              <a:rPr lang="fr-FR" sz="2000" dirty="0">
                <a:solidFill>
                  <a:schemeClr val="bg2">
                    <a:lumMod val="10000"/>
                  </a:schemeClr>
                </a:solidFill>
              </a:rPr>
              <a:t> (ex. d’</a:t>
            </a:r>
            <a:r>
              <a:rPr lang="fr-FR" sz="2000" dirty="0" err="1">
                <a:solidFill>
                  <a:schemeClr val="bg2">
                    <a:lumMod val="10000"/>
                  </a:schemeClr>
                </a:solidFill>
              </a:rPr>
              <a:t>Agr’EAU</a:t>
            </a:r>
            <a:r>
              <a:rPr lang="fr-FR" sz="2000" dirty="0">
                <a:solidFill>
                  <a:schemeClr val="bg2">
                    <a:lumMod val="10000"/>
                  </a:schemeClr>
                </a:solidFill>
              </a:rPr>
              <a:t> en Adour-Garonne), </a:t>
            </a:r>
            <a:r>
              <a:rPr lang="fr-FR" sz="2000" b="1" dirty="0">
                <a:solidFill>
                  <a:schemeClr val="bg2">
                    <a:lumMod val="10000"/>
                  </a:schemeClr>
                </a:solidFill>
              </a:rPr>
              <a:t>ingénierie paysagère</a:t>
            </a:r>
            <a:r>
              <a:rPr lang="fr-FR" sz="2000" dirty="0">
                <a:solidFill>
                  <a:schemeClr val="bg2">
                    <a:lumMod val="10000"/>
                  </a:schemeClr>
                </a:solidFill>
              </a:rPr>
              <a:t> intégrée</a:t>
            </a:r>
          </a:p>
          <a:p>
            <a:pPr marL="285750" indent="-285750">
              <a:buFontTx/>
              <a:buChar char="-"/>
            </a:pPr>
            <a:endParaRPr lang="fr-FR" sz="2000" dirty="0">
              <a:solidFill>
                <a:schemeClr val="bg2">
                  <a:lumMod val="10000"/>
                </a:schemeClr>
              </a:solidFill>
            </a:endParaRPr>
          </a:p>
          <a:p>
            <a:r>
              <a:rPr lang="fr-FR" sz="2000" dirty="0">
                <a:solidFill>
                  <a:schemeClr val="bg2">
                    <a:lumMod val="10000"/>
                  </a:schemeClr>
                </a:solidFill>
              </a:rPr>
              <a:t>Des guides techniques, des réseaux de producteurs…</a:t>
            </a:r>
          </a:p>
          <a:p>
            <a:endParaRPr lang="fr-FR" sz="2000" dirty="0">
              <a:solidFill>
                <a:schemeClr val="bg2">
                  <a:lumMod val="10000"/>
                </a:schemeClr>
              </a:solidFill>
            </a:endParaRPr>
          </a:p>
        </p:txBody>
      </p:sp>
      <p:pic>
        <p:nvPicPr>
          <p:cNvPr id="7" name="Image 6">
            <a:extLst>
              <a:ext uri="{FF2B5EF4-FFF2-40B4-BE49-F238E27FC236}">
                <a16:creationId xmlns:a16="http://schemas.microsoft.com/office/drawing/2014/main" xmlns="" id="{75F8071C-0DBE-46F2-BEF3-AF8C470192A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09725" y="4697674"/>
            <a:ext cx="1374643" cy="1433556"/>
          </a:xfrm>
          <a:prstGeom prst="rect">
            <a:avLst/>
          </a:prstGeom>
        </p:spPr>
      </p:pic>
      <p:pic>
        <p:nvPicPr>
          <p:cNvPr id="8" name="Image 7">
            <a:extLst>
              <a:ext uri="{FF2B5EF4-FFF2-40B4-BE49-F238E27FC236}">
                <a16:creationId xmlns:a16="http://schemas.microsoft.com/office/drawing/2014/main" xmlns="" id="{6683222C-816C-4717-904E-A59EF0011D37}"/>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1259632" y="5385181"/>
            <a:ext cx="4899900" cy="1109580"/>
          </a:xfrm>
          <a:prstGeom prst="rect">
            <a:avLst/>
          </a:prstGeom>
        </p:spPr>
      </p:pic>
      <p:pic>
        <p:nvPicPr>
          <p:cNvPr id="9" name="Image 9" descr="rectangle-vert.png">
            <a:extLst>
              <a:ext uri="{FF2B5EF4-FFF2-40B4-BE49-F238E27FC236}">
                <a16:creationId xmlns:a16="http://schemas.microsoft.com/office/drawing/2014/main" xmlns="" id="{975ADED8-C143-44A5-944F-E0917DF9ABC7}"/>
              </a:ext>
            </a:extLst>
          </p:cNvPr>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bwMode="auto">
          <a:xfrm>
            <a:off x="432866" y="1352223"/>
            <a:ext cx="5075238"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ZoneTexte 9">
            <a:extLst>
              <a:ext uri="{FF2B5EF4-FFF2-40B4-BE49-F238E27FC236}">
                <a16:creationId xmlns:a16="http://schemas.microsoft.com/office/drawing/2014/main" xmlns="" id="{5CB65216-E57C-46CD-ABB2-E4C2CF4576D0}"/>
              </a:ext>
            </a:extLst>
          </p:cNvPr>
          <p:cNvSpPr txBox="1"/>
          <p:nvPr>
            <p:custDataLst>
              <p:tags r:id="rId1"/>
            </p:custDataLst>
          </p:nvPr>
        </p:nvSpPr>
        <p:spPr>
          <a:xfrm>
            <a:off x="323528" y="260648"/>
            <a:ext cx="8424936" cy="1015663"/>
          </a:xfrm>
          <a:prstGeom prst="rect">
            <a:avLst/>
          </a:prstGeom>
          <a:noFill/>
        </p:spPr>
        <p:txBody>
          <a:bodyPr wrap="square">
            <a:spAutoFit/>
          </a:bodyPr>
          <a:lstStyle/>
          <a:p>
            <a:pPr eaLnBrk="1" hangingPunct="1">
              <a:defRPr/>
            </a:pPr>
            <a:r>
              <a:rPr lang="fr-FR" sz="3000" b="1" dirty="0">
                <a:solidFill>
                  <a:srgbClr val="136B9D"/>
                </a:solidFill>
                <a:effectLst>
                  <a:outerShdw blurRad="38100" dist="38100" dir="2700000" algn="tl">
                    <a:srgbClr val="C0C0C0"/>
                  </a:outerShdw>
                </a:effectLst>
                <a:latin typeface="Candara" pitchFamily="34" charset="0"/>
              </a:rPr>
              <a:t>Zoom 5 – Améliorer le stockage de l’eau dans les sols</a:t>
            </a:r>
          </a:p>
        </p:txBody>
      </p:sp>
    </p:spTree>
    <p:extLst>
      <p:ext uri="{BB962C8B-B14F-4D97-AF65-F5344CB8AC3E}">
        <p14:creationId xmlns:p14="http://schemas.microsoft.com/office/powerpoint/2010/main" val="3693326780"/>
      </p:ext>
    </p:extLst>
  </p:cSld>
  <p:clrMapOvr>
    <a:masterClrMapping/>
  </p:clrMapOvr>
  <p:transition spd="slow"/>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xmlns="" id="{284CE14B-E232-45E9-AA96-FD8BF65F9882}"/>
              </a:ext>
            </a:extLst>
          </p:cNvPr>
          <p:cNvSpPr txBox="1"/>
          <p:nvPr/>
        </p:nvSpPr>
        <p:spPr>
          <a:xfrm>
            <a:off x="504056" y="1399215"/>
            <a:ext cx="8460432" cy="4093428"/>
          </a:xfrm>
          <a:prstGeom prst="rect">
            <a:avLst/>
          </a:prstGeom>
          <a:noFill/>
        </p:spPr>
        <p:txBody>
          <a:bodyPr wrap="square" rtlCol="0">
            <a:spAutoFit/>
          </a:bodyPr>
          <a:lstStyle/>
          <a:p>
            <a:r>
              <a:rPr lang="fr-FR" sz="2000" dirty="0">
                <a:solidFill>
                  <a:schemeClr val="bg2">
                    <a:lumMod val="10000"/>
                  </a:schemeClr>
                </a:solidFill>
              </a:rPr>
              <a:t>L’</a:t>
            </a:r>
            <a:r>
              <a:rPr lang="fr-FR" sz="2000" b="1" dirty="0">
                <a:solidFill>
                  <a:schemeClr val="bg2">
                    <a:lumMod val="10000"/>
                  </a:schemeClr>
                </a:solidFill>
              </a:rPr>
              <a:t>alimentation</a:t>
            </a:r>
            <a:r>
              <a:rPr lang="fr-FR" sz="2000" dirty="0">
                <a:solidFill>
                  <a:schemeClr val="bg2">
                    <a:lumMod val="10000"/>
                  </a:schemeClr>
                </a:solidFill>
              </a:rPr>
              <a:t> territoriale comme axe structurant de l’aménagement du territoire basée sur de nouvelles solidarités (urbain-rural, producteurs-consommateurs…)</a:t>
            </a:r>
          </a:p>
          <a:p>
            <a:endParaRPr lang="fr-FR" sz="2000" dirty="0">
              <a:solidFill>
                <a:schemeClr val="bg2">
                  <a:lumMod val="10000"/>
                </a:schemeClr>
              </a:solidFill>
            </a:endParaRPr>
          </a:p>
          <a:p>
            <a:r>
              <a:rPr lang="fr-FR" sz="2000" dirty="0">
                <a:solidFill>
                  <a:schemeClr val="bg2">
                    <a:lumMod val="10000"/>
                  </a:schemeClr>
                </a:solidFill>
              </a:rPr>
              <a:t>Accompagner des </a:t>
            </a:r>
            <a:r>
              <a:rPr lang="fr-FR" sz="2000" b="1" dirty="0">
                <a:solidFill>
                  <a:schemeClr val="bg2">
                    <a:lumMod val="10000"/>
                  </a:schemeClr>
                </a:solidFill>
              </a:rPr>
              <a:t>changements de modèles et pratiques agricoles</a:t>
            </a:r>
            <a:r>
              <a:rPr lang="fr-FR" sz="2000" dirty="0">
                <a:solidFill>
                  <a:schemeClr val="bg2">
                    <a:lumMod val="10000"/>
                  </a:schemeClr>
                </a:solidFill>
              </a:rPr>
              <a:t> qui fournissent des </a:t>
            </a:r>
            <a:r>
              <a:rPr lang="fr-FR" sz="2000" b="1" dirty="0">
                <a:solidFill>
                  <a:schemeClr val="bg2">
                    <a:lumMod val="10000"/>
                  </a:schemeClr>
                </a:solidFill>
              </a:rPr>
              <a:t>services</a:t>
            </a:r>
            <a:r>
              <a:rPr lang="fr-FR" sz="2000" dirty="0">
                <a:solidFill>
                  <a:schemeClr val="bg2">
                    <a:lumMod val="10000"/>
                  </a:schemeClr>
                </a:solidFill>
              </a:rPr>
              <a:t> bénéfiques à l’eau/aux usages de l’eau (rétention de l’eau =&gt; inondation, rétention des polluants =&gt; qualité de l’eau, biodiversité, aménités pour les habitants….)</a:t>
            </a:r>
          </a:p>
          <a:p>
            <a:endParaRPr lang="fr-FR" sz="2000" dirty="0">
              <a:solidFill>
                <a:schemeClr val="bg2">
                  <a:lumMod val="10000"/>
                </a:schemeClr>
              </a:solidFill>
            </a:endParaRPr>
          </a:p>
          <a:p>
            <a:r>
              <a:rPr lang="fr-FR" sz="2000" dirty="0">
                <a:solidFill>
                  <a:schemeClr val="bg2">
                    <a:lumMod val="10000"/>
                  </a:schemeClr>
                </a:solidFill>
              </a:rPr>
              <a:t>Pour vous appuyer: </a:t>
            </a:r>
          </a:p>
          <a:p>
            <a:pPr marL="285750" indent="-285750">
              <a:buFont typeface="Arial" panose="020B0604020202020204" pitchFamily="34" charset="0"/>
              <a:buChar char="•"/>
            </a:pPr>
            <a:r>
              <a:rPr lang="fr-FR" sz="2000" dirty="0">
                <a:solidFill>
                  <a:schemeClr val="bg2">
                    <a:lumMod val="10000"/>
                  </a:schemeClr>
                </a:solidFill>
              </a:rPr>
              <a:t>Réseau National, boite à outils LOCALIM, préconisations à destination des gestionnaires de restauration collective (ADEME), financements Fonds Déchets….</a:t>
            </a:r>
          </a:p>
        </p:txBody>
      </p:sp>
      <p:pic>
        <p:nvPicPr>
          <p:cNvPr id="9" name="Image 8" descr="Résultat de recherche d'images pour &quot;projet alimentaire territorial&quot;">
            <a:extLst>
              <a:ext uri="{FF2B5EF4-FFF2-40B4-BE49-F238E27FC236}">
                <a16:creationId xmlns:a16="http://schemas.microsoft.com/office/drawing/2014/main" xmlns="" id="{414D9EB2-DBCF-4547-AC85-E9806EB9A4B6}"/>
              </a:ext>
            </a:extLst>
          </p:cNvPr>
          <p:cNvPicPr/>
          <p:nvPr/>
        </p:nvPicPr>
        <p:blipFill>
          <a:blip r:embed="rId4" cstate="screen">
            <a:extLst>
              <a:ext uri="{28A0092B-C50C-407E-A947-70E740481C1C}">
                <a14:useLocalDpi xmlns:a14="http://schemas.microsoft.com/office/drawing/2010/main" val="0"/>
              </a:ext>
            </a:extLst>
          </a:blip>
          <a:srcRect/>
          <a:stretch>
            <a:fillRect/>
          </a:stretch>
        </p:blipFill>
        <p:spPr bwMode="auto">
          <a:xfrm>
            <a:off x="6012160" y="5157192"/>
            <a:ext cx="1285498" cy="1296144"/>
          </a:xfrm>
          <a:prstGeom prst="rect">
            <a:avLst/>
          </a:prstGeom>
          <a:noFill/>
          <a:ln>
            <a:noFill/>
          </a:ln>
        </p:spPr>
      </p:pic>
      <p:pic>
        <p:nvPicPr>
          <p:cNvPr id="5" name="Image 9" descr="rectangle-vert.png">
            <a:extLst>
              <a:ext uri="{FF2B5EF4-FFF2-40B4-BE49-F238E27FC236}">
                <a16:creationId xmlns:a16="http://schemas.microsoft.com/office/drawing/2014/main" xmlns="" id="{FC69121F-1392-40A6-9C48-2B056DAF2F46}"/>
              </a:ext>
            </a:extLst>
          </p:cNvPr>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32866" y="1352223"/>
            <a:ext cx="5075238"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ZoneTexte 5">
            <a:extLst>
              <a:ext uri="{FF2B5EF4-FFF2-40B4-BE49-F238E27FC236}">
                <a16:creationId xmlns:a16="http://schemas.microsoft.com/office/drawing/2014/main" xmlns="" id="{2E06DA42-B44B-47D9-90F3-0D0FFFC45EDE}"/>
              </a:ext>
            </a:extLst>
          </p:cNvPr>
          <p:cNvSpPr txBox="1"/>
          <p:nvPr>
            <p:custDataLst>
              <p:tags r:id="rId1"/>
            </p:custDataLst>
          </p:nvPr>
        </p:nvSpPr>
        <p:spPr>
          <a:xfrm>
            <a:off x="323528" y="260648"/>
            <a:ext cx="8424936" cy="1015663"/>
          </a:xfrm>
          <a:prstGeom prst="rect">
            <a:avLst/>
          </a:prstGeom>
          <a:noFill/>
        </p:spPr>
        <p:txBody>
          <a:bodyPr wrap="square">
            <a:spAutoFit/>
          </a:bodyPr>
          <a:lstStyle/>
          <a:p>
            <a:pPr eaLnBrk="1" hangingPunct="1">
              <a:defRPr/>
            </a:pPr>
            <a:r>
              <a:rPr lang="fr-FR" sz="3000" b="1" dirty="0">
                <a:solidFill>
                  <a:srgbClr val="136B9D"/>
                </a:solidFill>
                <a:effectLst>
                  <a:outerShdw blurRad="38100" dist="38100" dir="2700000" algn="tl">
                    <a:srgbClr val="C0C0C0"/>
                  </a:outerShdw>
                </a:effectLst>
                <a:latin typeface="Candara" pitchFamily="34" charset="0"/>
              </a:rPr>
              <a:t>Zoom 6– Intégrer les enjeux eau dans les Projets Alimentaires Territoriaux (PAT)</a:t>
            </a:r>
          </a:p>
        </p:txBody>
      </p:sp>
    </p:spTree>
    <p:extLst>
      <p:ext uri="{BB962C8B-B14F-4D97-AF65-F5344CB8AC3E}">
        <p14:creationId xmlns:p14="http://schemas.microsoft.com/office/powerpoint/2010/main" val="3392363606"/>
      </p:ext>
    </p:extLst>
  </p:cSld>
  <p:clrMapOvr>
    <a:masterClrMapping/>
  </p:clrMapOvr>
  <p:transition spd="slow"/>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xmlns="" id="{284CE14B-E232-45E9-AA96-FD8BF65F9882}"/>
              </a:ext>
            </a:extLst>
          </p:cNvPr>
          <p:cNvSpPr txBox="1"/>
          <p:nvPr/>
        </p:nvSpPr>
        <p:spPr>
          <a:xfrm>
            <a:off x="683568" y="1804843"/>
            <a:ext cx="8064896" cy="4401205"/>
          </a:xfrm>
          <a:prstGeom prst="rect">
            <a:avLst/>
          </a:prstGeom>
          <a:noFill/>
        </p:spPr>
        <p:txBody>
          <a:bodyPr wrap="square" rtlCol="0">
            <a:spAutoFit/>
          </a:bodyPr>
          <a:lstStyle/>
          <a:p>
            <a:r>
              <a:rPr lang="fr-FR" sz="2000" dirty="0">
                <a:solidFill>
                  <a:schemeClr val="bg2">
                    <a:lumMod val="10000"/>
                  </a:schemeClr>
                </a:solidFill>
              </a:rPr>
              <a:t>Objectifs :</a:t>
            </a:r>
          </a:p>
          <a:p>
            <a:pPr marL="285750" indent="-285750">
              <a:buFontTx/>
              <a:buChar char="-"/>
            </a:pPr>
            <a:r>
              <a:rPr lang="fr-FR" sz="2000" dirty="0">
                <a:solidFill>
                  <a:schemeClr val="bg2">
                    <a:lumMod val="10000"/>
                  </a:schemeClr>
                </a:solidFill>
              </a:rPr>
              <a:t>Limiter l’</a:t>
            </a:r>
            <a:r>
              <a:rPr lang="fr-FR" sz="2000" b="1" dirty="0">
                <a:solidFill>
                  <a:schemeClr val="bg2">
                    <a:lumMod val="10000"/>
                  </a:schemeClr>
                </a:solidFill>
              </a:rPr>
              <a:t>exploitation des matières premières</a:t>
            </a:r>
          </a:p>
          <a:p>
            <a:pPr marL="285750" indent="-285750">
              <a:buFontTx/>
              <a:buChar char="-"/>
            </a:pPr>
            <a:r>
              <a:rPr lang="fr-FR" sz="2000" dirty="0">
                <a:solidFill>
                  <a:schemeClr val="bg2">
                    <a:lumMod val="10000"/>
                  </a:schemeClr>
                </a:solidFill>
              </a:rPr>
              <a:t>Limiter les </a:t>
            </a:r>
            <a:r>
              <a:rPr lang="fr-FR" sz="2000" b="1" dirty="0">
                <a:solidFill>
                  <a:schemeClr val="bg2">
                    <a:lumMod val="10000"/>
                  </a:schemeClr>
                </a:solidFill>
              </a:rPr>
              <a:t>rejets</a:t>
            </a:r>
          </a:p>
          <a:p>
            <a:pPr marL="285750" indent="-285750">
              <a:buFontTx/>
              <a:buChar char="-"/>
            </a:pPr>
            <a:endParaRPr lang="fr-FR" sz="2000" dirty="0">
              <a:solidFill>
                <a:schemeClr val="bg2">
                  <a:lumMod val="10000"/>
                </a:schemeClr>
              </a:solidFill>
            </a:endParaRPr>
          </a:p>
          <a:p>
            <a:r>
              <a:rPr lang="fr-FR" sz="2000" dirty="0">
                <a:solidFill>
                  <a:schemeClr val="bg2">
                    <a:lumMod val="10000"/>
                  </a:schemeClr>
                </a:solidFill>
              </a:rPr>
              <a:t>Valorisations : </a:t>
            </a:r>
          </a:p>
          <a:p>
            <a:pPr marL="285750" indent="-285750">
              <a:buFontTx/>
              <a:buChar char="-"/>
            </a:pPr>
            <a:r>
              <a:rPr lang="fr-FR" sz="2000" dirty="0">
                <a:solidFill>
                  <a:schemeClr val="bg2">
                    <a:lumMod val="10000"/>
                  </a:schemeClr>
                </a:solidFill>
              </a:rPr>
              <a:t>Méthanisation</a:t>
            </a:r>
          </a:p>
          <a:p>
            <a:pPr marL="285750" indent="-285750">
              <a:buFontTx/>
              <a:buChar char="-"/>
            </a:pPr>
            <a:r>
              <a:rPr lang="fr-FR" sz="2000" dirty="0">
                <a:solidFill>
                  <a:schemeClr val="bg2">
                    <a:lumMod val="10000"/>
                  </a:schemeClr>
                </a:solidFill>
              </a:rPr>
              <a:t>Production de chaleur</a:t>
            </a:r>
          </a:p>
          <a:p>
            <a:pPr marL="285750" indent="-285750">
              <a:buFontTx/>
              <a:buChar char="-"/>
            </a:pPr>
            <a:r>
              <a:rPr lang="fr-FR" sz="2000" dirty="0">
                <a:solidFill>
                  <a:schemeClr val="bg2">
                    <a:lumMod val="10000"/>
                  </a:schemeClr>
                </a:solidFill>
              </a:rPr>
              <a:t>Production de matières plastiques</a:t>
            </a:r>
          </a:p>
          <a:p>
            <a:pPr marL="285750" indent="-285750">
              <a:buFontTx/>
              <a:buChar char="-"/>
            </a:pPr>
            <a:r>
              <a:rPr lang="fr-FR" sz="2000" dirty="0">
                <a:solidFill>
                  <a:schemeClr val="bg2">
                    <a:lumMod val="10000"/>
                  </a:schemeClr>
                </a:solidFill>
              </a:rPr>
              <a:t>Recycler métaux</a:t>
            </a:r>
          </a:p>
          <a:p>
            <a:pPr marL="285750" indent="-285750">
              <a:buFontTx/>
              <a:buChar char="-"/>
            </a:pPr>
            <a:r>
              <a:rPr lang="fr-FR" sz="2000" dirty="0">
                <a:solidFill>
                  <a:schemeClr val="bg2">
                    <a:lumMod val="10000"/>
                  </a:schemeClr>
                </a:solidFill>
              </a:rPr>
              <a:t>…</a:t>
            </a:r>
          </a:p>
          <a:p>
            <a:pPr marL="285750" indent="-285750">
              <a:buFontTx/>
              <a:buChar char="-"/>
            </a:pPr>
            <a:endParaRPr lang="fr-FR" sz="2000" dirty="0">
              <a:solidFill>
                <a:schemeClr val="bg2">
                  <a:lumMod val="10000"/>
                </a:schemeClr>
              </a:solidFill>
            </a:endParaRPr>
          </a:p>
          <a:p>
            <a:r>
              <a:rPr lang="fr-FR" sz="2000" dirty="0">
                <a:solidFill>
                  <a:schemeClr val="bg2">
                    <a:lumMod val="10000"/>
                  </a:schemeClr>
                </a:solidFill>
              </a:rPr>
              <a:t>Des travaux de recherche en cours</a:t>
            </a:r>
          </a:p>
          <a:p>
            <a:endParaRPr lang="fr-FR" sz="2000" dirty="0">
              <a:solidFill>
                <a:schemeClr val="bg2">
                  <a:lumMod val="10000"/>
                </a:schemeClr>
              </a:solidFill>
            </a:endParaRPr>
          </a:p>
          <a:p>
            <a:r>
              <a:rPr lang="fr-FR" sz="2000" dirty="0">
                <a:solidFill>
                  <a:schemeClr val="bg2">
                    <a:lumMod val="10000"/>
                  </a:schemeClr>
                </a:solidFill>
              </a:rPr>
              <a:t>Un cadre juridique : la responsabilité élargie du producteur</a:t>
            </a:r>
          </a:p>
        </p:txBody>
      </p:sp>
      <p:pic>
        <p:nvPicPr>
          <p:cNvPr id="5" name="Image 4" descr="https://www.ademe.fr/sites/default/files/assets/images/filieres-responsabilite-emargie-producteur.jpg">
            <a:extLst>
              <a:ext uri="{FF2B5EF4-FFF2-40B4-BE49-F238E27FC236}">
                <a16:creationId xmlns:a16="http://schemas.microsoft.com/office/drawing/2014/main" xmlns="" id="{9136C902-A1B8-4958-94DE-F5D8FD1131DF}"/>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6084168" y="2852936"/>
            <a:ext cx="1652415" cy="2124617"/>
          </a:xfrm>
          <a:prstGeom prst="rect">
            <a:avLst/>
          </a:prstGeom>
          <a:noFill/>
          <a:ln>
            <a:noFill/>
          </a:ln>
        </p:spPr>
      </p:pic>
      <p:pic>
        <p:nvPicPr>
          <p:cNvPr id="6" name="Image 9" descr="rectangle-vert.png">
            <a:extLst>
              <a:ext uri="{FF2B5EF4-FFF2-40B4-BE49-F238E27FC236}">
                <a16:creationId xmlns:a16="http://schemas.microsoft.com/office/drawing/2014/main" xmlns="" id="{734ED36F-5718-4C88-B7C1-E84EA6647B27}"/>
              </a:ext>
            </a:extLst>
          </p:cNvPr>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32866" y="1352223"/>
            <a:ext cx="5075238"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ZoneTexte 6">
            <a:extLst>
              <a:ext uri="{FF2B5EF4-FFF2-40B4-BE49-F238E27FC236}">
                <a16:creationId xmlns:a16="http://schemas.microsoft.com/office/drawing/2014/main" xmlns="" id="{13CA4276-E49D-4FEB-949F-C4E0F972EEC5}"/>
              </a:ext>
            </a:extLst>
          </p:cNvPr>
          <p:cNvSpPr txBox="1"/>
          <p:nvPr>
            <p:custDataLst>
              <p:tags r:id="rId1"/>
            </p:custDataLst>
          </p:nvPr>
        </p:nvSpPr>
        <p:spPr>
          <a:xfrm>
            <a:off x="323528" y="260648"/>
            <a:ext cx="8424936" cy="553998"/>
          </a:xfrm>
          <a:prstGeom prst="rect">
            <a:avLst/>
          </a:prstGeom>
          <a:noFill/>
        </p:spPr>
        <p:txBody>
          <a:bodyPr wrap="square">
            <a:spAutoFit/>
          </a:bodyPr>
          <a:lstStyle/>
          <a:p>
            <a:pPr eaLnBrk="1" hangingPunct="1">
              <a:defRPr/>
            </a:pPr>
            <a:r>
              <a:rPr lang="fr-FR" sz="3000" b="1" dirty="0">
                <a:solidFill>
                  <a:srgbClr val="136B9D"/>
                </a:solidFill>
                <a:effectLst>
                  <a:outerShdw blurRad="38100" dist="38100" dir="2700000" algn="tl">
                    <a:srgbClr val="C0C0C0"/>
                  </a:outerShdw>
                </a:effectLst>
                <a:latin typeface="Candara" pitchFamily="34" charset="0"/>
              </a:rPr>
              <a:t>Zoom 7 – Valoriser les déchets et co-produits</a:t>
            </a:r>
          </a:p>
        </p:txBody>
      </p:sp>
    </p:spTree>
    <p:extLst>
      <p:ext uri="{BB962C8B-B14F-4D97-AF65-F5344CB8AC3E}">
        <p14:creationId xmlns:p14="http://schemas.microsoft.com/office/powerpoint/2010/main" val="2194466654"/>
      </p:ext>
    </p:extLst>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8"/>
          <p:cNvSpPr txBox="1"/>
          <p:nvPr>
            <p:custDataLst>
              <p:tags r:id="rId1"/>
            </p:custDataLst>
          </p:nvPr>
        </p:nvSpPr>
        <p:spPr>
          <a:xfrm>
            <a:off x="395288" y="381603"/>
            <a:ext cx="8496248" cy="1077218"/>
          </a:xfrm>
          <a:prstGeom prst="rect">
            <a:avLst/>
          </a:prstGeom>
          <a:noFill/>
        </p:spPr>
        <p:txBody>
          <a:bodyPr wrap="square">
            <a:spAutoFit/>
          </a:bodyPr>
          <a:lstStyle/>
          <a:p>
            <a:pPr eaLnBrk="1" hangingPunct="1">
              <a:defRPr/>
            </a:pPr>
            <a:r>
              <a:rPr lang="fr-FR" sz="3200" b="1" dirty="0">
                <a:solidFill>
                  <a:srgbClr val="136B9D"/>
                </a:solidFill>
                <a:latin typeface="Candara" pitchFamily="34" charset="0"/>
              </a:rPr>
              <a:t>Le point de départ</a:t>
            </a:r>
            <a:endParaRPr lang="fr-FR" sz="3200" b="1" dirty="0">
              <a:solidFill>
                <a:srgbClr val="FF0000"/>
              </a:solidFill>
              <a:effectLst>
                <a:outerShdw blurRad="38100" dist="38100" dir="2700000" algn="tl">
                  <a:srgbClr val="C0C0C0"/>
                </a:outerShdw>
              </a:effectLst>
              <a:latin typeface="Candara" pitchFamily="34" charset="0"/>
            </a:endParaRPr>
          </a:p>
          <a:p>
            <a:pPr eaLnBrk="1" hangingPunct="1">
              <a:defRPr/>
            </a:pPr>
            <a:endParaRPr lang="fr-FR" sz="3200" dirty="0">
              <a:latin typeface="Candara" pitchFamily="34" charset="0"/>
            </a:endParaRPr>
          </a:p>
        </p:txBody>
      </p:sp>
      <p:pic>
        <p:nvPicPr>
          <p:cNvPr id="7172" name="Image 9" descr="rectangle-vert.png"/>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250825" y="1268760"/>
            <a:ext cx="5075238"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ZoneTexte 3">
            <a:extLst>
              <a:ext uri="{FF2B5EF4-FFF2-40B4-BE49-F238E27FC236}">
                <a16:creationId xmlns:a16="http://schemas.microsoft.com/office/drawing/2014/main" xmlns="" id="{C745A33A-2AF7-48ED-BB98-8D930973C428}"/>
              </a:ext>
            </a:extLst>
          </p:cNvPr>
          <p:cNvSpPr txBox="1">
            <a:spLocks noChangeArrowheads="1"/>
          </p:cNvSpPr>
          <p:nvPr>
            <p:custDataLst>
              <p:tags r:id="rId2"/>
            </p:custDataLst>
          </p:nvPr>
        </p:nvSpPr>
        <p:spPr bwMode="auto">
          <a:xfrm>
            <a:off x="611560" y="2132856"/>
            <a:ext cx="5544616" cy="3170099"/>
          </a:xfrm>
          <a:prstGeom prst="rect">
            <a:avLst/>
          </a:prstGeom>
          <a:noFill/>
          <a:ln w="9525">
            <a:noFill/>
            <a:miter lim="800000"/>
            <a:headEnd/>
            <a:tailEnd/>
          </a:ln>
        </p:spPr>
        <p:txBody>
          <a:bodyPr wrap="square">
            <a:spAutoFit/>
          </a:bodyPr>
          <a:lstStyle/>
          <a:p>
            <a:pPr algn="just"/>
            <a:r>
              <a:rPr lang="fr-FR" sz="2000" dirty="0">
                <a:solidFill>
                  <a:schemeClr val="accent1">
                    <a:lumMod val="50000"/>
                  </a:schemeClr>
                </a:solidFill>
              </a:rPr>
              <a:t>Le </a:t>
            </a:r>
            <a:r>
              <a:rPr lang="fr-FR" sz="2000" b="1" dirty="0">
                <a:solidFill>
                  <a:schemeClr val="accent1">
                    <a:lumMod val="50000"/>
                  </a:schemeClr>
                </a:solidFill>
              </a:rPr>
              <a:t>dérèglement climatique</a:t>
            </a:r>
            <a:r>
              <a:rPr lang="fr-FR" sz="2000" dirty="0">
                <a:solidFill>
                  <a:schemeClr val="accent1">
                    <a:lumMod val="50000"/>
                  </a:schemeClr>
                </a:solidFill>
              </a:rPr>
              <a:t> à venir est une certitude</a:t>
            </a:r>
          </a:p>
          <a:p>
            <a:pPr algn="just"/>
            <a:endParaRPr lang="fr-FR" sz="2000" dirty="0">
              <a:solidFill>
                <a:schemeClr val="accent1">
                  <a:lumMod val="50000"/>
                </a:schemeClr>
              </a:solidFill>
            </a:endParaRPr>
          </a:p>
          <a:p>
            <a:pPr algn="just"/>
            <a:r>
              <a:rPr lang="fr-FR" sz="2000" dirty="0">
                <a:solidFill>
                  <a:schemeClr val="accent1">
                    <a:lumMod val="50000"/>
                  </a:schemeClr>
                </a:solidFill>
              </a:rPr>
              <a:t>Il affectera directement ou indirectement les </a:t>
            </a:r>
            <a:r>
              <a:rPr lang="fr-FR" sz="2000" b="1" dirty="0">
                <a:solidFill>
                  <a:schemeClr val="accent1">
                    <a:lumMod val="50000"/>
                  </a:schemeClr>
                </a:solidFill>
              </a:rPr>
              <a:t>milieux naturels et les activités socio-économiques</a:t>
            </a:r>
            <a:r>
              <a:rPr lang="fr-FR" sz="2000" dirty="0">
                <a:solidFill>
                  <a:schemeClr val="accent1">
                    <a:lumMod val="50000"/>
                  </a:schemeClr>
                </a:solidFill>
              </a:rPr>
              <a:t> du territoire</a:t>
            </a:r>
          </a:p>
          <a:p>
            <a:pPr algn="just"/>
            <a:endParaRPr lang="fr-FR" sz="2000" dirty="0">
              <a:solidFill>
                <a:schemeClr val="accent1">
                  <a:lumMod val="50000"/>
                </a:schemeClr>
              </a:solidFill>
            </a:endParaRPr>
          </a:p>
          <a:p>
            <a:pPr algn="just"/>
            <a:r>
              <a:rPr lang="fr-FR" sz="2000" dirty="0">
                <a:solidFill>
                  <a:schemeClr val="accent1">
                    <a:lumMod val="50000"/>
                  </a:schemeClr>
                </a:solidFill>
              </a:rPr>
              <a:t>Une </a:t>
            </a:r>
            <a:r>
              <a:rPr lang="fr-FR" sz="2000" b="1" dirty="0">
                <a:solidFill>
                  <a:schemeClr val="accent1">
                    <a:lumMod val="50000"/>
                  </a:schemeClr>
                </a:solidFill>
              </a:rPr>
              <a:t>part de plus en plus importante de la société</a:t>
            </a:r>
            <a:r>
              <a:rPr lang="fr-FR" sz="2000" dirty="0">
                <a:solidFill>
                  <a:schemeClr val="accent1">
                    <a:lumMod val="50000"/>
                  </a:schemeClr>
                </a:solidFill>
              </a:rPr>
              <a:t> (y compris les jeunes) </a:t>
            </a:r>
            <a:r>
              <a:rPr lang="fr-FR" sz="2000" b="1" dirty="0">
                <a:solidFill>
                  <a:schemeClr val="accent1">
                    <a:lumMod val="50000"/>
                  </a:schemeClr>
                </a:solidFill>
              </a:rPr>
              <a:t>se mobilisent </a:t>
            </a:r>
            <a:r>
              <a:rPr lang="fr-FR" sz="2000" dirty="0">
                <a:solidFill>
                  <a:schemeClr val="accent1">
                    <a:lumMod val="50000"/>
                  </a:schemeClr>
                </a:solidFill>
              </a:rPr>
              <a:t>pour y répondre et anticiper</a:t>
            </a:r>
          </a:p>
        </p:txBody>
      </p:sp>
      <p:sp>
        <p:nvSpPr>
          <p:cNvPr id="3" name="ZoneTexte 2">
            <a:extLst>
              <a:ext uri="{FF2B5EF4-FFF2-40B4-BE49-F238E27FC236}">
                <a16:creationId xmlns:a16="http://schemas.microsoft.com/office/drawing/2014/main" xmlns="" id="{AFC0B7EC-CC0D-47FB-9FA7-1443CB2CD750}"/>
              </a:ext>
            </a:extLst>
          </p:cNvPr>
          <p:cNvSpPr txBox="1"/>
          <p:nvPr/>
        </p:nvSpPr>
        <p:spPr>
          <a:xfrm>
            <a:off x="2123728" y="2708920"/>
            <a:ext cx="6696744" cy="3693319"/>
          </a:xfrm>
          <a:prstGeom prst="rect">
            <a:avLst/>
          </a:prstGeom>
          <a:solidFill>
            <a:srgbClr val="86A30D"/>
          </a:solidFill>
          <a:ln w="28575">
            <a:solidFill>
              <a:schemeClr val="bg2">
                <a:lumMod val="10000"/>
              </a:schemeClr>
            </a:solidFill>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fr-FR" b="1" dirty="0">
                <a:solidFill>
                  <a:schemeClr val="bg1"/>
                </a:solidFill>
              </a:rPr>
              <a:t>Plus chaud, plus souvent</a:t>
            </a:r>
            <a:r>
              <a:rPr lang="fr-FR" dirty="0">
                <a:solidFill>
                  <a:schemeClr val="bg1"/>
                </a:solidFill>
              </a:rPr>
              <a:t> : augmentation de la température moyenne annuelle de l’ordre de +1 °C à + 1,5 °C</a:t>
            </a:r>
          </a:p>
          <a:p>
            <a:endParaRPr lang="fr-FR" dirty="0">
              <a:solidFill>
                <a:schemeClr val="bg1"/>
              </a:solidFill>
            </a:endParaRPr>
          </a:p>
          <a:p>
            <a:r>
              <a:rPr lang="fr-FR" dirty="0">
                <a:solidFill>
                  <a:schemeClr val="bg1"/>
                </a:solidFill>
              </a:rPr>
              <a:t>Des canicules globalement plus fréquentes (de 10 à 20 jours par an contre moins de 10 jours par an aujourd’hui),</a:t>
            </a:r>
          </a:p>
          <a:p>
            <a:endParaRPr lang="fr-FR" b="1" dirty="0">
              <a:solidFill>
                <a:schemeClr val="bg1"/>
              </a:solidFill>
            </a:endParaRPr>
          </a:p>
          <a:p>
            <a:r>
              <a:rPr lang="fr-FR" b="1" dirty="0">
                <a:solidFill>
                  <a:schemeClr val="bg1"/>
                </a:solidFill>
              </a:rPr>
              <a:t>Autant</a:t>
            </a:r>
            <a:r>
              <a:rPr lang="fr-FR" dirty="0">
                <a:solidFill>
                  <a:schemeClr val="bg1"/>
                </a:solidFill>
              </a:rPr>
              <a:t> de mm de pluie annuellement, </a:t>
            </a:r>
            <a:r>
              <a:rPr lang="fr-FR" b="1" dirty="0">
                <a:solidFill>
                  <a:schemeClr val="bg1"/>
                </a:solidFill>
              </a:rPr>
              <a:t>moins de jours</a:t>
            </a:r>
            <a:r>
              <a:rPr lang="fr-FR" dirty="0">
                <a:solidFill>
                  <a:schemeClr val="bg1"/>
                </a:solidFill>
              </a:rPr>
              <a:t> de pluie mais des </a:t>
            </a:r>
            <a:r>
              <a:rPr lang="fr-FR" b="1" dirty="0">
                <a:solidFill>
                  <a:schemeClr val="bg1"/>
                </a:solidFill>
              </a:rPr>
              <a:t>pluies plus intenses</a:t>
            </a:r>
            <a:r>
              <a:rPr lang="fr-FR" dirty="0">
                <a:solidFill>
                  <a:schemeClr val="bg1"/>
                </a:solidFill>
              </a:rPr>
              <a:t> et </a:t>
            </a:r>
            <a:r>
              <a:rPr lang="fr-FR" b="1" dirty="0">
                <a:solidFill>
                  <a:schemeClr val="bg1"/>
                </a:solidFill>
              </a:rPr>
              <a:t>plus de jours de sécheresse</a:t>
            </a:r>
            <a:r>
              <a:rPr lang="fr-FR" dirty="0">
                <a:solidFill>
                  <a:schemeClr val="bg1"/>
                </a:solidFill>
              </a:rPr>
              <a:t> (+ 5 jours par an) </a:t>
            </a:r>
          </a:p>
          <a:p>
            <a:endParaRPr lang="fr-FR" dirty="0">
              <a:solidFill>
                <a:schemeClr val="bg1"/>
              </a:solidFill>
            </a:endParaRPr>
          </a:p>
          <a:p>
            <a:r>
              <a:rPr lang="fr-FR" dirty="0">
                <a:solidFill>
                  <a:schemeClr val="bg1"/>
                </a:solidFill>
              </a:rPr>
              <a:t>Une </a:t>
            </a:r>
            <a:r>
              <a:rPr lang="fr-FR" b="1" dirty="0">
                <a:solidFill>
                  <a:schemeClr val="bg1"/>
                </a:solidFill>
              </a:rPr>
              <a:t>diminution forte des hauteurs et durées d’enneigement</a:t>
            </a:r>
            <a:r>
              <a:rPr lang="fr-FR" dirty="0">
                <a:solidFill>
                  <a:schemeClr val="bg1"/>
                </a:solidFill>
              </a:rPr>
              <a:t> (-10 jours de neige à 1800 m d’altitude, quasi-disparition de la couverture neigeuse à 1 500 mètres d’altitude.</a:t>
            </a:r>
          </a:p>
        </p:txBody>
      </p:sp>
    </p:spTree>
    <p:extLst>
      <p:ext uri="{BB962C8B-B14F-4D97-AF65-F5344CB8AC3E}">
        <p14:creationId xmlns:p14="http://schemas.microsoft.com/office/powerpoint/2010/main" val="1128013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xmlns="" id="{284CE14B-E232-45E9-AA96-FD8BF65F9882}"/>
              </a:ext>
            </a:extLst>
          </p:cNvPr>
          <p:cNvSpPr txBox="1"/>
          <p:nvPr/>
        </p:nvSpPr>
        <p:spPr>
          <a:xfrm>
            <a:off x="437181" y="1764099"/>
            <a:ext cx="8460432" cy="4401205"/>
          </a:xfrm>
          <a:prstGeom prst="rect">
            <a:avLst/>
          </a:prstGeom>
          <a:noFill/>
        </p:spPr>
        <p:txBody>
          <a:bodyPr wrap="square" rtlCol="0">
            <a:spAutoFit/>
          </a:bodyPr>
          <a:lstStyle/>
          <a:p>
            <a:r>
              <a:rPr lang="fr-FR" sz="2000" dirty="0">
                <a:solidFill>
                  <a:schemeClr val="bg2">
                    <a:lumMod val="10000"/>
                  </a:schemeClr>
                </a:solidFill>
              </a:rPr>
              <a:t>Par exemple:</a:t>
            </a:r>
          </a:p>
          <a:p>
            <a:endParaRPr lang="fr-FR" sz="2000" dirty="0">
              <a:solidFill>
                <a:schemeClr val="bg2">
                  <a:lumMod val="10000"/>
                </a:schemeClr>
              </a:solidFill>
            </a:endParaRPr>
          </a:p>
          <a:p>
            <a:pPr lvl="1"/>
            <a:r>
              <a:rPr lang="fr-FR" sz="2000" dirty="0">
                <a:solidFill>
                  <a:schemeClr val="bg2">
                    <a:lumMod val="10000"/>
                  </a:schemeClr>
                </a:solidFill>
              </a:rPr>
              <a:t>Associer un </a:t>
            </a:r>
            <a:r>
              <a:rPr lang="fr-FR" sz="2000" b="1" dirty="0">
                <a:solidFill>
                  <a:schemeClr val="bg2">
                    <a:lumMod val="10000"/>
                  </a:schemeClr>
                </a:solidFill>
              </a:rPr>
              <a:t>PAT</a:t>
            </a:r>
            <a:r>
              <a:rPr lang="fr-FR" sz="2000" dirty="0">
                <a:solidFill>
                  <a:schemeClr val="bg2">
                    <a:lumMod val="10000"/>
                  </a:schemeClr>
                </a:solidFill>
              </a:rPr>
              <a:t> intégrant les enjeux « eau »  à  la </a:t>
            </a:r>
            <a:r>
              <a:rPr lang="fr-FR" sz="2000" b="1" dirty="0">
                <a:solidFill>
                  <a:schemeClr val="bg2">
                    <a:lumMod val="10000"/>
                  </a:schemeClr>
                </a:solidFill>
              </a:rPr>
              <a:t>gestion optimisée</a:t>
            </a:r>
            <a:r>
              <a:rPr lang="fr-FR" sz="2000" dirty="0">
                <a:solidFill>
                  <a:schemeClr val="bg2">
                    <a:lumMod val="10000"/>
                  </a:schemeClr>
                </a:solidFill>
              </a:rPr>
              <a:t> des ouvrages, la mise en place de </a:t>
            </a:r>
            <a:r>
              <a:rPr lang="fr-FR" sz="2000" b="1" dirty="0">
                <a:solidFill>
                  <a:schemeClr val="bg2">
                    <a:lumMod val="10000"/>
                  </a:schemeClr>
                </a:solidFill>
              </a:rPr>
              <a:t>paiements pour services environnementaux</a:t>
            </a:r>
            <a:r>
              <a:rPr lang="fr-FR" sz="2000" dirty="0">
                <a:solidFill>
                  <a:schemeClr val="bg2">
                    <a:lumMod val="10000"/>
                  </a:schemeClr>
                </a:solidFill>
              </a:rPr>
              <a:t> pour inciter à la multifonctionnalité en agriculture, l’intégration de </a:t>
            </a:r>
            <a:r>
              <a:rPr lang="fr-FR" sz="2000" b="1" dirty="0">
                <a:solidFill>
                  <a:schemeClr val="bg2">
                    <a:lumMod val="10000"/>
                  </a:schemeClr>
                </a:solidFill>
              </a:rPr>
              <a:t>solutions fondées sur la nature en ville, </a:t>
            </a:r>
            <a:r>
              <a:rPr lang="fr-FR" sz="2000" dirty="0">
                <a:solidFill>
                  <a:schemeClr val="bg2">
                    <a:lumMod val="10000"/>
                  </a:schemeClr>
                </a:solidFill>
              </a:rPr>
              <a:t>des initiatives permettant de </a:t>
            </a:r>
            <a:r>
              <a:rPr lang="fr-FR" sz="2000" b="1" dirty="0">
                <a:solidFill>
                  <a:schemeClr val="bg2">
                    <a:lumMod val="10000"/>
                  </a:schemeClr>
                </a:solidFill>
              </a:rPr>
              <a:t>réduire les prélèvements</a:t>
            </a:r>
            <a:r>
              <a:rPr lang="fr-FR" sz="2000" dirty="0">
                <a:solidFill>
                  <a:schemeClr val="bg2">
                    <a:lumMod val="10000"/>
                  </a:schemeClr>
                </a:solidFill>
              </a:rPr>
              <a:t> des usagers domestiques, industriels et agricoles</a:t>
            </a:r>
          </a:p>
          <a:p>
            <a:pPr lvl="1"/>
            <a:endParaRPr lang="fr-FR" sz="2000" dirty="0">
              <a:solidFill>
                <a:schemeClr val="bg2">
                  <a:lumMod val="10000"/>
                </a:schemeClr>
              </a:solidFill>
            </a:endParaRPr>
          </a:p>
          <a:p>
            <a:r>
              <a:rPr lang="fr-FR" sz="2000" dirty="0">
                <a:solidFill>
                  <a:schemeClr val="bg2">
                    <a:lumMod val="10000"/>
                  </a:schemeClr>
                </a:solidFill>
              </a:rPr>
              <a:t>Une combinaison </a:t>
            </a:r>
            <a:r>
              <a:rPr lang="fr-FR" sz="2000" b="1" dirty="0">
                <a:solidFill>
                  <a:schemeClr val="bg2">
                    <a:lumMod val="10000"/>
                  </a:schemeClr>
                </a:solidFill>
              </a:rPr>
              <a:t>propre à chaque territoire </a:t>
            </a:r>
            <a:r>
              <a:rPr lang="fr-FR" sz="2000" dirty="0">
                <a:solidFill>
                  <a:schemeClr val="bg2">
                    <a:lumMod val="10000"/>
                  </a:schemeClr>
                </a:solidFill>
              </a:rPr>
              <a:t>(argumentée – explicitant les impacts multiples attendus) selon: (a) son </a:t>
            </a:r>
            <a:r>
              <a:rPr lang="fr-FR" sz="2000" b="1" dirty="0">
                <a:solidFill>
                  <a:schemeClr val="bg2">
                    <a:lumMod val="10000"/>
                  </a:schemeClr>
                </a:solidFill>
              </a:rPr>
              <a:t>contexte</a:t>
            </a:r>
            <a:r>
              <a:rPr lang="fr-FR" sz="2000" dirty="0">
                <a:solidFill>
                  <a:schemeClr val="bg2">
                    <a:lumMod val="10000"/>
                  </a:schemeClr>
                </a:solidFill>
              </a:rPr>
              <a:t> et les </a:t>
            </a:r>
            <a:r>
              <a:rPr lang="fr-FR" sz="2000" b="1" dirty="0">
                <a:solidFill>
                  <a:schemeClr val="bg2">
                    <a:lumMod val="10000"/>
                  </a:schemeClr>
                </a:solidFill>
              </a:rPr>
              <a:t>impacts attendus</a:t>
            </a:r>
            <a:r>
              <a:rPr lang="fr-FR" sz="2000" dirty="0">
                <a:solidFill>
                  <a:schemeClr val="bg2">
                    <a:lumMod val="10000"/>
                  </a:schemeClr>
                </a:solidFill>
              </a:rPr>
              <a:t> du changement climatique; (b) ses </a:t>
            </a:r>
            <a:r>
              <a:rPr lang="fr-FR" sz="2000" b="1" dirty="0">
                <a:solidFill>
                  <a:schemeClr val="bg2">
                    <a:lumMod val="10000"/>
                  </a:schemeClr>
                </a:solidFill>
              </a:rPr>
              <a:t>expériences</a:t>
            </a:r>
            <a:r>
              <a:rPr lang="fr-FR" sz="2000" dirty="0">
                <a:solidFill>
                  <a:schemeClr val="bg2">
                    <a:lumMod val="10000"/>
                  </a:schemeClr>
                </a:solidFill>
              </a:rPr>
              <a:t> passées ou en cours (portées par différents secteurs/organisations) et leurs enseignements; (c) ses </a:t>
            </a:r>
            <a:r>
              <a:rPr lang="fr-FR" sz="2000" b="1" dirty="0">
                <a:solidFill>
                  <a:schemeClr val="bg2">
                    <a:lumMod val="10000"/>
                  </a:schemeClr>
                </a:solidFill>
              </a:rPr>
              <a:t>priorités</a:t>
            </a:r>
            <a:r>
              <a:rPr lang="fr-FR" sz="2000" dirty="0">
                <a:solidFill>
                  <a:schemeClr val="bg2">
                    <a:lumMod val="10000"/>
                  </a:schemeClr>
                </a:solidFill>
              </a:rPr>
              <a:t> politiques/territoriales….</a:t>
            </a:r>
          </a:p>
        </p:txBody>
      </p:sp>
      <p:pic>
        <p:nvPicPr>
          <p:cNvPr id="5" name="Image 9" descr="rectangle-vert.png">
            <a:extLst>
              <a:ext uri="{FF2B5EF4-FFF2-40B4-BE49-F238E27FC236}">
                <a16:creationId xmlns:a16="http://schemas.microsoft.com/office/drawing/2014/main" xmlns="" id="{FC69121F-1392-40A6-9C48-2B056DAF2F46}"/>
              </a:ext>
            </a:extLst>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432866" y="1352223"/>
            <a:ext cx="5075238"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ZoneTexte 5">
            <a:extLst>
              <a:ext uri="{FF2B5EF4-FFF2-40B4-BE49-F238E27FC236}">
                <a16:creationId xmlns:a16="http://schemas.microsoft.com/office/drawing/2014/main" xmlns="" id="{2E06DA42-B44B-47D9-90F3-0D0FFFC45EDE}"/>
              </a:ext>
            </a:extLst>
          </p:cNvPr>
          <p:cNvSpPr txBox="1"/>
          <p:nvPr>
            <p:custDataLst>
              <p:tags r:id="rId1"/>
            </p:custDataLst>
          </p:nvPr>
        </p:nvSpPr>
        <p:spPr>
          <a:xfrm>
            <a:off x="323528" y="260648"/>
            <a:ext cx="8424936" cy="1015663"/>
          </a:xfrm>
          <a:prstGeom prst="rect">
            <a:avLst/>
          </a:prstGeom>
          <a:noFill/>
        </p:spPr>
        <p:txBody>
          <a:bodyPr wrap="square">
            <a:spAutoFit/>
          </a:bodyPr>
          <a:lstStyle/>
          <a:p>
            <a:pPr eaLnBrk="1" hangingPunct="1">
              <a:defRPr/>
            </a:pPr>
            <a:r>
              <a:rPr lang="fr-FR" sz="3000" b="1" dirty="0">
                <a:solidFill>
                  <a:srgbClr val="136B9D"/>
                </a:solidFill>
                <a:effectLst>
                  <a:outerShdw blurRad="38100" dist="38100" dir="2700000" algn="tl">
                    <a:srgbClr val="C0C0C0"/>
                  </a:outerShdw>
                </a:effectLst>
                <a:latin typeface="Candara" pitchFamily="34" charset="0"/>
              </a:rPr>
              <a:t>En pratique, combiner différents actions pour s’orienter vers les scénarios souhaitables</a:t>
            </a:r>
          </a:p>
        </p:txBody>
      </p:sp>
    </p:spTree>
    <p:extLst>
      <p:ext uri="{BB962C8B-B14F-4D97-AF65-F5344CB8AC3E}">
        <p14:creationId xmlns:p14="http://schemas.microsoft.com/office/powerpoint/2010/main" val="3624257582"/>
      </p:ext>
    </p:extLst>
  </p:cSld>
  <p:clrMapOvr>
    <a:masterClrMapping/>
  </p:clrMapOvr>
  <p:transition spd="slow"/>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8"/>
          <p:cNvSpPr txBox="1"/>
          <p:nvPr>
            <p:custDataLst>
              <p:tags r:id="rId1"/>
            </p:custDataLst>
          </p:nvPr>
        </p:nvSpPr>
        <p:spPr>
          <a:xfrm>
            <a:off x="360040" y="335558"/>
            <a:ext cx="8820472" cy="1077218"/>
          </a:xfrm>
          <a:prstGeom prst="rect">
            <a:avLst/>
          </a:prstGeom>
          <a:noFill/>
        </p:spPr>
        <p:txBody>
          <a:bodyPr wrap="square">
            <a:spAutoFit/>
          </a:bodyPr>
          <a:lstStyle/>
          <a:p>
            <a:pPr eaLnBrk="1" hangingPunct="1">
              <a:defRPr/>
            </a:pPr>
            <a:r>
              <a:rPr lang="fr-FR" sz="3200" b="1" dirty="0">
                <a:solidFill>
                  <a:srgbClr val="136B9D"/>
                </a:solidFill>
                <a:effectLst>
                  <a:outerShdw blurRad="38100" dist="38100" dir="2700000" algn="tl">
                    <a:srgbClr val="C0C0C0"/>
                  </a:outerShdw>
                </a:effectLst>
                <a:latin typeface="Candara" pitchFamily="34" charset="0"/>
              </a:rPr>
              <a:t>La parole à la salle</a:t>
            </a:r>
            <a:endParaRPr lang="fr-FR" sz="3200" b="1" dirty="0">
              <a:solidFill>
                <a:srgbClr val="FF0000"/>
              </a:solidFill>
              <a:effectLst>
                <a:outerShdw blurRad="38100" dist="38100" dir="2700000" algn="tl">
                  <a:srgbClr val="C0C0C0"/>
                </a:outerShdw>
              </a:effectLst>
              <a:latin typeface="Candara" pitchFamily="34" charset="0"/>
            </a:endParaRPr>
          </a:p>
          <a:p>
            <a:pPr eaLnBrk="1" hangingPunct="1">
              <a:defRPr/>
            </a:pPr>
            <a:endParaRPr lang="fr-FR" sz="3200" dirty="0">
              <a:latin typeface="Candara" pitchFamily="34" charset="0"/>
            </a:endParaRPr>
          </a:p>
        </p:txBody>
      </p:sp>
      <p:pic>
        <p:nvPicPr>
          <p:cNvPr id="7172" name="Image 9" descr="rectangle-vert.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432866" y="1078707"/>
            <a:ext cx="5075238"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ZoneTexte 5"/>
          <p:cNvSpPr txBox="1"/>
          <p:nvPr/>
        </p:nvSpPr>
        <p:spPr>
          <a:xfrm>
            <a:off x="467544" y="1978382"/>
            <a:ext cx="8280920" cy="3354765"/>
          </a:xfrm>
          <a:prstGeom prst="rect">
            <a:avLst/>
          </a:prstGeom>
          <a:noFill/>
        </p:spPr>
        <p:txBody>
          <a:bodyPr wrap="square" rtlCol="0">
            <a:spAutoFit/>
          </a:bodyPr>
          <a:lstStyle/>
          <a:p>
            <a:pPr marL="457200" indent="-457200">
              <a:spcBef>
                <a:spcPts val="1200"/>
              </a:spcBef>
              <a:buFont typeface="Arial" panose="020B0604020202020204" pitchFamily="34" charset="0"/>
              <a:buChar char="•"/>
            </a:pPr>
            <a:r>
              <a:rPr lang="fr-FR" sz="2600" b="1" dirty="0">
                <a:solidFill>
                  <a:schemeClr val="accent1">
                    <a:lumMod val="50000"/>
                  </a:schemeClr>
                </a:solidFill>
              </a:rPr>
              <a:t>Questions de clarification</a:t>
            </a:r>
            <a:r>
              <a:rPr lang="fr-FR" sz="2600" dirty="0">
                <a:solidFill>
                  <a:schemeClr val="accent1">
                    <a:lumMod val="50000"/>
                  </a:schemeClr>
                </a:solidFill>
              </a:rPr>
              <a:t> (sur les principes clés, les orientations, les facteurs clés de réussite……)</a:t>
            </a:r>
          </a:p>
          <a:p>
            <a:pPr marL="457200" indent="-457200">
              <a:spcBef>
                <a:spcPts val="1200"/>
              </a:spcBef>
              <a:buFont typeface="Arial" panose="020B0604020202020204" pitchFamily="34" charset="0"/>
              <a:buChar char="•"/>
            </a:pPr>
            <a:endParaRPr lang="fr-FR" sz="2600" b="1" dirty="0">
              <a:solidFill>
                <a:schemeClr val="accent1">
                  <a:lumMod val="50000"/>
                </a:schemeClr>
              </a:solidFill>
              <a:latin typeface="+mn-lt"/>
              <a:cs typeface="Calibri" pitchFamily="34" charset="0"/>
            </a:endParaRPr>
          </a:p>
          <a:p>
            <a:pPr marL="457200" indent="-457200">
              <a:spcBef>
                <a:spcPts val="1200"/>
              </a:spcBef>
              <a:buFont typeface="Arial" panose="020B0604020202020204" pitchFamily="34" charset="0"/>
              <a:buChar char="•"/>
            </a:pPr>
            <a:r>
              <a:rPr lang="fr-FR" sz="2600" b="1" dirty="0">
                <a:solidFill>
                  <a:schemeClr val="accent1">
                    <a:lumMod val="50000"/>
                  </a:schemeClr>
                </a:solidFill>
              </a:rPr>
              <a:t>Apports complémentaires </a:t>
            </a:r>
            <a:r>
              <a:rPr lang="fr-FR" sz="2600" dirty="0">
                <a:solidFill>
                  <a:schemeClr val="accent1">
                    <a:lumMod val="50000"/>
                  </a:schemeClr>
                </a:solidFill>
              </a:rPr>
              <a:t>(des propositions &amp; sources d’inspiration, des expériences en cours……)</a:t>
            </a:r>
          </a:p>
          <a:p>
            <a:pPr marL="457200" indent="-457200">
              <a:spcBef>
                <a:spcPts val="1200"/>
              </a:spcBef>
              <a:buFont typeface="Arial" panose="020B0604020202020204" pitchFamily="34" charset="0"/>
              <a:buChar char="•"/>
            </a:pPr>
            <a:endParaRPr lang="fr-FR" sz="2600" b="1" dirty="0">
              <a:solidFill>
                <a:schemeClr val="accent1">
                  <a:lumMod val="50000"/>
                </a:schemeClr>
              </a:solidFill>
              <a:latin typeface="+mn-lt"/>
              <a:cs typeface="Calibri" pitchFamily="34" charset="0"/>
            </a:endParaRPr>
          </a:p>
        </p:txBody>
      </p:sp>
      <p:pic>
        <p:nvPicPr>
          <p:cNvPr id="7" name="Graphique 6" descr="Questions">
            <a:extLst>
              <a:ext uri="{FF2B5EF4-FFF2-40B4-BE49-F238E27FC236}">
                <a16:creationId xmlns:a16="http://schemas.microsoft.com/office/drawing/2014/main" xmlns="" id="{9545FD5F-9A1C-4E26-90C7-E1600D493D5F}"/>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6876256" y="5172213"/>
            <a:ext cx="965663" cy="965663"/>
          </a:xfrm>
          <a:prstGeom prst="rect">
            <a:avLst/>
          </a:prstGeom>
        </p:spPr>
      </p:pic>
      <p:pic>
        <p:nvPicPr>
          <p:cNvPr id="8" name="Graphique 7" descr="Personne avec une idée">
            <a:extLst>
              <a:ext uri="{FF2B5EF4-FFF2-40B4-BE49-F238E27FC236}">
                <a16:creationId xmlns:a16="http://schemas.microsoft.com/office/drawing/2014/main" xmlns="" id="{11C362F0-5DD9-428D-ADEB-CDB57634E2B6}"/>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p:blipFill>
        <p:spPr>
          <a:xfrm>
            <a:off x="7596336" y="4884162"/>
            <a:ext cx="897970" cy="897970"/>
          </a:xfrm>
          <a:prstGeom prst="rect">
            <a:avLst/>
          </a:prstGeom>
        </p:spPr>
      </p:pic>
    </p:spTree>
    <p:extLst>
      <p:ext uri="{BB962C8B-B14F-4D97-AF65-F5344CB8AC3E}">
        <p14:creationId xmlns:p14="http://schemas.microsoft.com/office/powerpoint/2010/main" val="126817528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Image 3"/>
          <p:cNvPicPr>
            <a:picLocks noChangeAspect="1"/>
          </p:cNvPicPr>
          <p:nvPr/>
        </p:nvPicPr>
        <p:blipFill>
          <a:blip r:embed="rId8" cstate="email">
            <a:extLst>
              <a:ext uri="{28A0092B-C50C-407E-A947-70E740481C1C}">
                <a14:useLocalDpi xmlns:a14="http://schemas.microsoft.com/office/drawing/2010/main"/>
              </a:ext>
            </a:extLst>
          </a:blip>
          <a:srcRect/>
          <a:stretch>
            <a:fillRect/>
          </a:stretch>
        </p:blipFill>
        <p:spPr bwMode="auto">
          <a:xfrm>
            <a:off x="4589463" y="3501231"/>
            <a:ext cx="3438525"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Rectangle 27"/>
          <p:cNvSpPr/>
          <p:nvPr>
            <p:custDataLst>
              <p:tags r:id="rId1"/>
            </p:custDataLst>
          </p:nvPr>
        </p:nvSpPr>
        <p:spPr>
          <a:xfrm>
            <a:off x="34925" y="26988"/>
            <a:ext cx="3203575" cy="5778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solidFill>
                <a:schemeClr val="bg1"/>
              </a:solidFill>
              <a:cs typeface="Arial" pitchFamily="34" charset="0"/>
            </a:endParaRPr>
          </a:p>
        </p:txBody>
      </p:sp>
      <p:pic>
        <p:nvPicPr>
          <p:cNvPr id="6148" name="Image 29" descr="papillon.png"/>
          <p:cNvPicPr>
            <a:picLocks noChangeAspect="1" noChangeArrowheads="1"/>
          </p:cNvPicPr>
          <p:nvPr>
            <p:custDataLst>
              <p:tags r:id="rId2"/>
            </p:custDataLst>
          </p:nvPr>
        </p:nvPicPr>
        <p:blipFill>
          <a:blip r:embed="rId9" cstate="email">
            <a:lum bright="38000" contrast="-44000"/>
            <a:extLst>
              <a:ext uri="{28A0092B-C50C-407E-A947-70E740481C1C}">
                <a14:useLocalDpi xmlns:a14="http://schemas.microsoft.com/office/drawing/2010/main"/>
              </a:ext>
            </a:extLst>
          </a:blip>
          <a:srcRect/>
          <a:stretch>
            <a:fillRect/>
          </a:stretch>
        </p:blipFill>
        <p:spPr bwMode="auto">
          <a:xfrm>
            <a:off x="6588125" y="657225"/>
            <a:ext cx="2376488" cy="2465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Image 31" descr="ACTEON_LOGO_COULEUR transparent"/>
          <p:cNvPicPr>
            <a:picLocks noChangeAspect="1" noChangeArrowheads="1"/>
          </p:cNvPicPr>
          <p:nvPr>
            <p:custDataLst>
              <p:tags r:id="rId3"/>
            </p:custDataLst>
          </p:nvPr>
        </p:nvPicPr>
        <p:blipFill>
          <a:blip r:embed="rId10" cstate="email">
            <a:extLst>
              <a:ext uri="{28A0092B-C50C-407E-A947-70E740481C1C}">
                <a14:useLocalDpi xmlns:a14="http://schemas.microsoft.com/office/drawing/2010/main"/>
              </a:ext>
            </a:extLst>
          </a:blip>
          <a:srcRect/>
          <a:stretch>
            <a:fillRect/>
          </a:stretch>
        </p:blipFill>
        <p:spPr bwMode="auto">
          <a:xfrm>
            <a:off x="4716463" y="0"/>
            <a:ext cx="1584325"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e 32"/>
          <p:cNvGrpSpPr>
            <a:grpSpLocks/>
          </p:cNvGrpSpPr>
          <p:nvPr/>
        </p:nvGrpSpPr>
        <p:grpSpPr bwMode="auto">
          <a:xfrm>
            <a:off x="1836738" y="3140868"/>
            <a:ext cx="5327650" cy="2592388"/>
            <a:chOff x="3275856" y="3357048"/>
            <a:chExt cx="5328592" cy="2591868"/>
          </a:xfrm>
        </p:grpSpPr>
        <p:pic>
          <p:nvPicPr>
            <p:cNvPr id="6162" name="Image 35" descr="divisers.png"/>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3275856" y="5434566"/>
              <a:ext cx="5328592"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63" name="Image 37" descr="divisers.png"/>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rot="10800000">
              <a:off x="3275856" y="3357048"/>
              <a:ext cx="5328592"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152" name="ZoneTexte 38"/>
          <p:cNvSpPr txBox="1">
            <a:spLocks noChangeArrowheads="1"/>
          </p:cNvSpPr>
          <p:nvPr>
            <p:custDataLst>
              <p:tags r:id="rId4"/>
            </p:custDataLst>
          </p:nvPr>
        </p:nvSpPr>
        <p:spPr bwMode="auto">
          <a:xfrm>
            <a:off x="3492500" y="5805264"/>
            <a:ext cx="503994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fr-FR" altLang="fr-FR" dirty="0">
                <a:solidFill>
                  <a:srgbClr val="136B9D"/>
                </a:solidFill>
                <a:latin typeface="Corbel" panose="020B0503020204020204" pitchFamily="34" charset="0"/>
                <a:ea typeface="ヒラギノ角ゴ Pro W3" pitchFamily="-104" charset="-128"/>
              </a:rPr>
              <a:t>Réunion publique</a:t>
            </a:r>
          </a:p>
          <a:p>
            <a:pPr algn="r" eaLnBrk="1" hangingPunct="1"/>
            <a:r>
              <a:rPr lang="fr-FR" altLang="fr-FR" dirty="0">
                <a:solidFill>
                  <a:srgbClr val="136B9D"/>
                </a:solidFill>
                <a:latin typeface="Corbel" panose="020B0503020204020204" pitchFamily="34" charset="0"/>
                <a:ea typeface="ヒラギノ角ゴ Pro W3" pitchFamily="-104" charset="-128"/>
              </a:rPr>
              <a:t>Pau, le 11 juin 2019</a:t>
            </a:r>
          </a:p>
        </p:txBody>
      </p:sp>
      <p:pic>
        <p:nvPicPr>
          <p:cNvPr id="6153" name="Picture 15"/>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971550" y="3501231"/>
            <a:ext cx="3455988" cy="179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4" name="Picture 17"/>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6372225" y="265113"/>
            <a:ext cx="1511300" cy="49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5" name="AutoShape 24" descr="imap://c%2Echanard%40acteon-environment%2Eeu@ssl0.ovh.net:993/fetch%3EUID%3E.INBOX.INBOX.2015-12_INSTADOUR_Adour2050%3E18?header=quotebody&amp;part=1.2.2&amp;filename=LOGOMINI-MTP.jpg"/>
          <p:cNvSpPr>
            <a:spLocks noChangeAspect="1" noChangeArrowheads="1"/>
          </p:cNvSpPr>
          <p:nvPr/>
        </p:nvSpPr>
        <p:spPr bwMode="auto">
          <a:xfrm>
            <a:off x="31750" y="-68263"/>
            <a:ext cx="1038225" cy="819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r-FR" altLang="fr-FR">
              <a:ea typeface="ヒラギノ角ゴ Pro W3" pitchFamily="-104" charset="-128"/>
            </a:endParaRPr>
          </a:p>
        </p:txBody>
      </p:sp>
      <p:sp>
        <p:nvSpPr>
          <p:cNvPr id="6156" name="AutoShape 26" descr="imap://c%2Echanard%40acteon-environment%2Eeu@ssl0.ovh.net:993/fetch%3EUID%3E.INBOX.INBOX.2015-12_INSTADOUR_Adour2050%3E18?header=quotebody&amp;part=1.2.2&amp;filename=LOGOMINI-MTP.jpg"/>
          <p:cNvSpPr>
            <a:spLocks noChangeAspect="1" noChangeArrowheads="1"/>
          </p:cNvSpPr>
          <p:nvPr/>
        </p:nvSpPr>
        <p:spPr bwMode="auto">
          <a:xfrm>
            <a:off x="31750" y="-68263"/>
            <a:ext cx="1038225" cy="819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r-FR" altLang="fr-FR">
              <a:ea typeface="ヒラギノ角ゴ Pro W3" pitchFamily="-104" charset="-128"/>
            </a:endParaRPr>
          </a:p>
        </p:txBody>
      </p:sp>
      <p:sp>
        <p:nvSpPr>
          <p:cNvPr id="6157" name="AutoShape 28" descr="imap://c%2Echanard%40acteon-environment%2Eeu@ssl0.ovh.net:993/fetch%3EUID%3E.INBOX.INBOX.2015-12_INSTADOUR_Adour2050%3E18?header=quotebody&amp;part=1.2.2&amp;filename=LOGOMINI-MTP.jpg"/>
          <p:cNvSpPr>
            <a:spLocks noChangeAspect="1" noChangeArrowheads="1"/>
          </p:cNvSpPr>
          <p:nvPr/>
        </p:nvSpPr>
        <p:spPr bwMode="auto">
          <a:xfrm>
            <a:off x="31750" y="-68263"/>
            <a:ext cx="1038225" cy="819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r-FR" altLang="fr-FR">
              <a:ea typeface="ヒラギノ角ゴ Pro W3" pitchFamily="-104" charset="-128"/>
            </a:endParaRPr>
          </a:p>
        </p:txBody>
      </p:sp>
      <p:pic>
        <p:nvPicPr>
          <p:cNvPr id="6160" name="Image 1"/>
          <p:cNvPicPr>
            <a:picLocks noChangeAspect="1"/>
          </p:cNvPicPr>
          <p:nvPr/>
        </p:nvPicPr>
        <p:blipFill>
          <a:blip r:embed="rId14" cstate="email">
            <a:extLst>
              <a:ext uri="{28A0092B-C50C-407E-A947-70E740481C1C}">
                <a14:useLocalDpi xmlns:a14="http://schemas.microsoft.com/office/drawing/2010/main"/>
              </a:ext>
            </a:extLst>
          </a:blip>
          <a:srcRect/>
          <a:stretch>
            <a:fillRect/>
          </a:stretch>
        </p:blipFill>
        <p:spPr bwMode="auto">
          <a:xfrm>
            <a:off x="179388" y="44624"/>
            <a:ext cx="2065337"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61" name="Picture 16"/>
          <p:cNvPicPr>
            <a:picLocks noChangeAspect="1" noChangeArrowheads="1"/>
          </p:cNvPicPr>
          <p:nvPr/>
        </p:nvPicPr>
        <p:blipFill>
          <a:blip r:embed="rId15" cstate="email">
            <a:extLst>
              <a:ext uri="{28A0092B-C50C-407E-A947-70E740481C1C}">
                <a14:useLocalDpi xmlns:a14="http://schemas.microsoft.com/office/drawing/2010/main"/>
              </a:ext>
            </a:extLst>
          </a:blip>
          <a:srcRect/>
          <a:stretch>
            <a:fillRect/>
          </a:stretch>
        </p:blipFill>
        <p:spPr bwMode="auto">
          <a:xfrm>
            <a:off x="8028384" y="114970"/>
            <a:ext cx="793750"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Image 18"/>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28148" y="5661248"/>
            <a:ext cx="4260291" cy="1005029"/>
          </a:xfrm>
          <a:prstGeom prst="rect">
            <a:avLst/>
          </a:prstGeom>
        </p:spPr>
      </p:pic>
      <p:sp>
        <p:nvSpPr>
          <p:cNvPr id="20" name="ZoneTexte 30">
            <a:extLst>
              <a:ext uri="{FF2B5EF4-FFF2-40B4-BE49-F238E27FC236}">
                <a16:creationId xmlns:a16="http://schemas.microsoft.com/office/drawing/2014/main" xmlns="" id="{3CED0AFA-05A3-4F5F-8AC8-0F1C0CA6C414}"/>
              </a:ext>
            </a:extLst>
          </p:cNvPr>
          <p:cNvSpPr txBox="1">
            <a:spLocks noChangeArrowheads="1"/>
          </p:cNvSpPr>
          <p:nvPr>
            <p:custDataLst>
              <p:tags r:id="rId5"/>
            </p:custDataLst>
          </p:nvPr>
        </p:nvSpPr>
        <p:spPr bwMode="auto">
          <a:xfrm>
            <a:off x="323528" y="1509752"/>
            <a:ext cx="8641904"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fr-FR" sz="3600" b="1" dirty="0">
                <a:solidFill>
                  <a:srgbClr val="136B9D"/>
                </a:solidFill>
                <a:latin typeface="Corbel" panose="020B0503020204020204" pitchFamily="34" charset="0"/>
                <a:ea typeface="ヒラギノ角ゴ Pro W3" pitchFamily="-104" charset="-128"/>
              </a:rPr>
              <a:t>Temps 4 – S’organiser pour réussir</a:t>
            </a:r>
          </a:p>
          <a:p>
            <a:pPr algn="r" eaLnBrk="1" hangingPunct="1"/>
            <a:endParaRPr lang="fr-FR" altLang="fr-FR" sz="2800" b="1" dirty="0">
              <a:solidFill>
                <a:srgbClr val="136B9D"/>
              </a:solidFill>
              <a:latin typeface="Corbel" panose="020B0503020204020204" pitchFamily="34" charset="0"/>
              <a:ea typeface="ヒラギノ角ゴ Pro W3" pitchFamily="-104" charset="-128"/>
            </a:endParaRPr>
          </a:p>
          <a:p>
            <a:pPr algn="r" eaLnBrk="1" hangingPunct="1"/>
            <a:r>
              <a:rPr lang="fr-FR" altLang="fr-FR" sz="2800" b="1" dirty="0">
                <a:solidFill>
                  <a:srgbClr val="136B9D"/>
                </a:solidFill>
                <a:latin typeface="Corbel" panose="020B0503020204020204" pitchFamily="34" charset="0"/>
                <a:ea typeface="ヒラギノ角ゴ Pro W3" pitchFamily="-104" charset="-128"/>
              </a:rPr>
              <a:t>Paul Carrère, Mathilde Chaussecourte &amp; </a:t>
            </a:r>
          </a:p>
          <a:p>
            <a:pPr algn="r" eaLnBrk="1" hangingPunct="1"/>
            <a:r>
              <a:rPr lang="fr-FR" altLang="fr-FR" sz="2800" b="1" dirty="0">
                <a:solidFill>
                  <a:srgbClr val="136B9D"/>
                </a:solidFill>
                <a:latin typeface="Corbel" panose="020B0503020204020204" pitchFamily="34" charset="0"/>
                <a:ea typeface="ヒラギノ角ゴ Pro W3" pitchFamily="-104" charset="-128"/>
              </a:rPr>
              <a:t>Témoignages d’acteurs</a:t>
            </a:r>
          </a:p>
        </p:txBody>
      </p:sp>
    </p:spTree>
    <p:extLst>
      <p:ext uri="{BB962C8B-B14F-4D97-AF65-F5344CB8AC3E}">
        <p14:creationId xmlns:p14="http://schemas.microsoft.com/office/powerpoint/2010/main" val="328791983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32330" y="476672"/>
            <a:ext cx="8820472" cy="504056"/>
          </a:xfrm>
        </p:spPr>
        <p:txBody>
          <a:bodyPr/>
          <a:lstStyle/>
          <a:p>
            <a:r>
              <a:rPr lang="fr-FR" dirty="0"/>
              <a:t>D’une phase de réflexions stratégiques à une phase d’expérimentation territoriale</a:t>
            </a:r>
          </a:p>
        </p:txBody>
      </p:sp>
      <p:pic>
        <p:nvPicPr>
          <p:cNvPr id="7" name="Image 6">
            <a:extLst>
              <a:ext uri="{FF2B5EF4-FFF2-40B4-BE49-F238E27FC236}">
                <a16:creationId xmlns:a16="http://schemas.microsoft.com/office/drawing/2014/main" xmlns="" id="{682E7A5B-EEB9-4FEB-A896-53AB820519F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49198" y="2060848"/>
            <a:ext cx="8845604" cy="3168352"/>
          </a:xfrm>
          <a:prstGeom prst="rect">
            <a:avLst/>
          </a:prstGeom>
        </p:spPr>
      </p:pic>
      <p:sp>
        <p:nvSpPr>
          <p:cNvPr id="4" name="Rectangle 3">
            <a:extLst>
              <a:ext uri="{FF2B5EF4-FFF2-40B4-BE49-F238E27FC236}">
                <a16:creationId xmlns:a16="http://schemas.microsoft.com/office/drawing/2014/main" xmlns="" id="{CDD52516-2752-40C9-A40F-D582972C91BC}"/>
              </a:ext>
            </a:extLst>
          </p:cNvPr>
          <p:cNvSpPr/>
          <p:nvPr/>
        </p:nvSpPr>
        <p:spPr>
          <a:xfrm>
            <a:off x="3203848" y="2204864"/>
            <a:ext cx="3168352" cy="3528392"/>
          </a:xfrm>
          <a:prstGeom prst="rect">
            <a:avLst/>
          </a:prstGeom>
          <a:noFill/>
          <a:ln w="28575">
            <a:prstDash val="dash"/>
          </a:ln>
        </p:spPr>
        <p:style>
          <a:lnRef idx="2">
            <a:schemeClr val="accent2"/>
          </a:lnRef>
          <a:fillRef idx="1">
            <a:schemeClr val="lt1"/>
          </a:fillRef>
          <a:effectRef idx="0">
            <a:schemeClr val="accent2"/>
          </a:effectRef>
          <a:fontRef idx="minor">
            <a:schemeClr val="dk1"/>
          </a:fontRef>
        </p:style>
        <p:txBody>
          <a:bodyPr rtlCol="0" anchor="ctr"/>
          <a:lstStyle/>
          <a:p>
            <a:pPr algn="ctr"/>
            <a:endParaRPr lang="fr-FR" dirty="0"/>
          </a:p>
        </p:txBody>
      </p:sp>
    </p:spTree>
    <p:extLst>
      <p:ext uri="{BB962C8B-B14F-4D97-AF65-F5344CB8AC3E}">
        <p14:creationId xmlns:p14="http://schemas.microsoft.com/office/powerpoint/2010/main" val="45475395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32330" y="476672"/>
            <a:ext cx="8820472" cy="504056"/>
          </a:xfrm>
        </p:spPr>
        <p:txBody>
          <a:bodyPr/>
          <a:lstStyle/>
          <a:p>
            <a:r>
              <a:rPr lang="fr-FR" dirty="0"/>
              <a:t>A court terme</a:t>
            </a:r>
          </a:p>
        </p:txBody>
      </p:sp>
      <p:sp>
        <p:nvSpPr>
          <p:cNvPr id="5" name="ZoneTexte 3">
            <a:extLst>
              <a:ext uri="{FF2B5EF4-FFF2-40B4-BE49-F238E27FC236}">
                <a16:creationId xmlns:a16="http://schemas.microsoft.com/office/drawing/2014/main" xmlns="" id="{EE6F8E4E-500B-47E5-A310-D620A4EF6143}"/>
              </a:ext>
            </a:extLst>
          </p:cNvPr>
          <p:cNvSpPr txBox="1">
            <a:spLocks noChangeArrowheads="1"/>
          </p:cNvSpPr>
          <p:nvPr>
            <p:custDataLst>
              <p:tags r:id="rId1"/>
            </p:custDataLst>
          </p:nvPr>
        </p:nvSpPr>
        <p:spPr bwMode="auto">
          <a:xfrm>
            <a:off x="252216" y="1744355"/>
            <a:ext cx="8496248" cy="537391"/>
          </a:xfrm>
          <a:prstGeom prst="rect">
            <a:avLst/>
          </a:prstGeom>
          <a:noFill/>
          <a:ln w="9525">
            <a:noFill/>
            <a:miter lim="800000"/>
            <a:headEnd/>
            <a:tailEnd/>
          </a:ln>
        </p:spPr>
        <p:txBody>
          <a:bodyPr wrap="square">
            <a:spAutoFit/>
          </a:bodyPr>
          <a:lstStyle/>
          <a:p>
            <a:pPr marL="342900" lvl="0" indent="-342900">
              <a:lnSpc>
                <a:spcPct val="150000"/>
              </a:lnSpc>
              <a:buFont typeface="Wingdings" panose="05000000000000000000" pitchFamily="2" charset="2"/>
              <a:buChar char="v"/>
            </a:pPr>
            <a:r>
              <a:rPr lang="fr-FR" sz="2200" b="1" dirty="0">
                <a:solidFill>
                  <a:schemeClr val="accent1">
                    <a:lumMod val="50000"/>
                  </a:schemeClr>
                </a:solidFill>
              </a:rPr>
              <a:t>Organiser</a:t>
            </a:r>
            <a:r>
              <a:rPr lang="fr-FR" sz="2200" dirty="0">
                <a:solidFill>
                  <a:schemeClr val="accent1">
                    <a:lumMod val="50000"/>
                  </a:schemeClr>
                </a:solidFill>
              </a:rPr>
              <a:t> le pilotage de l’adaptation </a:t>
            </a:r>
          </a:p>
        </p:txBody>
      </p:sp>
      <p:sp>
        <p:nvSpPr>
          <p:cNvPr id="3" name="Flèche droite 2"/>
          <p:cNvSpPr/>
          <p:nvPr/>
        </p:nvSpPr>
        <p:spPr>
          <a:xfrm>
            <a:off x="755576" y="2632038"/>
            <a:ext cx="504056"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3">
            <a:extLst>
              <a:ext uri="{FF2B5EF4-FFF2-40B4-BE49-F238E27FC236}">
                <a16:creationId xmlns:a16="http://schemas.microsoft.com/office/drawing/2014/main" xmlns="" id="{EE6F8E4E-500B-47E5-A310-D620A4EF6143}"/>
              </a:ext>
            </a:extLst>
          </p:cNvPr>
          <p:cNvSpPr txBox="1">
            <a:spLocks noChangeArrowheads="1"/>
          </p:cNvSpPr>
          <p:nvPr>
            <p:custDataLst>
              <p:tags r:id="rId2"/>
            </p:custDataLst>
          </p:nvPr>
        </p:nvSpPr>
        <p:spPr bwMode="auto">
          <a:xfrm>
            <a:off x="1403648" y="2492896"/>
            <a:ext cx="7100309" cy="1971437"/>
          </a:xfrm>
          <a:prstGeom prst="rect">
            <a:avLst/>
          </a:prstGeom>
          <a:noFill/>
          <a:ln w="9525">
            <a:noFill/>
            <a:miter lim="800000"/>
            <a:headEnd/>
            <a:tailEnd/>
          </a:ln>
        </p:spPr>
        <p:txBody>
          <a:bodyPr wrap="square">
            <a:spAutoFit/>
          </a:bodyPr>
          <a:lstStyle/>
          <a:p>
            <a:pPr lvl="0">
              <a:lnSpc>
                <a:spcPct val="150000"/>
              </a:lnSpc>
            </a:pPr>
            <a:r>
              <a:rPr lang="fr-FR" sz="2100" dirty="0">
                <a:solidFill>
                  <a:schemeClr val="accent1">
                    <a:lumMod val="50000"/>
                  </a:schemeClr>
                </a:solidFill>
              </a:rPr>
              <a:t>Conserver un comité de pilotage à réunir régulièrement pour partager les avancées dans la </a:t>
            </a:r>
            <a:r>
              <a:rPr lang="fr-FR" sz="2100" b="1" dirty="0">
                <a:solidFill>
                  <a:schemeClr val="accent1">
                    <a:lumMod val="50000"/>
                  </a:schemeClr>
                </a:solidFill>
              </a:rPr>
              <a:t>prise en compte du changement climatique</a:t>
            </a:r>
            <a:r>
              <a:rPr lang="fr-FR" sz="2100" dirty="0">
                <a:solidFill>
                  <a:schemeClr val="accent1">
                    <a:lumMod val="50000"/>
                  </a:schemeClr>
                </a:solidFill>
              </a:rPr>
              <a:t> et la mise en œuvre d’actions d’adaptation sur le territoire </a:t>
            </a:r>
          </a:p>
        </p:txBody>
      </p:sp>
    </p:spTree>
    <p:extLst>
      <p:ext uri="{BB962C8B-B14F-4D97-AF65-F5344CB8AC3E}">
        <p14:creationId xmlns:p14="http://schemas.microsoft.com/office/powerpoint/2010/main" val="286679854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0040" y="476672"/>
            <a:ext cx="8820472" cy="504056"/>
          </a:xfrm>
        </p:spPr>
        <p:txBody>
          <a:bodyPr/>
          <a:lstStyle/>
          <a:p>
            <a:r>
              <a:rPr lang="fr-FR" dirty="0"/>
              <a:t> A court terme</a:t>
            </a:r>
          </a:p>
        </p:txBody>
      </p:sp>
      <p:sp>
        <p:nvSpPr>
          <p:cNvPr id="5" name="ZoneTexte 3">
            <a:extLst>
              <a:ext uri="{FF2B5EF4-FFF2-40B4-BE49-F238E27FC236}">
                <a16:creationId xmlns:a16="http://schemas.microsoft.com/office/drawing/2014/main" xmlns="" id="{EE6F8E4E-500B-47E5-A310-D620A4EF6143}"/>
              </a:ext>
            </a:extLst>
          </p:cNvPr>
          <p:cNvSpPr txBox="1">
            <a:spLocks noChangeArrowheads="1"/>
          </p:cNvSpPr>
          <p:nvPr>
            <p:custDataLst>
              <p:tags r:id="rId1"/>
            </p:custDataLst>
          </p:nvPr>
        </p:nvSpPr>
        <p:spPr bwMode="auto">
          <a:xfrm>
            <a:off x="252216" y="1744355"/>
            <a:ext cx="8496248" cy="1045223"/>
          </a:xfrm>
          <a:prstGeom prst="rect">
            <a:avLst/>
          </a:prstGeom>
          <a:noFill/>
          <a:ln w="9525">
            <a:noFill/>
            <a:miter lim="800000"/>
            <a:headEnd/>
            <a:tailEnd/>
          </a:ln>
        </p:spPr>
        <p:txBody>
          <a:bodyPr wrap="square">
            <a:spAutoFit/>
          </a:bodyPr>
          <a:lstStyle/>
          <a:p>
            <a:pPr marL="342900" lvl="0" indent="-342900">
              <a:lnSpc>
                <a:spcPct val="150000"/>
              </a:lnSpc>
              <a:buFont typeface="Wingdings" panose="05000000000000000000" pitchFamily="2" charset="2"/>
              <a:buChar char="v"/>
            </a:pPr>
            <a:r>
              <a:rPr lang="fr-FR" sz="2200" dirty="0">
                <a:solidFill>
                  <a:schemeClr val="bg1">
                    <a:lumMod val="50000"/>
                  </a:schemeClr>
                </a:solidFill>
              </a:rPr>
              <a:t>Organiser le pilotage de l’adaptation </a:t>
            </a:r>
          </a:p>
          <a:p>
            <a:pPr marL="342900" lvl="0" indent="-342900">
              <a:lnSpc>
                <a:spcPct val="150000"/>
              </a:lnSpc>
              <a:buFont typeface="Wingdings" panose="05000000000000000000" pitchFamily="2" charset="2"/>
              <a:buChar char="v"/>
            </a:pPr>
            <a:r>
              <a:rPr lang="fr-FR" sz="2200" b="1" dirty="0">
                <a:solidFill>
                  <a:schemeClr val="accent1">
                    <a:lumMod val="50000"/>
                  </a:schemeClr>
                </a:solidFill>
              </a:rPr>
              <a:t>Faire connaitre</a:t>
            </a:r>
            <a:r>
              <a:rPr lang="fr-FR" sz="2200" dirty="0">
                <a:solidFill>
                  <a:schemeClr val="accent1">
                    <a:lumMod val="50000"/>
                  </a:schemeClr>
                </a:solidFill>
              </a:rPr>
              <a:t> les orientations stratégiques</a:t>
            </a:r>
          </a:p>
        </p:txBody>
      </p:sp>
      <p:sp>
        <p:nvSpPr>
          <p:cNvPr id="4" name="Flèche droite 3"/>
          <p:cNvSpPr/>
          <p:nvPr/>
        </p:nvSpPr>
        <p:spPr>
          <a:xfrm>
            <a:off x="755576" y="2992078"/>
            <a:ext cx="504056"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3">
            <a:extLst>
              <a:ext uri="{FF2B5EF4-FFF2-40B4-BE49-F238E27FC236}">
                <a16:creationId xmlns:a16="http://schemas.microsoft.com/office/drawing/2014/main" xmlns="" id="{EE6F8E4E-500B-47E5-A310-D620A4EF6143}"/>
              </a:ext>
            </a:extLst>
          </p:cNvPr>
          <p:cNvSpPr txBox="1">
            <a:spLocks noChangeArrowheads="1"/>
          </p:cNvSpPr>
          <p:nvPr>
            <p:custDataLst>
              <p:tags r:id="rId2"/>
            </p:custDataLst>
          </p:nvPr>
        </p:nvSpPr>
        <p:spPr bwMode="auto">
          <a:xfrm>
            <a:off x="1403648" y="2852936"/>
            <a:ext cx="7100309" cy="1001941"/>
          </a:xfrm>
          <a:prstGeom prst="rect">
            <a:avLst/>
          </a:prstGeom>
          <a:noFill/>
          <a:ln w="9525">
            <a:noFill/>
            <a:miter lim="800000"/>
            <a:headEnd/>
            <a:tailEnd/>
          </a:ln>
        </p:spPr>
        <p:txBody>
          <a:bodyPr wrap="square">
            <a:spAutoFit/>
          </a:bodyPr>
          <a:lstStyle/>
          <a:p>
            <a:pPr lvl="0" algn="just">
              <a:lnSpc>
                <a:spcPct val="150000"/>
              </a:lnSpc>
            </a:pPr>
            <a:r>
              <a:rPr lang="fr-FR" sz="2100" dirty="0">
                <a:solidFill>
                  <a:schemeClr val="accent1">
                    <a:lumMod val="50000"/>
                  </a:schemeClr>
                </a:solidFill>
              </a:rPr>
              <a:t>Poursuivre le travail de communication et de sensibilisation auprès des acteurs du territoire</a:t>
            </a:r>
          </a:p>
        </p:txBody>
      </p:sp>
    </p:spTree>
    <p:extLst>
      <p:ext uri="{BB962C8B-B14F-4D97-AF65-F5344CB8AC3E}">
        <p14:creationId xmlns:p14="http://schemas.microsoft.com/office/powerpoint/2010/main" val="22165992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0040" y="476672"/>
            <a:ext cx="8820472" cy="504056"/>
          </a:xfrm>
        </p:spPr>
        <p:txBody>
          <a:bodyPr/>
          <a:lstStyle/>
          <a:p>
            <a:r>
              <a:rPr lang="fr-FR" dirty="0"/>
              <a:t>A court terme</a:t>
            </a:r>
          </a:p>
        </p:txBody>
      </p:sp>
      <p:sp>
        <p:nvSpPr>
          <p:cNvPr id="5" name="ZoneTexte 3">
            <a:extLst>
              <a:ext uri="{FF2B5EF4-FFF2-40B4-BE49-F238E27FC236}">
                <a16:creationId xmlns:a16="http://schemas.microsoft.com/office/drawing/2014/main" xmlns="" id="{EE6F8E4E-500B-47E5-A310-D620A4EF6143}"/>
              </a:ext>
            </a:extLst>
          </p:cNvPr>
          <p:cNvSpPr txBox="1">
            <a:spLocks noChangeArrowheads="1"/>
          </p:cNvSpPr>
          <p:nvPr>
            <p:custDataLst>
              <p:tags r:id="rId1"/>
            </p:custDataLst>
          </p:nvPr>
        </p:nvSpPr>
        <p:spPr bwMode="auto">
          <a:xfrm>
            <a:off x="252216" y="1744355"/>
            <a:ext cx="8496248" cy="1553054"/>
          </a:xfrm>
          <a:prstGeom prst="rect">
            <a:avLst/>
          </a:prstGeom>
          <a:noFill/>
          <a:ln w="9525">
            <a:noFill/>
            <a:miter lim="800000"/>
            <a:headEnd/>
            <a:tailEnd/>
          </a:ln>
        </p:spPr>
        <p:txBody>
          <a:bodyPr wrap="square">
            <a:spAutoFit/>
          </a:bodyPr>
          <a:lstStyle/>
          <a:p>
            <a:pPr marL="342900" lvl="0" indent="-342900">
              <a:lnSpc>
                <a:spcPct val="150000"/>
              </a:lnSpc>
              <a:buFont typeface="Wingdings" panose="05000000000000000000" pitchFamily="2" charset="2"/>
              <a:buChar char="v"/>
            </a:pPr>
            <a:r>
              <a:rPr lang="fr-FR" sz="2200" dirty="0">
                <a:solidFill>
                  <a:schemeClr val="bg1">
                    <a:lumMod val="50000"/>
                  </a:schemeClr>
                </a:solidFill>
              </a:rPr>
              <a:t>Organiser le pilotage de l’adaptation </a:t>
            </a:r>
          </a:p>
          <a:p>
            <a:pPr marL="342900" lvl="0" indent="-342900">
              <a:lnSpc>
                <a:spcPct val="150000"/>
              </a:lnSpc>
              <a:buFont typeface="Wingdings" panose="05000000000000000000" pitchFamily="2" charset="2"/>
              <a:buChar char="v"/>
            </a:pPr>
            <a:r>
              <a:rPr lang="fr-FR" sz="2200" dirty="0">
                <a:solidFill>
                  <a:schemeClr val="bg1">
                    <a:lumMod val="50000"/>
                  </a:schemeClr>
                </a:solidFill>
              </a:rPr>
              <a:t>Faire connaitre les orientations stratégiques</a:t>
            </a:r>
          </a:p>
          <a:p>
            <a:pPr marL="342900" lvl="0" indent="-342900">
              <a:lnSpc>
                <a:spcPct val="150000"/>
              </a:lnSpc>
              <a:buFont typeface="Wingdings" panose="05000000000000000000" pitchFamily="2" charset="2"/>
              <a:buChar char="v"/>
            </a:pPr>
            <a:r>
              <a:rPr lang="fr-FR" sz="2200" b="1" dirty="0">
                <a:solidFill>
                  <a:schemeClr val="accent1">
                    <a:lumMod val="50000"/>
                  </a:schemeClr>
                </a:solidFill>
              </a:rPr>
              <a:t>Décliner</a:t>
            </a:r>
            <a:r>
              <a:rPr lang="fr-FR" sz="2200" dirty="0">
                <a:solidFill>
                  <a:schemeClr val="accent1">
                    <a:lumMod val="50000"/>
                  </a:schemeClr>
                </a:solidFill>
              </a:rPr>
              <a:t> les orientations stratégiques dans chaque territoire</a:t>
            </a:r>
          </a:p>
        </p:txBody>
      </p:sp>
      <p:sp>
        <p:nvSpPr>
          <p:cNvPr id="4" name="Flèche droite 3"/>
          <p:cNvSpPr/>
          <p:nvPr/>
        </p:nvSpPr>
        <p:spPr>
          <a:xfrm>
            <a:off x="755576" y="3579537"/>
            <a:ext cx="504056"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3">
            <a:extLst>
              <a:ext uri="{FF2B5EF4-FFF2-40B4-BE49-F238E27FC236}">
                <a16:creationId xmlns:a16="http://schemas.microsoft.com/office/drawing/2014/main" xmlns="" id="{EE6F8E4E-500B-47E5-A310-D620A4EF6143}"/>
              </a:ext>
            </a:extLst>
          </p:cNvPr>
          <p:cNvSpPr txBox="1">
            <a:spLocks noChangeArrowheads="1"/>
          </p:cNvSpPr>
          <p:nvPr>
            <p:custDataLst>
              <p:tags r:id="rId2"/>
            </p:custDataLst>
          </p:nvPr>
        </p:nvSpPr>
        <p:spPr bwMode="auto">
          <a:xfrm>
            <a:off x="1403648" y="3440395"/>
            <a:ext cx="7100309" cy="1486689"/>
          </a:xfrm>
          <a:prstGeom prst="rect">
            <a:avLst/>
          </a:prstGeom>
          <a:noFill/>
          <a:ln w="9525">
            <a:noFill/>
            <a:miter lim="800000"/>
            <a:headEnd/>
            <a:tailEnd/>
          </a:ln>
        </p:spPr>
        <p:txBody>
          <a:bodyPr wrap="square">
            <a:spAutoFit/>
          </a:bodyPr>
          <a:lstStyle/>
          <a:p>
            <a:pPr lvl="0" algn="just">
              <a:lnSpc>
                <a:spcPct val="150000"/>
              </a:lnSpc>
            </a:pPr>
            <a:r>
              <a:rPr lang="fr-FR" sz="2100" dirty="0">
                <a:solidFill>
                  <a:schemeClr val="accent1">
                    <a:lumMod val="50000"/>
                  </a:schemeClr>
                </a:solidFill>
              </a:rPr>
              <a:t>Se saisir des orientations pour passer à l’action, traduire les orientations stratégiques dans les outils de planification et les politiques publiques</a:t>
            </a:r>
          </a:p>
        </p:txBody>
      </p:sp>
    </p:spTree>
    <p:extLst>
      <p:ext uri="{BB962C8B-B14F-4D97-AF65-F5344CB8AC3E}">
        <p14:creationId xmlns:p14="http://schemas.microsoft.com/office/powerpoint/2010/main" val="317585031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0040" y="476672"/>
            <a:ext cx="8820472" cy="504056"/>
          </a:xfrm>
        </p:spPr>
        <p:txBody>
          <a:bodyPr/>
          <a:lstStyle/>
          <a:p>
            <a:r>
              <a:rPr lang="fr-FR" dirty="0"/>
              <a:t>A court terme</a:t>
            </a:r>
          </a:p>
        </p:txBody>
      </p:sp>
      <p:sp>
        <p:nvSpPr>
          <p:cNvPr id="5" name="ZoneTexte 3">
            <a:extLst>
              <a:ext uri="{FF2B5EF4-FFF2-40B4-BE49-F238E27FC236}">
                <a16:creationId xmlns:a16="http://schemas.microsoft.com/office/drawing/2014/main" xmlns="" id="{EE6F8E4E-500B-47E5-A310-D620A4EF6143}"/>
              </a:ext>
            </a:extLst>
          </p:cNvPr>
          <p:cNvSpPr txBox="1">
            <a:spLocks noChangeArrowheads="1"/>
          </p:cNvSpPr>
          <p:nvPr>
            <p:custDataLst>
              <p:tags r:id="rId1"/>
            </p:custDataLst>
          </p:nvPr>
        </p:nvSpPr>
        <p:spPr bwMode="auto">
          <a:xfrm>
            <a:off x="252216" y="1744355"/>
            <a:ext cx="8496248" cy="2631490"/>
          </a:xfrm>
          <a:prstGeom prst="rect">
            <a:avLst/>
          </a:prstGeom>
          <a:noFill/>
          <a:ln w="9525">
            <a:noFill/>
            <a:miter lim="800000"/>
            <a:headEnd/>
            <a:tailEnd/>
          </a:ln>
        </p:spPr>
        <p:txBody>
          <a:bodyPr wrap="square">
            <a:spAutoFit/>
          </a:bodyPr>
          <a:lstStyle/>
          <a:p>
            <a:pPr marL="342900" lvl="0" indent="-342900">
              <a:lnSpc>
                <a:spcPct val="150000"/>
              </a:lnSpc>
              <a:buFont typeface="Wingdings" panose="05000000000000000000" pitchFamily="2" charset="2"/>
              <a:buChar char="v"/>
            </a:pPr>
            <a:r>
              <a:rPr lang="fr-FR" sz="2200" dirty="0">
                <a:solidFill>
                  <a:schemeClr val="bg1">
                    <a:lumMod val="50000"/>
                  </a:schemeClr>
                </a:solidFill>
              </a:rPr>
              <a:t>Organiser le pilotage de l’adaptation </a:t>
            </a:r>
          </a:p>
          <a:p>
            <a:pPr marL="342900" lvl="0" indent="-342900">
              <a:lnSpc>
                <a:spcPct val="150000"/>
              </a:lnSpc>
              <a:buFont typeface="Wingdings" panose="05000000000000000000" pitchFamily="2" charset="2"/>
              <a:buChar char="v"/>
            </a:pPr>
            <a:r>
              <a:rPr lang="fr-FR" sz="2200" dirty="0">
                <a:solidFill>
                  <a:schemeClr val="bg1">
                    <a:lumMod val="50000"/>
                  </a:schemeClr>
                </a:solidFill>
              </a:rPr>
              <a:t>Faire connaitre les orientations stratégiques</a:t>
            </a:r>
          </a:p>
          <a:p>
            <a:pPr marL="342900" lvl="0" indent="-342900">
              <a:lnSpc>
                <a:spcPct val="150000"/>
              </a:lnSpc>
              <a:buFont typeface="Wingdings" panose="05000000000000000000" pitchFamily="2" charset="2"/>
              <a:buChar char="v"/>
            </a:pPr>
            <a:r>
              <a:rPr lang="fr-FR" sz="2200" dirty="0">
                <a:solidFill>
                  <a:schemeClr val="bg1">
                    <a:lumMod val="50000"/>
                  </a:schemeClr>
                </a:solidFill>
              </a:rPr>
              <a:t>Décliner les orientations stratégiques dans chaque territoire</a:t>
            </a:r>
          </a:p>
          <a:p>
            <a:pPr marL="342900" lvl="0" indent="-342900">
              <a:lnSpc>
                <a:spcPct val="150000"/>
              </a:lnSpc>
              <a:buFont typeface="Wingdings" panose="05000000000000000000" pitchFamily="2" charset="2"/>
              <a:buChar char="v"/>
            </a:pPr>
            <a:r>
              <a:rPr lang="fr-FR" sz="2200" b="1" dirty="0">
                <a:solidFill>
                  <a:schemeClr val="accent1">
                    <a:lumMod val="50000"/>
                  </a:schemeClr>
                </a:solidFill>
              </a:rPr>
              <a:t>Promouvoir</a:t>
            </a:r>
            <a:r>
              <a:rPr lang="fr-FR" sz="2200" dirty="0">
                <a:solidFill>
                  <a:schemeClr val="accent1">
                    <a:lumMod val="50000"/>
                  </a:schemeClr>
                </a:solidFill>
              </a:rPr>
              <a:t> les initiatives qui contribuent déjà à la réalisation des orientations stratégiques</a:t>
            </a:r>
          </a:p>
        </p:txBody>
      </p:sp>
      <p:sp>
        <p:nvSpPr>
          <p:cNvPr id="4" name="Flèche droite 3"/>
          <p:cNvSpPr/>
          <p:nvPr/>
        </p:nvSpPr>
        <p:spPr>
          <a:xfrm>
            <a:off x="755576" y="4539143"/>
            <a:ext cx="504056"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3">
            <a:extLst>
              <a:ext uri="{FF2B5EF4-FFF2-40B4-BE49-F238E27FC236}">
                <a16:creationId xmlns:a16="http://schemas.microsoft.com/office/drawing/2014/main" xmlns="" id="{EE6F8E4E-500B-47E5-A310-D620A4EF6143}"/>
              </a:ext>
            </a:extLst>
          </p:cNvPr>
          <p:cNvSpPr txBox="1">
            <a:spLocks noChangeArrowheads="1"/>
          </p:cNvSpPr>
          <p:nvPr>
            <p:custDataLst>
              <p:tags r:id="rId2"/>
            </p:custDataLst>
          </p:nvPr>
        </p:nvSpPr>
        <p:spPr bwMode="auto">
          <a:xfrm>
            <a:off x="1403648" y="4400001"/>
            <a:ext cx="7100309" cy="1001941"/>
          </a:xfrm>
          <a:prstGeom prst="rect">
            <a:avLst/>
          </a:prstGeom>
          <a:noFill/>
          <a:ln w="9525">
            <a:noFill/>
            <a:miter lim="800000"/>
            <a:headEnd/>
            <a:tailEnd/>
          </a:ln>
        </p:spPr>
        <p:txBody>
          <a:bodyPr wrap="square">
            <a:spAutoFit/>
          </a:bodyPr>
          <a:lstStyle/>
          <a:p>
            <a:pPr lvl="0" algn="just">
              <a:lnSpc>
                <a:spcPct val="150000"/>
              </a:lnSpc>
            </a:pPr>
            <a:r>
              <a:rPr lang="fr-FR" sz="2100" dirty="0">
                <a:solidFill>
                  <a:schemeClr val="accent1">
                    <a:lumMod val="50000"/>
                  </a:schemeClr>
                </a:solidFill>
              </a:rPr>
              <a:t>Assurer des retours d’expérience sur les initiatives en cours, leur donner une visibilité sur le territoire </a:t>
            </a:r>
          </a:p>
        </p:txBody>
      </p:sp>
    </p:spTree>
    <p:extLst>
      <p:ext uri="{BB962C8B-B14F-4D97-AF65-F5344CB8AC3E}">
        <p14:creationId xmlns:p14="http://schemas.microsoft.com/office/powerpoint/2010/main" val="170013244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0040" y="476672"/>
            <a:ext cx="8820472" cy="504056"/>
          </a:xfrm>
        </p:spPr>
        <p:txBody>
          <a:bodyPr/>
          <a:lstStyle/>
          <a:p>
            <a:r>
              <a:rPr lang="fr-FR" dirty="0"/>
              <a:t>A court terme</a:t>
            </a:r>
          </a:p>
        </p:txBody>
      </p:sp>
      <p:sp>
        <p:nvSpPr>
          <p:cNvPr id="5" name="ZoneTexte 3">
            <a:extLst>
              <a:ext uri="{FF2B5EF4-FFF2-40B4-BE49-F238E27FC236}">
                <a16:creationId xmlns:a16="http://schemas.microsoft.com/office/drawing/2014/main" xmlns="" id="{EE6F8E4E-500B-47E5-A310-D620A4EF6143}"/>
              </a:ext>
            </a:extLst>
          </p:cNvPr>
          <p:cNvSpPr txBox="1">
            <a:spLocks noChangeArrowheads="1"/>
          </p:cNvSpPr>
          <p:nvPr>
            <p:custDataLst>
              <p:tags r:id="rId1"/>
            </p:custDataLst>
          </p:nvPr>
        </p:nvSpPr>
        <p:spPr bwMode="auto">
          <a:xfrm>
            <a:off x="252216" y="1744355"/>
            <a:ext cx="8496248" cy="3647152"/>
          </a:xfrm>
          <a:prstGeom prst="rect">
            <a:avLst/>
          </a:prstGeom>
          <a:noFill/>
          <a:ln w="9525">
            <a:noFill/>
            <a:miter lim="800000"/>
            <a:headEnd/>
            <a:tailEnd/>
          </a:ln>
        </p:spPr>
        <p:txBody>
          <a:bodyPr wrap="square">
            <a:spAutoFit/>
          </a:bodyPr>
          <a:lstStyle/>
          <a:p>
            <a:pPr marL="342900" lvl="0" indent="-342900">
              <a:lnSpc>
                <a:spcPct val="150000"/>
              </a:lnSpc>
              <a:buFont typeface="Wingdings" panose="05000000000000000000" pitchFamily="2" charset="2"/>
              <a:buChar char="v"/>
            </a:pPr>
            <a:r>
              <a:rPr lang="fr-FR" sz="2200" dirty="0">
                <a:solidFill>
                  <a:schemeClr val="bg1">
                    <a:lumMod val="50000"/>
                  </a:schemeClr>
                </a:solidFill>
              </a:rPr>
              <a:t>Organiser le pilotage de l’adaptation </a:t>
            </a:r>
          </a:p>
          <a:p>
            <a:pPr marL="342900" lvl="0" indent="-342900">
              <a:lnSpc>
                <a:spcPct val="150000"/>
              </a:lnSpc>
              <a:buFont typeface="Wingdings" panose="05000000000000000000" pitchFamily="2" charset="2"/>
              <a:buChar char="v"/>
            </a:pPr>
            <a:r>
              <a:rPr lang="fr-FR" sz="2200" dirty="0">
                <a:solidFill>
                  <a:schemeClr val="bg1">
                    <a:lumMod val="50000"/>
                  </a:schemeClr>
                </a:solidFill>
              </a:rPr>
              <a:t>Faire connaitre les orientations stratégiques</a:t>
            </a:r>
          </a:p>
          <a:p>
            <a:pPr marL="342900" lvl="0" indent="-342900">
              <a:lnSpc>
                <a:spcPct val="150000"/>
              </a:lnSpc>
              <a:buFont typeface="Wingdings" panose="05000000000000000000" pitchFamily="2" charset="2"/>
              <a:buChar char="v"/>
            </a:pPr>
            <a:r>
              <a:rPr lang="fr-FR" sz="2200" dirty="0">
                <a:solidFill>
                  <a:schemeClr val="bg1">
                    <a:lumMod val="50000"/>
                  </a:schemeClr>
                </a:solidFill>
              </a:rPr>
              <a:t>Décliner les orientations stratégiques dans chaque territoire</a:t>
            </a:r>
          </a:p>
          <a:p>
            <a:pPr marL="342900" lvl="0" indent="-342900">
              <a:lnSpc>
                <a:spcPct val="150000"/>
              </a:lnSpc>
              <a:buFont typeface="Wingdings" panose="05000000000000000000" pitchFamily="2" charset="2"/>
              <a:buChar char="v"/>
            </a:pPr>
            <a:r>
              <a:rPr lang="fr-FR" sz="2200" dirty="0">
                <a:solidFill>
                  <a:schemeClr val="bg1">
                    <a:lumMod val="50000"/>
                  </a:schemeClr>
                </a:solidFill>
              </a:rPr>
              <a:t>Promouvoir toutes les initiatives qui contribuent déjà à la réalisation des orientations stratégiques</a:t>
            </a:r>
          </a:p>
          <a:p>
            <a:pPr marL="342900" lvl="0" indent="-342900">
              <a:lnSpc>
                <a:spcPct val="150000"/>
              </a:lnSpc>
              <a:buFont typeface="Wingdings" panose="05000000000000000000" pitchFamily="2" charset="2"/>
              <a:buChar char="v"/>
            </a:pPr>
            <a:r>
              <a:rPr lang="fr-FR" sz="2200" b="1" dirty="0">
                <a:solidFill>
                  <a:schemeClr val="accent1">
                    <a:lumMod val="50000"/>
                  </a:schemeClr>
                </a:solidFill>
              </a:rPr>
              <a:t>Mettre en relation</a:t>
            </a:r>
            <a:r>
              <a:rPr lang="fr-FR" sz="2200" dirty="0">
                <a:solidFill>
                  <a:schemeClr val="accent1">
                    <a:lumMod val="50000"/>
                  </a:schemeClr>
                </a:solidFill>
              </a:rPr>
              <a:t> et coordonner les porteurs de projets à l’échelle du bassin versant de l’Adour et des côtiers basques</a:t>
            </a:r>
          </a:p>
        </p:txBody>
      </p:sp>
      <p:sp>
        <p:nvSpPr>
          <p:cNvPr id="4" name="Flèche droite 3"/>
          <p:cNvSpPr/>
          <p:nvPr/>
        </p:nvSpPr>
        <p:spPr>
          <a:xfrm>
            <a:off x="755576" y="5547255"/>
            <a:ext cx="504056"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3">
            <a:extLst>
              <a:ext uri="{FF2B5EF4-FFF2-40B4-BE49-F238E27FC236}">
                <a16:creationId xmlns:a16="http://schemas.microsoft.com/office/drawing/2014/main" xmlns="" id="{EE6F8E4E-500B-47E5-A310-D620A4EF6143}"/>
              </a:ext>
            </a:extLst>
          </p:cNvPr>
          <p:cNvSpPr txBox="1">
            <a:spLocks noChangeArrowheads="1"/>
          </p:cNvSpPr>
          <p:nvPr>
            <p:custDataLst>
              <p:tags r:id="rId2"/>
            </p:custDataLst>
          </p:nvPr>
        </p:nvSpPr>
        <p:spPr bwMode="auto">
          <a:xfrm>
            <a:off x="1403648" y="5301208"/>
            <a:ext cx="7100309" cy="1486689"/>
          </a:xfrm>
          <a:prstGeom prst="rect">
            <a:avLst/>
          </a:prstGeom>
          <a:noFill/>
          <a:ln w="9525">
            <a:noFill/>
            <a:miter lim="800000"/>
            <a:headEnd/>
            <a:tailEnd/>
          </a:ln>
        </p:spPr>
        <p:txBody>
          <a:bodyPr wrap="square">
            <a:spAutoFit/>
          </a:bodyPr>
          <a:lstStyle/>
          <a:p>
            <a:pPr lvl="0" algn="just">
              <a:lnSpc>
                <a:spcPct val="150000"/>
              </a:lnSpc>
            </a:pPr>
            <a:r>
              <a:rPr lang="fr-FR" sz="2100" dirty="0">
                <a:solidFill>
                  <a:schemeClr val="accent1">
                    <a:lumMod val="50000"/>
                  </a:schemeClr>
                </a:solidFill>
              </a:rPr>
              <a:t>Faciliter les échanges entre porteurs de projets (difficultés, conditions de réussite pour prise en compte effective du changement climatique et de l’adaptation)</a:t>
            </a:r>
          </a:p>
        </p:txBody>
      </p:sp>
    </p:spTree>
    <p:extLst>
      <p:ext uri="{BB962C8B-B14F-4D97-AF65-F5344CB8AC3E}">
        <p14:creationId xmlns:p14="http://schemas.microsoft.com/office/powerpoint/2010/main" val="269518193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0040" y="476672"/>
            <a:ext cx="8820472" cy="504056"/>
          </a:xfrm>
        </p:spPr>
        <p:txBody>
          <a:bodyPr/>
          <a:lstStyle/>
          <a:p>
            <a:r>
              <a:rPr lang="fr-FR" dirty="0"/>
              <a:t>Poursuivre l’animation menée par l’Institution Adour</a:t>
            </a:r>
          </a:p>
        </p:txBody>
      </p:sp>
      <p:sp>
        <p:nvSpPr>
          <p:cNvPr id="5" name="ZoneTexte 3">
            <a:extLst>
              <a:ext uri="{FF2B5EF4-FFF2-40B4-BE49-F238E27FC236}">
                <a16:creationId xmlns:a16="http://schemas.microsoft.com/office/drawing/2014/main" xmlns="" id="{EE6F8E4E-500B-47E5-A310-D620A4EF6143}"/>
              </a:ext>
            </a:extLst>
          </p:cNvPr>
          <p:cNvSpPr txBox="1">
            <a:spLocks noChangeArrowheads="1"/>
          </p:cNvSpPr>
          <p:nvPr>
            <p:custDataLst>
              <p:tags r:id="rId1"/>
            </p:custDataLst>
          </p:nvPr>
        </p:nvSpPr>
        <p:spPr bwMode="auto">
          <a:xfrm>
            <a:off x="252216" y="1744355"/>
            <a:ext cx="8496248" cy="4939814"/>
          </a:xfrm>
          <a:prstGeom prst="rect">
            <a:avLst/>
          </a:prstGeom>
          <a:noFill/>
          <a:ln w="9525">
            <a:noFill/>
            <a:miter lim="800000"/>
            <a:headEnd/>
            <a:tailEnd/>
          </a:ln>
        </p:spPr>
        <p:txBody>
          <a:bodyPr wrap="square">
            <a:spAutoFit/>
          </a:bodyPr>
          <a:lstStyle/>
          <a:p>
            <a:pPr marL="342900" lvl="0" indent="-342900" algn="just">
              <a:buFont typeface="Wingdings" panose="05000000000000000000" pitchFamily="2" charset="2"/>
              <a:buChar char="v"/>
            </a:pPr>
            <a:r>
              <a:rPr lang="fr-FR" sz="2100" dirty="0">
                <a:solidFill>
                  <a:schemeClr val="accent1">
                    <a:lumMod val="50000"/>
                  </a:schemeClr>
                </a:solidFill>
              </a:rPr>
              <a:t>Continuer le </a:t>
            </a:r>
            <a:r>
              <a:rPr lang="fr-FR" sz="2100" b="1" dirty="0">
                <a:solidFill>
                  <a:schemeClr val="accent1">
                    <a:lumMod val="50000"/>
                  </a:schemeClr>
                </a:solidFill>
              </a:rPr>
              <a:t>travail d’animation</a:t>
            </a:r>
            <a:r>
              <a:rPr lang="fr-FR" sz="2100" dirty="0">
                <a:solidFill>
                  <a:schemeClr val="accent1">
                    <a:lumMod val="50000"/>
                  </a:schemeClr>
                </a:solidFill>
              </a:rPr>
              <a:t> et de sensibilisation auprès des acteurs du territoire</a:t>
            </a:r>
          </a:p>
          <a:p>
            <a:pPr marL="342900" lvl="0" indent="-342900" algn="just">
              <a:buFont typeface="Wingdings" panose="05000000000000000000" pitchFamily="2" charset="2"/>
              <a:buChar char="v"/>
            </a:pPr>
            <a:endParaRPr lang="fr-FR" sz="2100" dirty="0">
              <a:solidFill>
                <a:schemeClr val="accent1">
                  <a:lumMod val="50000"/>
                </a:schemeClr>
              </a:solidFill>
            </a:endParaRPr>
          </a:p>
          <a:p>
            <a:pPr marL="342900" lvl="0" indent="-342900" algn="just">
              <a:buFont typeface="Wingdings" panose="05000000000000000000" pitchFamily="2" charset="2"/>
              <a:buChar char="v"/>
            </a:pPr>
            <a:r>
              <a:rPr lang="fr-FR" sz="2100" b="1" dirty="0">
                <a:solidFill>
                  <a:schemeClr val="accent1">
                    <a:lumMod val="50000"/>
                  </a:schemeClr>
                </a:solidFill>
              </a:rPr>
              <a:t>Accompagner</a:t>
            </a:r>
            <a:r>
              <a:rPr lang="fr-FR" sz="2100" dirty="0">
                <a:solidFill>
                  <a:schemeClr val="accent1">
                    <a:lumMod val="50000"/>
                  </a:schemeClr>
                </a:solidFill>
              </a:rPr>
              <a:t> les politiques publiques et les porteurs de projets (</a:t>
            </a:r>
            <a:r>
              <a:rPr lang="fr-FR" sz="2100" dirty="0" err="1">
                <a:solidFill>
                  <a:schemeClr val="accent1">
                    <a:lumMod val="50000"/>
                  </a:schemeClr>
                </a:solidFill>
              </a:rPr>
              <a:t>SCoT</a:t>
            </a:r>
            <a:r>
              <a:rPr lang="fr-FR" sz="2100" dirty="0">
                <a:solidFill>
                  <a:schemeClr val="accent1">
                    <a:lumMod val="50000"/>
                  </a:schemeClr>
                </a:solidFill>
              </a:rPr>
              <a:t>, PLU(i), PCAET…) dans la prise en compte des mesures d’adaptation</a:t>
            </a:r>
          </a:p>
          <a:p>
            <a:pPr lvl="0" algn="just"/>
            <a:endParaRPr lang="fr-FR" sz="2100" dirty="0">
              <a:solidFill>
                <a:schemeClr val="accent1">
                  <a:lumMod val="50000"/>
                </a:schemeClr>
              </a:solidFill>
            </a:endParaRPr>
          </a:p>
          <a:p>
            <a:pPr marL="342900" lvl="0" indent="-342900" algn="just">
              <a:buFont typeface="Wingdings" panose="05000000000000000000" pitchFamily="2" charset="2"/>
              <a:buChar char="v"/>
            </a:pPr>
            <a:r>
              <a:rPr lang="fr-FR" sz="2100" dirty="0">
                <a:solidFill>
                  <a:schemeClr val="accent1">
                    <a:lumMod val="50000"/>
                  </a:schemeClr>
                </a:solidFill>
              </a:rPr>
              <a:t>Recueillir les </a:t>
            </a:r>
            <a:r>
              <a:rPr lang="fr-FR" sz="2100" b="1" dirty="0">
                <a:solidFill>
                  <a:schemeClr val="accent1">
                    <a:lumMod val="50000"/>
                  </a:schemeClr>
                </a:solidFill>
              </a:rPr>
              <a:t>retours d’expérience</a:t>
            </a:r>
            <a:r>
              <a:rPr lang="fr-FR" sz="2100" dirty="0">
                <a:solidFill>
                  <a:schemeClr val="accent1">
                    <a:lumMod val="50000"/>
                  </a:schemeClr>
                </a:solidFill>
              </a:rPr>
              <a:t> des territoires sur la mise en place des mesures</a:t>
            </a:r>
          </a:p>
          <a:p>
            <a:pPr lvl="0" algn="just"/>
            <a:endParaRPr lang="fr-FR" sz="2100" dirty="0">
              <a:solidFill>
                <a:schemeClr val="accent1">
                  <a:lumMod val="50000"/>
                </a:schemeClr>
              </a:solidFill>
            </a:endParaRPr>
          </a:p>
          <a:p>
            <a:pPr marL="342900" lvl="0" indent="-342900" algn="just">
              <a:buFont typeface="Wingdings" panose="05000000000000000000" pitchFamily="2" charset="2"/>
              <a:buChar char="v"/>
            </a:pPr>
            <a:r>
              <a:rPr lang="fr-FR" sz="2100" dirty="0">
                <a:solidFill>
                  <a:schemeClr val="accent1">
                    <a:lumMod val="50000"/>
                  </a:schemeClr>
                </a:solidFill>
              </a:rPr>
              <a:t>Elaborer une </a:t>
            </a:r>
            <a:r>
              <a:rPr lang="fr-FR" sz="2100" b="1" dirty="0">
                <a:solidFill>
                  <a:schemeClr val="accent1">
                    <a:lumMod val="50000"/>
                  </a:schemeClr>
                </a:solidFill>
              </a:rPr>
              <a:t>charte Adour 2050 / PACC</a:t>
            </a:r>
            <a:r>
              <a:rPr lang="fr-FR" sz="2100" dirty="0">
                <a:solidFill>
                  <a:schemeClr val="accent1">
                    <a:lumMod val="50000"/>
                  </a:schemeClr>
                </a:solidFill>
              </a:rPr>
              <a:t> pour mobiliser les acteurs du territoire</a:t>
            </a:r>
          </a:p>
          <a:p>
            <a:pPr marL="342900" lvl="0" indent="-342900" algn="just">
              <a:buFont typeface="Wingdings" panose="05000000000000000000" pitchFamily="2" charset="2"/>
              <a:buChar char="v"/>
            </a:pPr>
            <a:endParaRPr lang="fr-FR" sz="2100" dirty="0">
              <a:solidFill>
                <a:schemeClr val="accent1">
                  <a:lumMod val="50000"/>
                </a:schemeClr>
              </a:solidFill>
            </a:endParaRPr>
          </a:p>
          <a:p>
            <a:pPr marL="342900" lvl="0" indent="-342900" algn="just">
              <a:buFont typeface="Wingdings" panose="05000000000000000000" pitchFamily="2" charset="2"/>
              <a:buChar char="v"/>
            </a:pPr>
            <a:r>
              <a:rPr lang="fr-FR" sz="2100" b="1" dirty="0">
                <a:solidFill>
                  <a:schemeClr val="accent1">
                    <a:lumMod val="50000"/>
                  </a:schemeClr>
                </a:solidFill>
              </a:rPr>
              <a:t>Assurer la visibilité</a:t>
            </a:r>
            <a:r>
              <a:rPr lang="fr-FR" sz="2100" dirty="0">
                <a:solidFill>
                  <a:schemeClr val="accent1">
                    <a:lumMod val="50000"/>
                  </a:schemeClr>
                </a:solidFill>
              </a:rPr>
              <a:t> des territoires qui s’engagent dans l’adaptation au changement climatique</a:t>
            </a:r>
          </a:p>
        </p:txBody>
      </p:sp>
    </p:spTree>
    <p:extLst>
      <p:ext uri="{BB962C8B-B14F-4D97-AF65-F5344CB8AC3E}">
        <p14:creationId xmlns:p14="http://schemas.microsoft.com/office/powerpoint/2010/main" val="940950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8"/>
          <p:cNvSpPr txBox="1"/>
          <p:nvPr>
            <p:custDataLst>
              <p:tags r:id="rId1"/>
            </p:custDataLst>
          </p:nvPr>
        </p:nvSpPr>
        <p:spPr>
          <a:xfrm>
            <a:off x="395288" y="188640"/>
            <a:ext cx="8496248" cy="1569660"/>
          </a:xfrm>
          <a:prstGeom prst="rect">
            <a:avLst/>
          </a:prstGeom>
          <a:noFill/>
        </p:spPr>
        <p:txBody>
          <a:bodyPr wrap="square">
            <a:spAutoFit/>
          </a:bodyPr>
          <a:lstStyle/>
          <a:p>
            <a:pPr eaLnBrk="1" hangingPunct="1">
              <a:defRPr/>
            </a:pPr>
            <a:r>
              <a:rPr lang="fr-FR" sz="3200" b="1" dirty="0">
                <a:solidFill>
                  <a:srgbClr val="136B9D"/>
                </a:solidFill>
                <a:latin typeface="Candara" pitchFamily="34" charset="0"/>
              </a:rPr>
              <a:t>Mais qu’elles seront ses implications pour notre territoire ? </a:t>
            </a:r>
            <a:endParaRPr lang="fr-FR" sz="3200" b="1" dirty="0">
              <a:solidFill>
                <a:srgbClr val="FF0000"/>
              </a:solidFill>
              <a:effectLst>
                <a:outerShdw blurRad="38100" dist="38100" dir="2700000" algn="tl">
                  <a:srgbClr val="C0C0C0"/>
                </a:outerShdw>
              </a:effectLst>
              <a:latin typeface="Candara" pitchFamily="34" charset="0"/>
            </a:endParaRPr>
          </a:p>
          <a:p>
            <a:pPr eaLnBrk="1" hangingPunct="1">
              <a:defRPr/>
            </a:pPr>
            <a:endParaRPr lang="fr-FR" sz="3200" dirty="0">
              <a:latin typeface="Candara" pitchFamily="34" charset="0"/>
            </a:endParaRPr>
          </a:p>
        </p:txBody>
      </p:sp>
      <p:pic>
        <p:nvPicPr>
          <p:cNvPr id="7172" name="Image 9" descr="rectangle-vert.png"/>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250825" y="1268760"/>
            <a:ext cx="5075238"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ZoneTexte 3">
            <a:extLst>
              <a:ext uri="{FF2B5EF4-FFF2-40B4-BE49-F238E27FC236}">
                <a16:creationId xmlns:a16="http://schemas.microsoft.com/office/drawing/2014/main" xmlns="" id="{C745A33A-2AF7-48ED-BB98-8D930973C428}"/>
              </a:ext>
            </a:extLst>
          </p:cNvPr>
          <p:cNvSpPr txBox="1">
            <a:spLocks noChangeArrowheads="1"/>
          </p:cNvSpPr>
          <p:nvPr>
            <p:custDataLst>
              <p:tags r:id="rId2"/>
            </p:custDataLst>
          </p:nvPr>
        </p:nvSpPr>
        <p:spPr bwMode="auto">
          <a:xfrm>
            <a:off x="252216" y="1587564"/>
            <a:ext cx="8496248" cy="3785652"/>
          </a:xfrm>
          <a:prstGeom prst="rect">
            <a:avLst/>
          </a:prstGeom>
          <a:noFill/>
          <a:ln w="9525">
            <a:noFill/>
            <a:miter lim="800000"/>
            <a:headEnd/>
            <a:tailEnd/>
          </a:ln>
        </p:spPr>
        <p:txBody>
          <a:bodyPr wrap="square">
            <a:spAutoFit/>
          </a:bodyPr>
          <a:lstStyle/>
          <a:p>
            <a:pPr marL="285750" indent="-285750" algn="just">
              <a:buFont typeface="Wingdings" panose="05000000000000000000" pitchFamily="2" charset="2"/>
              <a:buChar char="v"/>
            </a:pPr>
            <a:r>
              <a:rPr lang="fr-FR" sz="2000" i="1" dirty="0">
                <a:solidFill>
                  <a:schemeClr val="accent1">
                    <a:lumMod val="50000"/>
                  </a:schemeClr>
                </a:solidFill>
              </a:rPr>
              <a:t>Quelles seront les </a:t>
            </a:r>
            <a:r>
              <a:rPr lang="fr-FR" sz="2000" b="1" i="1" dirty="0">
                <a:solidFill>
                  <a:schemeClr val="accent1">
                    <a:lumMod val="50000"/>
                  </a:schemeClr>
                </a:solidFill>
              </a:rPr>
              <a:t>ressources en eau disponibles</a:t>
            </a:r>
            <a:r>
              <a:rPr lang="fr-FR" sz="2000" i="1" dirty="0">
                <a:solidFill>
                  <a:schemeClr val="accent1">
                    <a:lumMod val="50000"/>
                  </a:schemeClr>
                </a:solidFill>
              </a:rPr>
              <a:t>, la </a:t>
            </a:r>
            <a:r>
              <a:rPr lang="fr-FR" sz="2000" b="1" i="1" dirty="0">
                <a:solidFill>
                  <a:schemeClr val="accent1">
                    <a:lumMod val="50000"/>
                  </a:schemeClr>
                </a:solidFill>
              </a:rPr>
              <a:t>qualité</a:t>
            </a:r>
            <a:r>
              <a:rPr lang="fr-FR" sz="2000" i="1" dirty="0">
                <a:solidFill>
                  <a:schemeClr val="accent1">
                    <a:lumMod val="50000"/>
                  </a:schemeClr>
                </a:solidFill>
              </a:rPr>
              <a:t> des milieux aquatiques et les </a:t>
            </a:r>
            <a:r>
              <a:rPr lang="fr-FR" sz="2000" b="1" i="1" dirty="0">
                <a:solidFill>
                  <a:schemeClr val="accent1">
                    <a:lumMod val="50000"/>
                  </a:schemeClr>
                </a:solidFill>
              </a:rPr>
              <a:t>risques liés aux inondations</a:t>
            </a:r>
            <a:r>
              <a:rPr lang="fr-FR" sz="2000" i="1" dirty="0">
                <a:solidFill>
                  <a:schemeClr val="accent1">
                    <a:lumMod val="50000"/>
                  </a:schemeClr>
                </a:solidFill>
              </a:rPr>
              <a:t> et aux évènements extrêmes? </a:t>
            </a:r>
            <a:endParaRPr lang="fr-FR" sz="2000" dirty="0">
              <a:solidFill>
                <a:schemeClr val="accent1">
                  <a:lumMod val="50000"/>
                </a:schemeClr>
              </a:solidFill>
            </a:endParaRPr>
          </a:p>
          <a:p>
            <a:pPr marL="285750" indent="-285750" algn="just">
              <a:buFont typeface="Wingdings" panose="05000000000000000000" pitchFamily="2" charset="2"/>
              <a:buChar char="v"/>
            </a:pPr>
            <a:endParaRPr lang="fr-FR" sz="2000" i="1" dirty="0">
              <a:solidFill>
                <a:schemeClr val="accent1">
                  <a:lumMod val="50000"/>
                </a:schemeClr>
              </a:solidFill>
            </a:endParaRPr>
          </a:p>
          <a:p>
            <a:pPr marL="285750" indent="-285750" algn="just">
              <a:buFont typeface="Wingdings" panose="05000000000000000000" pitchFamily="2" charset="2"/>
              <a:buChar char="v"/>
            </a:pPr>
            <a:r>
              <a:rPr lang="fr-FR" sz="2000" i="1" dirty="0">
                <a:solidFill>
                  <a:schemeClr val="accent1">
                    <a:lumMod val="50000"/>
                  </a:schemeClr>
                </a:solidFill>
              </a:rPr>
              <a:t>Quelle sera la </a:t>
            </a:r>
            <a:r>
              <a:rPr lang="fr-FR" sz="2000" b="1" i="1" dirty="0">
                <a:solidFill>
                  <a:schemeClr val="accent1">
                    <a:lumMod val="50000"/>
                  </a:schemeClr>
                </a:solidFill>
              </a:rPr>
              <a:t>compatibilité</a:t>
            </a:r>
            <a:r>
              <a:rPr lang="fr-FR" sz="2000" i="1" dirty="0">
                <a:solidFill>
                  <a:schemeClr val="accent1">
                    <a:lumMod val="50000"/>
                  </a:schemeClr>
                </a:solidFill>
              </a:rPr>
              <a:t> entre les enjeux futurs de gestion de l’eau et des milieux aquatiques et le </a:t>
            </a:r>
            <a:r>
              <a:rPr lang="fr-FR" sz="2000" b="1" i="1" dirty="0">
                <a:solidFill>
                  <a:schemeClr val="accent1">
                    <a:lumMod val="50000"/>
                  </a:schemeClr>
                </a:solidFill>
              </a:rPr>
              <a:t>développement socio-économique du territoire</a:t>
            </a:r>
            <a:r>
              <a:rPr lang="fr-FR" sz="2000" i="1" dirty="0">
                <a:solidFill>
                  <a:schemeClr val="accent1">
                    <a:lumMod val="50000"/>
                  </a:schemeClr>
                </a:solidFill>
              </a:rPr>
              <a:t> ? </a:t>
            </a:r>
            <a:endParaRPr lang="fr-FR" sz="2000" dirty="0">
              <a:solidFill>
                <a:schemeClr val="accent1">
                  <a:lumMod val="50000"/>
                </a:schemeClr>
              </a:solidFill>
            </a:endParaRPr>
          </a:p>
          <a:p>
            <a:pPr marL="285750" indent="-285750" algn="just">
              <a:buFont typeface="Wingdings" panose="05000000000000000000" pitchFamily="2" charset="2"/>
              <a:buChar char="v"/>
            </a:pPr>
            <a:endParaRPr lang="fr-FR" sz="2000" i="1" dirty="0">
              <a:solidFill>
                <a:schemeClr val="accent1">
                  <a:lumMod val="50000"/>
                </a:schemeClr>
              </a:solidFill>
            </a:endParaRPr>
          </a:p>
          <a:p>
            <a:pPr marL="285750" indent="-285750" algn="just">
              <a:buFont typeface="Wingdings" panose="05000000000000000000" pitchFamily="2" charset="2"/>
              <a:buChar char="v"/>
            </a:pPr>
            <a:r>
              <a:rPr lang="fr-FR" sz="2000" i="1" dirty="0">
                <a:solidFill>
                  <a:schemeClr val="accent1">
                    <a:lumMod val="50000"/>
                  </a:schemeClr>
                </a:solidFill>
              </a:rPr>
              <a:t>Que faudrait-il faire (et avec quels arbitrages) pour répondre au mieux aux changements globaux futurs et </a:t>
            </a:r>
            <a:r>
              <a:rPr lang="fr-FR" sz="2000" b="1" i="1" dirty="0">
                <a:solidFill>
                  <a:schemeClr val="accent1">
                    <a:lumMod val="50000"/>
                  </a:schemeClr>
                </a:solidFill>
              </a:rPr>
              <a:t>préparer le territoire aux conditions climatiques de demain</a:t>
            </a:r>
            <a:r>
              <a:rPr lang="fr-FR" sz="2000" i="1" dirty="0">
                <a:solidFill>
                  <a:schemeClr val="accent1">
                    <a:lumMod val="50000"/>
                  </a:schemeClr>
                </a:solidFill>
              </a:rPr>
              <a:t> ? Et </a:t>
            </a:r>
            <a:r>
              <a:rPr lang="fr-FR" sz="2000" b="1" i="1" dirty="0">
                <a:solidFill>
                  <a:schemeClr val="accent1">
                    <a:lumMod val="50000"/>
                  </a:schemeClr>
                </a:solidFill>
              </a:rPr>
              <a:t>éviter la mal-adaptation</a:t>
            </a:r>
            <a:r>
              <a:rPr lang="fr-FR" sz="2000" i="1" dirty="0">
                <a:solidFill>
                  <a:schemeClr val="accent1">
                    <a:lumMod val="50000"/>
                  </a:schemeClr>
                </a:solidFill>
              </a:rPr>
              <a:t> du territoire ?</a:t>
            </a:r>
            <a:endParaRPr lang="fr-FR" altLang="fr-FR" sz="2000" dirty="0">
              <a:solidFill>
                <a:schemeClr val="accent1">
                  <a:lumMod val="50000"/>
                </a:schemeClr>
              </a:solidFill>
              <a:latin typeface="Candara" pitchFamily="34" charset="0"/>
              <a:ea typeface="ヒラギノ角ゴ Pro W3" pitchFamily="-104" charset="-128"/>
            </a:endParaRPr>
          </a:p>
        </p:txBody>
      </p:sp>
      <p:pic>
        <p:nvPicPr>
          <p:cNvPr id="3" name="Graphique 2" descr="Flèche : pivoter à gauche">
            <a:extLst>
              <a:ext uri="{FF2B5EF4-FFF2-40B4-BE49-F238E27FC236}">
                <a16:creationId xmlns:a16="http://schemas.microsoft.com/office/drawing/2014/main" xmlns="" id="{2B491F3F-6F59-40F4-8FA0-67E72AD96AD8}"/>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xmlns="" r:embed="rId7"/>
              </a:ext>
            </a:extLst>
          </a:blip>
          <a:stretch>
            <a:fillRect/>
          </a:stretch>
        </p:blipFill>
        <p:spPr>
          <a:xfrm rot="16200000">
            <a:off x="2051720" y="5284635"/>
            <a:ext cx="914400" cy="914400"/>
          </a:xfrm>
          <a:prstGeom prst="rect">
            <a:avLst/>
          </a:prstGeom>
        </p:spPr>
      </p:pic>
      <p:sp>
        <p:nvSpPr>
          <p:cNvPr id="4" name="ZoneTexte 3">
            <a:extLst>
              <a:ext uri="{FF2B5EF4-FFF2-40B4-BE49-F238E27FC236}">
                <a16:creationId xmlns:a16="http://schemas.microsoft.com/office/drawing/2014/main" xmlns="" id="{4C526E84-9AB6-4E28-8481-D7BAA6A3A38D}"/>
              </a:ext>
            </a:extLst>
          </p:cNvPr>
          <p:cNvSpPr txBox="1"/>
          <p:nvPr/>
        </p:nvSpPr>
        <p:spPr>
          <a:xfrm flipH="1">
            <a:off x="3390892" y="5359942"/>
            <a:ext cx="5256584" cy="1077218"/>
          </a:xfrm>
          <a:prstGeom prst="rect">
            <a:avLst/>
          </a:prstGeom>
          <a:noFill/>
        </p:spPr>
        <p:txBody>
          <a:bodyPr wrap="square" rtlCol="0">
            <a:spAutoFit/>
          </a:bodyPr>
          <a:lstStyle/>
          <a:p>
            <a:r>
              <a:rPr lang="fr-FR" sz="3200" b="1" dirty="0">
                <a:solidFill>
                  <a:schemeClr val="accent5">
                    <a:lumMod val="50000"/>
                  </a:schemeClr>
                </a:solidFill>
              </a:rPr>
              <a:t>L’étude prospective Adour 2050</a:t>
            </a:r>
          </a:p>
        </p:txBody>
      </p:sp>
      <p:pic>
        <p:nvPicPr>
          <p:cNvPr id="8" name="Image 1">
            <a:extLst>
              <a:ext uri="{FF2B5EF4-FFF2-40B4-BE49-F238E27FC236}">
                <a16:creationId xmlns:a16="http://schemas.microsoft.com/office/drawing/2014/main" xmlns="" id="{DFD06142-0C2A-4E4B-9FE7-DC3592BA45EA}"/>
              </a:ext>
            </a:extLst>
          </p:cNvPr>
          <p:cNvPicPr>
            <a:picLocks noChangeAspect="1"/>
          </p:cNvPicPr>
          <p:nvPr/>
        </p:nvPicPr>
        <p:blipFill>
          <a:blip r:embed="rId8" cstate="email">
            <a:extLst>
              <a:ext uri="{28A0092B-C50C-407E-A947-70E740481C1C}">
                <a14:useLocalDpi xmlns:a14="http://schemas.microsoft.com/office/drawing/2010/main"/>
              </a:ext>
            </a:extLst>
          </a:blip>
          <a:srcRect/>
          <a:stretch>
            <a:fillRect/>
          </a:stretch>
        </p:blipFill>
        <p:spPr bwMode="auto">
          <a:xfrm>
            <a:off x="6511605" y="5874999"/>
            <a:ext cx="1161352" cy="64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37890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8"/>
          <p:cNvSpPr txBox="1"/>
          <p:nvPr>
            <p:custDataLst>
              <p:tags r:id="rId1"/>
            </p:custDataLst>
          </p:nvPr>
        </p:nvSpPr>
        <p:spPr>
          <a:xfrm>
            <a:off x="360040" y="335558"/>
            <a:ext cx="8820472" cy="1077218"/>
          </a:xfrm>
          <a:prstGeom prst="rect">
            <a:avLst/>
          </a:prstGeom>
          <a:noFill/>
        </p:spPr>
        <p:txBody>
          <a:bodyPr wrap="square">
            <a:spAutoFit/>
          </a:bodyPr>
          <a:lstStyle/>
          <a:p>
            <a:pPr eaLnBrk="1" hangingPunct="1">
              <a:defRPr/>
            </a:pPr>
            <a:r>
              <a:rPr lang="fr-FR" sz="3200" b="1" dirty="0">
                <a:solidFill>
                  <a:srgbClr val="136B9D"/>
                </a:solidFill>
                <a:effectLst>
                  <a:outerShdw blurRad="38100" dist="38100" dir="2700000" algn="tl">
                    <a:srgbClr val="C0C0C0"/>
                  </a:outerShdw>
                </a:effectLst>
                <a:latin typeface="Candara" pitchFamily="34" charset="0"/>
              </a:rPr>
              <a:t>La parole à la salle</a:t>
            </a:r>
            <a:endParaRPr lang="fr-FR" sz="3200" b="1" dirty="0">
              <a:solidFill>
                <a:srgbClr val="FF0000"/>
              </a:solidFill>
              <a:effectLst>
                <a:outerShdw blurRad="38100" dist="38100" dir="2700000" algn="tl">
                  <a:srgbClr val="C0C0C0"/>
                </a:outerShdw>
              </a:effectLst>
              <a:latin typeface="Candara" pitchFamily="34" charset="0"/>
            </a:endParaRPr>
          </a:p>
          <a:p>
            <a:pPr eaLnBrk="1" hangingPunct="1">
              <a:defRPr/>
            </a:pPr>
            <a:endParaRPr lang="fr-FR" sz="3200" dirty="0">
              <a:latin typeface="Candara" pitchFamily="34" charset="0"/>
            </a:endParaRPr>
          </a:p>
        </p:txBody>
      </p:sp>
      <p:pic>
        <p:nvPicPr>
          <p:cNvPr id="7172" name="Image 9" descr="rectangle-vert.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432866" y="1078707"/>
            <a:ext cx="5075238"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ZoneTexte 5"/>
          <p:cNvSpPr txBox="1"/>
          <p:nvPr/>
        </p:nvSpPr>
        <p:spPr>
          <a:xfrm>
            <a:off x="467544" y="1978382"/>
            <a:ext cx="8280920" cy="2954655"/>
          </a:xfrm>
          <a:prstGeom prst="rect">
            <a:avLst/>
          </a:prstGeom>
          <a:noFill/>
        </p:spPr>
        <p:txBody>
          <a:bodyPr wrap="square" rtlCol="0">
            <a:spAutoFit/>
          </a:bodyPr>
          <a:lstStyle/>
          <a:p>
            <a:pPr marL="457200" indent="-457200">
              <a:spcBef>
                <a:spcPts val="1200"/>
              </a:spcBef>
              <a:buFont typeface="Arial" panose="020B0604020202020204" pitchFamily="34" charset="0"/>
              <a:buChar char="•"/>
            </a:pPr>
            <a:r>
              <a:rPr lang="fr-FR" sz="2600" b="1" dirty="0">
                <a:solidFill>
                  <a:schemeClr val="accent1">
                    <a:lumMod val="50000"/>
                  </a:schemeClr>
                </a:solidFill>
              </a:rPr>
              <a:t>Questions de clarification</a:t>
            </a:r>
            <a:r>
              <a:rPr lang="fr-FR" sz="2600" dirty="0">
                <a:solidFill>
                  <a:schemeClr val="accent1">
                    <a:lumMod val="50000"/>
                  </a:schemeClr>
                </a:solidFill>
              </a:rPr>
              <a:t> (sur les suites proposées, le rôle de l’Institution Adour……)</a:t>
            </a:r>
          </a:p>
          <a:p>
            <a:pPr marL="457200" indent="-457200">
              <a:spcBef>
                <a:spcPts val="1200"/>
              </a:spcBef>
              <a:buFont typeface="Arial" panose="020B0604020202020204" pitchFamily="34" charset="0"/>
              <a:buChar char="•"/>
            </a:pPr>
            <a:endParaRPr lang="fr-FR" sz="2600" b="1" dirty="0">
              <a:solidFill>
                <a:schemeClr val="accent1">
                  <a:lumMod val="50000"/>
                </a:schemeClr>
              </a:solidFill>
              <a:latin typeface="+mn-lt"/>
              <a:cs typeface="Calibri" pitchFamily="34" charset="0"/>
            </a:endParaRPr>
          </a:p>
          <a:p>
            <a:pPr marL="457200" indent="-457200">
              <a:spcBef>
                <a:spcPts val="1200"/>
              </a:spcBef>
              <a:buFont typeface="Arial" panose="020B0604020202020204" pitchFamily="34" charset="0"/>
              <a:buChar char="•"/>
            </a:pPr>
            <a:r>
              <a:rPr lang="fr-FR" sz="2600" b="1" dirty="0">
                <a:solidFill>
                  <a:schemeClr val="accent1">
                    <a:lumMod val="50000"/>
                  </a:schemeClr>
                </a:solidFill>
              </a:rPr>
              <a:t>Apports complémentaires </a:t>
            </a:r>
            <a:r>
              <a:rPr lang="fr-FR" sz="2600" dirty="0">
                <a:solidFill>
                  <a:schemeClr val="accent1">
                    <a:lumMod val="50000"/>
                  </a:schemeClr>
                </a:solidFill>
              </a:rPr>
              <a:t>(des expérimentation à mener, des acteurs à mobiliser……)</a:t>
            </a:r>
          </a:p>
          <a:p>
            <a:pPr marL="457200" indent="-457200">
              <a:spcBef>
                <a:spcPts val="1200"/>
              </a:spcBef>
              <a:buFont typeface="Arial" panose="020B0604020202020204" pitchFamily="34" charset="0"/>
              <a:buChar char="•"/>
            </a:pPr>
            <a:endParaRPr lang="fr-FR" sz="2600" b="1" dirty="0">
              <a:solidFill>
                <a:schemeClr val="accent1">
                  <a:lumMod val="50000"/>
                </a:schemeClr>
              </a:solidFill>
              <a:latin typeface="+mn-lt"/>
              <a:cs typeface="Calibri" pitchFamily="34" charset="0"/>
            </a:endParaRPr>
          </a:p>
        </p:txBody>
      </p:sp>
      <p:pic>
        <p:nvPicPr>
          <p:cNvPr id="7" name="Graphique 6" descr="Questions">
            <a:extLst>
              <a:ext uri="{FF2B5EF4-FFF2-40B4-BE49-F238E27FC236}">
                <a16:creationId xmlns:a16="http://schemas.microsoft.com/office/drawing/2014/main" xmlns="" id="{9545FD5F-9A1C-4E26-90C7-E1600D493D5F}"/>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6876256" y="5172213"/>
            <a:ext cx="965663" cy="965663"/>
          </a:xfrm>
          <a:prstGeom prst="rect">
            <a:avLst/>
          </a:prstGeom>
        </p:spPr>
      </p:pic>
      <p:pic>
        <p:nvPicPr>
          <p:cNvPr id="8" name="Graphique 7" descr="Personne avec une idée">
            <a:extLst>
              <a:ext uri="{FF2B5EF4-FFF2-40B4-BE49-F238E27FC236}">
                <a16:creationId xmlns:a16="http://schemas.microsoft.com/office/drawing/2014/main" xmlns="" id="{11C362F0-5DD9-428D-ADEB-CDB57634E2B6}"/>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p:blipFill>
        <p:spPr>
          <a:xfrm>
            <a:off x="7596336" y="4884162"/>
            <a:ext cx="897970" cy="897970"/>
          </a:xfrm>
          <a:prstGeom prst="rect">
            <a:avLst/>
          </a:prstGeom>
        </p:spPr>
      </p:pic>
    </p:spTree>
    <p:extLst>
      <p:ext uri="{BB962C8B-B14F-4D97-AF65-F5344CB8AC3E}">
        <p14:creationId xmlns:p14="http://schemas.microsoft.com/office/powerpoint/2010/main" val="1662492822"/>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Image 3"/>
          <p:cNvPicPr>
            <a:picLocks noChangeAspect="1"/>
          </p:cNvPicPr>
          <p:nvPr/>
        </p:nvPicPr>
        <p:blipFill>
          <a:blip r:embed="rId8" cstate="email">
            <a:extLst>
              <a:ext uri="{28A0092B-C50C-407E-A947-70E740481C1C}">
                <a14:useLocalDpi xmlns:a14="http://schemas.microsoft.com/office/drawing/2010/main"/>
              </a:ext>
            </a:extLst>
          </a:blip>
          <a:srcRect/>
          <a:stretch>
            <a:fillRect/>
          </a:stretch>
        </p:blipFill>
        <p:spPr bwMode="auto">
          <a:xfrm>
            <a:off x="4589463" y="3501231"/>
            <a:ext cx="3438525"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Rectangle 27"/>
          <p:cNvSpPr/>
          <p:nvPr>
            <p:custDataLst>
              <p:tags r:id="rId1"/>
            </p:custDataLst>
          </p:nvPr>
        </p:nvSpPr>
        <p:spPr>
          <a:xfrm>
            <a:off x="34925" y="26988"/>
            <a:ext cx="3203575" cy="5778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solidFill>
                <a:schemeClr val="bg1"/>
              </a:solidFill>
              <a:cs typeface="Arial" pitchFamily="34" charset="0"/>
            </a:endParaRPr>
          </a:p>
        </p:txBody>
      </p:sp>
      <p:pic>
        <p:nvPicPr>
          <p:cNvPr id="6148" name="Image 29" descr="papillon.png"/>
          <p:cNvPicPr>
            <a:picLocks noChangeAspect="1" noChangeArrowheads="1"/>
          </p:cNvPicPr>
          <p:nvPr>
            <p:custDataLst>
              <p:tags r:id="rId2"/>
            </p:custDataLst>
          </p:nvPr>
        </p:nvPicPr>
        <p:blipFill>
          <a:blip r:embed="rId9" cstate="email">
            <a:lum bright="38000" contrast="-44000"/>
            <a:extLst>
              <a:ext uri="{28A0092B-C50C-407E-A947-70E740481C1C}">
                <a14:useLocalDpi xmlns:a14="http://schemas.microsoft.com/office/drawing/2010/main"/>
              </a:ext>
            </a:extLst>
          </a:blip>
          <a:srcRect/>
          <a:stretch>
            <a:fillRect/>
          </a:stretch>
        </p:blipFill>
        <p:spPr bwMode="auto">
          <a:xfrm>
            <a:off x="6588125" y="657225"/>
            <a:ext cx="2376488" cy="2465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Image 31" descr="ACTEON_LOGO_COULEUR transparent"/>
          <p:cNvPicPr>
            <a:picLocks noChangeAspect="1" noChangeArrowheads="1"/>
          </p:cNvPicPr>
          <p:nvPr>
            <p:custDataLst>
              <p:tags r:id="rId3"/>
            </p:custDataLst>
          </p:nvPr>
        </p:nvPicPr>
        <p:blipFill>
          <a:blip r:embed="rId10" cstate="email">
            <a:extLst>
              <a:ext uri="{28A0092B-C50C-407E-A947-70E740481C1C}">
                <a14:useLocalDpi xmlns:a14="http://schemas.microsoft.com/office/drawing/2010/main"/>
              </a:ext>
            </a:extLst>
          </a:blip>
          <a:srcRect/>
          <a:stretch>
            <a:fillRect/>
          </a:stretch>
        </p:blipFill>
        <p:spPr bwMode="auto">
          <a:xfrm>
            <a:off x="4716463" y="0"/>
            <a:ext cx="1584325"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e 32"/>
          <p:cNvGrpSpPr>
            <a:grpSpLocks/>
          </p:cNvGrpSpPr>
          <p:nvPr/>
        </p:nvGrpSpPr>
        <p:grpSpPr bwMode="auto">
          <a:xfrm>
            <a:off x="1836738" y="3140868"/>
            <a:ext cx="5327650" cy="2592388"/>
            <a:chOff x="3275856" y="3357048"/>
            <a:chExt cx="5328592" cy="2591868"/>
          </a:xfrm>
        </p:grpSpPr>
        <p:pic>
          <p:nvPicPr>
            <p:cNvPr id="6162" name="Image 35" descr="divisers.png"/>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3275856" y="5434566"/>
              <a:ext cx="5328592"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63" name="Image 37" descr="divisers.png"/>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rot="10800000">
              <a:off x="3275856" y="3357048"/>
              <a:ext cx="5328592"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152" name="ZoneTexte 38"/>
          <p:cNvSpPr txBox="1">
            <a:spLocks noChangeArrowheads="1"/>
          </p:cNvSpPr>
          <p:nvPr>
            <p:custDataLst>
              <p:tags r:id="rId4"/>
            </p:custDataLst>
          </p:nvPr>
        </p:nvSpPr>
        <p:spPr bwMode="auto">
          <a:xfrm>
            <a:off x="3492500" y="5805264"/>
            <a:ext cx="503994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fr-FR" altLang="fr-FR" dirty="0">
                <a:solidFill>
                  <a:srgbClr val="136B9D"/>
                </a:solidFill>
                <a:latin typeface="Corbel" panose="020B0503020204020204" pitchFamily="34" charset="0"/>
                <a:ea typeface="ヒラギノ角ゴ Pro W3" pitchFamily="-104" charset="-128"/>
              </a:rPr>
              <a:t>Réunion publique</a:t>
            </a:r>
          </a:p>
          <a:p>
            <a:pPr algn="r" eaLnBrk="1" hangingPunct="1"/>
            <a:r>
              <a:rPr lang="fr-FR" altLang="fr-FR" dirty="0">
                <a:solidFill>
                  <a:srgbClr val="136B9D"/>
                </a:solidFill>
                <a:latin typeface="Corbel" panose="020B0503020204020204" pitchFamily="34" charset="0"/>
                <a:ea typeface="ヒラギノ角ゴ Pro W3" pitchFamily="-104" charset="-128"/>
              </a:rPr>
              <a:t>Pau, le 11 juin 2019</a:t>
            </a:r>
          </a:p>
        </p:txBody>
      </p:sp>
      <p:pic>
        <p:nvPicPr>
          <p:cNvPr id="6153" name="Picture 15"/>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971550" y="3501231"/>
            <a:ext cx="3455988" cy="179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4" name="Picture 17"/>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6372225" y="265113"/>
            <a:ext cx="1511300" cy="49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5" name="AutoShape 24" descr="imap://c%2Echanard%40acteon-environment%2Eeu@ssl0.ovh.net:993/fetch%3EUID%3E.INBOX.INBOX.2015-12_INSTADOUR_Adour2050%3E18?header=quotebody&amp;part=1.2.2&amp;filename=LOGOMINI-MTP.jpg"/>
          <p:cNvSpPr>
            <a:spLocks noChangeAspect="1" noChangeArrowheads="1"/>
          </p:cNvSpPr>
          <p:nvPr/>
        </p:nvSpPr>
        <p:spPr bwMode="auto">
          <a:xfrm>
            <a:off x="31750" y="-68263"/>
            <a:ext cx="1038225" cy="819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r-FR" altLang="fr-FR">
              <a:ea typeface="ヒラギノ角ゴ Pro W3" pitchFamily="-104" charset="-128"/>
            </a:endParaRPr>
          </a:p>
        </p:txBody>
      </p:sp>
      <p:sp>
        <p:nvSpPr>
          <p:cNvPr id="6156" name="AutoShape 26" descr="imap://c%2Echanard%40acteon-environment%2Eeu@ssl0.ovh.net:993/fetch%3EUID%3E.INBOX.INBOX.2015-12_INSTADOUR_Adour2050%3E18?header=quotebody&amp;part=1.2.2&amp;filename=LOGOMINI-MTP.jpg"/>
          <p:cNvSpPr>
            <a:spLocks noChangeAspect="1" noChangeArrowheads="1"/>
          </p:cNvSpPr>
          <p:nvPr/>
        </p:nvSpPr>
        <p:spPr bwMode="auto">
          <a:xfrm>
            <a:off x="31750" y="-68263"/>
            <a:ext cx="1038225" cy="819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r-FR" altLang="fr-FR">
              <a:ea typeface="ヒラギノ角ゴ Pro W3" pitchFamily="-104" charset="-128"/>
            </a:endParaRPr>
          </a:p>
        </p:txBody>
      </p:sp>
      <p:sp>
        <p:nvSpPr>
          <p:cNvPr id="6157" name="AutoShape 28" descr="imap://c%2Echanard%40acteon-environment%2Eeu@ssl0.ovh.net:993/fetch%3EUID%3E.INBOX.INBOX.2015-12_INSTADOUR_Adour2050%3E18?header=quotebody&amp;part=1.2.2&amp;filename=LOGOMINI-MTP.jpg"/>
          <p:cNvSpPr>
            <a:spLocks noChangeAspect="1" noChangeArrowheads="1"/>
          </p:cNvSpPr>
          <p:nvPr/>
        </p:nvSpPr>
        <p:spPr bwMode="auto">
          <a:xfrm>
            <a:off x="31750" y="-68263"/>
            <a:ext cx="1038225" cy="819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r-FR" altLang="fr-FR">
              <a:ea typeface="ヒラギノ角ゴ Pro W3" pitchFamily="-104" charset="-128"/>
            </a:endParaRPr>
          </a:p>
        </p:txBody>
      </p:sp>
      <p:pic>
        <p:nvPicPr>
          <p:cNvPr id="6160" name="Image 1"/>
          <p:cNvPicPr>
            <a:picLocks noChangeAspect="1"/>
          </p:cNvPicPr>
          <p:nvPr/>
        </p:nvPicPr>
        <p:blipFill>
          <a:blip r:embed="rId14" cstate="email">
            <a:extLst>
              <a:ext uri="{28A0092B-C50C-407E-A947-70E740481C1C}">
                <a14:useLocalDpi xmlns:a14="http://schemas.microsoft.com/office/drawing/2010/main"/>
              </a:ext>
            </a:extLst>
          </a:blip>
          <a:srcRect/>
          <a:stretch>
            <a:fillRect/>
          </a:stretch>
        </p:blipFill>
        <p:spPr bwMode="auto">
          <a:xfrm>
            <a:off x="179388" y="44624"/>
            <a:ext cx="2065337"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61" name="Picture 16"/>
          <p:cNvPicPr>
            <a:picLocks noChangeAspect="1" noChangeArrowheads="1"/>
          </p:cNvPicPr>
          <p:nvPr/>
        </p:nvPicPr>
        <p:blipFill>
          <a:blip r:embed="rId15" cstate="email">
            <a:extLst>
              <a:ext uri="{28A0092B-C50C-407E-A947-70E740481C1C}">
                <a14:useLocalDpi xmlns:a14="http://schemas.microsoft.com/office/drawing/2010/main"/>
              </a:ext>
            </a:extLst>
          </a:blip>
          <a:srcRect/>
          <a:stretch>
            <a:fillRect/>
          </a:stretch>
        </p:blipFill>
        <p:spPr bwMode="auto">
          <a:xfrm>
            <a:off x="8028384" y="114970"/>
            <a:ext cx="793750"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Image 18"/>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28148" y="5661248"/>
            <a:ext cx="4260291" cy="1005029"/>
          </a:xfrm>
          <a:prstGeom prst="rect">
            <a:avLst/>
          </a:prstGeom>
        </p:spPr>
      </p:pic>
      <p:sp>
        <p:nvSpPr>
          <p:cNvPr id="20" name="ZoneTexte 30">
            <a:extLst>
              <a:ext uri="{FF2B5EF4-FFF2-40B4-BE49-F238E27FC236}">
                <a16:creationId xmlns:a16="http://schemas.microsoft.com/office/drawing/2014/main" xmlns="" id="{8D90E2B9-DBAF-459A-97A5-F58F555DC556}"/>
              </a:ext>
            </a:extLst>
          </p:cNvPr>
          <p:cNvSpPr txBox="1">
            <a:spLocks noChangeArrowheads="1"/>
          </p:cNvSpPr>
          <p:nvPr>
            <p:custDataLst>
              <p:tags r:id="rId5"/>
            </p:custDataLst>
          </p:nvPr>
        </p:nvSpPr>
        <p:spPr bwMode="auto">
          <a:xfrm>
            <a:off x="538608" y="1700808"/>
            <a:ext cx="8497888" cy="1508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fr-FR" sz="3600" b="1" dirty="0">
                <a:solidFill>
                  <a:srgbClr val="136B9D"/>
                </a:solidFill>
                <a:latin typeface="Corbel" panose="020B0503020204020204" pitchFamily="34" charset="0"/>
                <a:ea typeface="ヒラギノ角ゴ Pro W3" pitchFamily="-104" charset="-128"/>
              </a:rPr>
              <a:t>Conclusions</a:t>
            </a:r>
          </a:p>
          <a:p>
            <a:pPr eaLnBrk="1" hangingPunct="1"/>
            <a:endParaRPr lang="fr-FR" altLang="fr-FR" sz="2800" b="1" dirty="0">
              <a:solidFill>
                <a:srgbClr val="136B9D"/>
              </a:solidFill>
              <a:latin typeface="Corbel" panose="020B0503020204020204" pitchFamily="34" charset="0"/>
              <a:ea typeface="ヒラギノ角ゴ Pro W3" pitchFamily="-104" charset="-128"/>
            </a:endParaRPr>
          </a:p>
          <a:p>
            <a:pPr algn="r" eaLnBrk="1" hangingPunct="1"/>
            <a:r>
              <a:rPr lang="fr-FR" altLang="fr-FR" sz="2800" b="1" dirty="0">
                <a:solidFill>
                  <a:srgbClr val="136B9D"/>
                </a:solidFill>
                <a:latin typeface="Corbel" panose="020B0503020204020204" pitchFamily="34" charset="0"/>
                <a:ea typeface="ヒラギノ角ゴ Pro W3" pitchFamily="-104" charset="-128"/>
              </a:rPr>
              <a:t>Paul Carrère, Président, Institution Adour</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Image 3"/>
          <p:cNvPicPr>
            <a:picLocks noChangeAspect="1"/>
          </p:cNvPicPr>
          <p:nvPr/>
        </p:nvPicPr>
        <p:blipFill>
          <a:blip r:embed="rId8" cstate="email">
            <a:extLst>
              <a:ext uri="{28A0092B-C50C-407E-A947-70E740481C1C}">
                <a14:useLocalDpi xmlns:a14="http://schemas.microsoft.com/office/drawing/2010/main"/>
              </a:ext>
            </a:extLst>
          </a:blip>
          <a:srcRect/>
          <a:stretch>
            <a:fillRect/>
          </a:stretch>
        </p:blipFill>
        <p:spPr bwMode="auto">
          <a:xfrm>
            <a:off x="4589463" y="3501231"/>
            <a:ext cx="3438525"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Rectangle 27"/>
          <p:cNvSpPr/>
          <p:nvPr>
            <p:custDataLst>
              <p:tags r:id="rId1"/>
            </p:custDataLst>
          </p:nvPr>
        </p:nvSpPr>
        <p:spPr>
          <a:xfrm>
            <a:off x="34925" y="26988"/>
            <a:ext cx="3203575" cy="5778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solidFill>
                <a:schemeClr val="bg1"/>
              </a:solidFill>
              <a:cs typeface="Arial" pitchFamily="34" charset="0"/>
            </a:endParaRPr>
          </a:p>
        </p:txBody>
      </p:sp>
      <p:pic>
        <p:nvPicPr>
          <p:cNvPr id="6148" name="Image 29" descr="papillon.png"/>
          <p:cNvPicPr>
            <a:picLocks noChangeAspect="1" noChangeArrowheads="1"/>
          </p:cNvPicPr>
          <p:nvPr>
            <p:custDataLst>
              <p:tags r:id="rId2"/>
            </p:custDataLst>
          </p:nvPr>
        </p:nvPicPr>
        <p:blipFill>
          <a:blip r:embed="rId9" cstate="email">
            <a:lum bright="38000" contrast="-44000"/>
            <a:extLst>
              <a:ext uri="{28A0092B-C50C-407E-A947-70E740481C1C}">
                <a14:useLocalDpi xmlns:a14="http://schemas.microsoft.com/office/drawing/2010/main"/>
              </a:ext>
            </a:extLst>
          </a:blip>
          <a:srcRect/>
          <a:stretch>
            <a:fillRect/>
          </a:stretch>
        </p:blipFill>
        <p:spPr bwMode="auto">
          <a:xfrm>
            <a:off x="6588125" y="657225"/>
            <a:ext cx="2376488" cy="2465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9" name="ZoneTexte 30"/>
          <p:cNvSpPr txBox="1">
            <a:spLocks noChangeArrowheads="1"/>
          </p:cNvSpPr>
          <p:nvPr>
            <p:custDataLst>
              <p:tags r:id="rId3"/>
            </p:custDataLst>
          </p:nvPr>
        </p:nvSpPr>
        <p:spPr bwMode="auto">
          <a:xfrm>
            <a:off x="826640" y="1991742"/>
            <a:ext cx="8497888"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fr-FR" sz="3200" b="1" i="1" dirty="0">
                <a:solidFill>
                  <a:srgbClr val="136B9D"/>
                </a:solidFill>
                <a:latin typeface="Corbel" panose="020B0503020204020204" pitchFamily="34" charset="0"/>
                <a:ea typeface="ヒラギノ角ゴ Pro W3" pitchFamily="-104" charset="-128"/>
              </a:rPr>
              <a:t> Merci pour votre participation et vos contributions</a:t>
            </a:r>
          </a:p>
        </p:txBody>
      </p:sp>
      <p:pic>
        <p:nvPicPr>
          <p:cNvPr id="6150" name="Image 31" descr="ACTEON_LOGO_COULEUR transparent"/>
          <p:cNvPicPr>
            <a:picLocks noChangeAspect="1" noChangeArrowheads="1"/>
          </p:cNvPicPr>
          <p:nvPr>
            <p:custDataLst>
              <p:tags r:id="rId4"/>
            </p:custDataLst>
          </p:nvPr>
        </p:nvPicPr>
        <p:blipFill>
          <a:blip r:embed="rId10" cstate="email">
            <a:extLst>
              <a:ext uri="{28A0092B-C50C-407E-A947-70E740481C1C}">
                <a14:useLocalDpi xmlns:a14="http://schemas.microsoft.com/office/drawing/2010/main"/>
              </a:ext>
            </a:extLst>
          </a:blip>
          <a:srcRect/>
          <a:stretch>
            <a:fillRect/>
          </a:stretch>
        </p:blipFill>
        <p:spPr bwMode="auto">
          <a:xfrm>
            <a:off x="4716463" y="0"/>
            <a:ext cx="1584325"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e 32"/>
          <p:cNvGrpSpPr>
            <a:grpSpLocks/>
          </p:cNvGrpSpPr>
          <p:nvPr/>
        </p:nvGrpSpPr>
        <p:grpSpPr bwMode="auto">
          <a:xfrm>
            <a:off x="1836738" y="3140868"/>
            <a:ext cx="5327650" cy="2592388"/>
            <a:chOff x="3275856" y="3357048"/>
            <a:chExt cx="5328592" cy="2591868"/>
          </a:xfrm>
        </p:grpSpPr>
        <p:pic>
          <p:nvPicPr>
            <p:cNvPr id="6162" name="Image 35" descr="divisers.png"/>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3275856" y="5434566"/>
              <a:ext cx="5328592"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63" name="Image 37" descr="divisers.png"/>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rot="10800000">
              <a:off x="3275856" y="3357048"/>
              <a:ext cx="5328592"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152" name="ZoneTexte 38"/>
          <p:cNvSpPr txBox="1">
            <a:spLocks noChangeArrowheads="1"/>
          </p:cNvSpPr>
          <p:nvPr>
            <p:custDataLst>
              <p:tags r:id="rId5"/>
            </p:custDataLst>
          </p:nvPr>
        </p:nvSpPr>
        <p:spPr bwMode="auto">
          <a:xfrm>
            <a:off x="3492500" y="5805264"/>
            <a:ext cx="503994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fr-FR" altLang="fr-FR" dirty="0">
                <a:solidFill>
                  <a:srgbClr val="136B9D"/>
                </a:solidFill>
                <a:latin typeface="Corbel" panose="020B0503020204020204" pitchFamily="34" charset="0"/>
                <a:ea typeface="ヒラギノ角ゴ Pro W3" pitchFamily="-104" charset="-128"/>
              </a:rPr>
              <a:t>Comité de pilotage</a:t>
            </a:r>
          </a:p>
          <a:p>
            <a:pPr algn="r" eaLnBrk="1" hangingPunct="1"/>
            <a:r>
              <a:rPr lang="fr-FR" altLang="fr-FR" dirty="0">
                <a:solidFill>
                  <a:srgbClr val="136B9D"/>
                </a:solidFill>
                <a:latin typeface="Corbel" panose="020B0503020204020204" pitchFamily="34" charset="0"/>
                <a:ea typeface="ヒラギノ角ゴ Pro W3" pitchFamily="-104" charset="-128"/>
              </a:rPr>
              <a:t>24 mai 2019</a:t>
            </a:r>
          </a:p>
        </p:txBody>
      </p:sp>
      <p:pic>
        <p:nvPicPr>
          <p:cNvPr id="6153" name="Picture 15"/>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971550" y="3501231"/>
            <a:ext cx="3455988" cy="179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4" name="Picture 17"/>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6372225" y="265113"/>
            <a:ext cx="1511300" cy="49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5" name="AutoShape 24" descr="imap://c%2Echanard%40acteon-environment%2Eeu@ssl0.ovh.net:993/fetch%3EUID%3E.INBOX.INBOX.2015-12_INSTADOUR_Adour2050%3E18?header=quotebody&amp;part=1.2.2&amp;filename=LOGOMINI-MTP.jpg"/>
          <p:cNvSpPr>
            <a:spLocks noChangeAspect="1" noChangeArrowheads="1"/>
          </p:cNvSpPr>
          <p:nvPr/>
        </p:nvSpPr>
        <p:spPr bwMode="auto">
          <a:xfrm>
            <a:off x="31750" y="-68263"/>
            <a:ext cx="1038225" cy="819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r-FR" altLang="fr-FR">
              <a:ea typeface="ヒラギノ角ゴ Pro W3" pitchFamily="-104" charset="-128"/>
            </a:endParaRPr>
          </a:p>
        </p:txBody>
      </p:sp>
      <p:sp>
        <p:nvSpPr>
          <p:cNvPr id="6156" name="AutoShape 26" descr="imap://c%2Echanard%40acteon-environment%2Eeu@ssl0.ovh.net:993/fetch%3EUID%3E.INBOX.INBOX.2015-12_INSTADOUR_Adour2050%3E18?header=quotebody&amp;part=1.2.2&amp;filename=LOGOMINI-MTP.jpg"/>
          <p:cNvSpPr>
            <a:spLocks noChangeAspect="1" noChangeArrowheads="1"/>
          </p:cNvSpPr>
          <p:nvPr/>
        </p:nvSpPr>
        <p:spPr bwMode="auto">
          <a:xfrm>
            <a:off x="31750" y="-68263"/>
            <a:ext cx="1038225" cy="819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r-FR" altLang="fr-FR">
              <a:ea typeface="ヒラギノ角ゴ Pro W3" pitchFamily="-104" charset="-128"/>
            </a:endParaRPr>
          </a:p>
        </p:txBody>
      </p:sp>
      <p:sp>
        <p:nvSpPr>
          <p:cNvPr id="6157" name="AutoShape 28" descr="imap://c%2Echanard%40acteon-environment%2Eeu@ssl0.ovh.net:993/fetch%3EUID%3E.INBOX.INBOX.2015-12_INSTADOUR_Adour2050%3E18?header=quotebody&amp;part=1.2.2&amp;filename=LOGOMINI-MTP.jpg"/>
          <p:cNvSpPr>
            <a:spLocks noChangeAspect="1" noChangeArrowheads="1"/>
          </p:cNvSpPr>
          <p:nvPr/>
        </p:nvSpPr>
        <p:spPr bwMode="auto">
          <a:xfrm>
            <a:off x="31750" y="-68263"/>
            <a:ext cx="1038225" cy="819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r-FR" altLang="fr-FR">
              <a:ea typeface="ヒラギノ角ゴ Pro W3" pitchFamily="-104" charset="-128"/>
            </a:endParaRPr>
          </a:p>
        </p:txBody>
      </p:sp>
      <p:pic>
        <p:nvPicPr>
          <p:cNvPr id="6160" name="Image 1"/>
          <p:cNvPicPr>
            <a:picLocks noChangeAspect="1"/>
          </p:cNvPicPr>
          <p:nvPr/>
        </p:nvPicPr>
        <p:blipFill>
          <a:blip r:embed="rId14" cstate="email">
            <a:extLst>
              <a:ext uri="{28A0092B-C50C-407E-A947-70E740481C1C}">
                <a14:useLocalDpi xmlns:a14="http://schemas.microsoft.com/office/drawing/2010/main"/>
              </a:ext>
            </a:extLst>
          </a:blip>
          <a:srcRect/>
          <a:stretch>
            <a:fillRect/>
          </a:stretch>
        </p:blipFill>
        <p:spPr bwMode="auto">
          <a:xfrm>
            <a:off x="179388" y="44624"/>
            <a:ext cx="2065337"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61" name="Picture 16"/>
          <p:cNvPicPr>
            <a:picLocks noChangeAspect="1" noChangeArrowheads="1"/>
          </p:cNvPicPr>
          <p:nvPr/>
        </p:nvPicPr>
        <p:blipFill>
          <a:blip r:embed="rId15" cstate="email">
            <a:extLst>
              <a:ext uri="{28A0092B-C50C-407E-A947-70E740481C1C}">
                <a14:useLocalDpi xmlns:a14="http://schemas.microsoft.com/office/drawing/2010/main"/>
              </a:ext>
            </a:extLst>
          </a:blip>
          <a:srcRect/>
          <a:stretch>
            <a:fillRect/>
          </a:stretch>
        </p:blipFill>
        <p:spPr bwMode="auto">
          <a:xfrm>
            <a:off x="8028384" y="114970"/>
            <a:ext cx="793750"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Image 18"/>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28148" y="5661248"/>
            <a:ext cx="4260291" cy="1005029"/>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ZoneTexte 8"/>
          <p:cNvSpPr txBox="1"/>
          <p:nvPr>
            <p:custDataLst>
              <p:tags r:id="rId1"/>
            </p:custDataLst>
          </p:nvPr>
        </p:nvSpPr>
        <p:spPr>
          <a:xfrm>
            <a:off x="266782" y="127450"/>
            <a:ext cx="8697706" cy="1569660"/>
          </a:xfrm>
          <a:prstGeom prst="rect">
            <a:avLst/>
          </a:prstGeom>
          <a:noFill/>
        </p:spPr>
        <p:txBody>
          <a:bodyPr wrap="square">
            <a:spAutoFit/>
          </a:bodyPr>
          <a:lstStyle/>
          <a:p>
            <a:pPr eaLnBrk="1" hangingPunct="1">
              <a:defRPr/>
            </a:pPr>
            <a:r>
              <a:rPr lang="fr-FR" sz="3200" b="1" dirty="0">
                <a:solidFill>
                  <a:srgbClr val="136B9D"/>
                </a:solidFill>
                <a:latin typeface="Candara" pitchFamily="34" charset="0"/>
              </a:rPr>
              <a:t>Le territoire considéré dans l’étude prospective Adour 2050</a:t>
            </a:r>
            <a:endParaRPr lang="fr-FR" sz="3200" b="1" dirty="0">
              <a:solidFill>
                <a:srgbClr val="FF0000"/>
              </a:solidFill>
              <a:effectLst>
                <a:outerShdw blurRad="38100" dist="38100" dir="2700000" algn="tl">
                  <a:srgbClr val="C0C0C0"/>
                </a:outerShdw>
              </a:effectLst>
              <a:latin typeface="Candara" pitchFamily="34" charset="0"/>
            </a:endParaRPr>
          </a:p>
          <a:p>
            <a:pPr eaLnBrk="1" hangingPunct="1">
              <a:defRPr/>
            </a:pPr>
            <a:endParaRPr lang="fr-FR" sz="3200" dirty="0">
              <a:latin typeface="Candara" pitchFamily="34" charset="0"/>
            </a:endParaRPr>
          </a:p>
        </p:txBody>
      </p:sp>
      <p:pic>
        <p:nvPicPr>
          <p:cNvPr id="7172" name="Image 9" descr="rectangle-vert.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250825" y="1268760"/>
            <a:ext cx="5075238"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Group 268">
            <a:extLst>
              <a:ext uri="{FF2B5EF4-FFF2-40B4-BE49-F238E27FC236}">
                <a16:creationId xmlns:a16="http://schemas.microsoft.com/office/drawing/2014/main" xmlns="" id="{BB3AD27B-26FA-4E6C-A30A-171166D801A5}"/>
              </a:ext>
            </a:extLst>
          </p:cNvPr>
          <p:cNvGrpSpPr>
            <a:grpSpLocks/>
          </p:cNvGrpSpPr>
          <p:nvPr/>
        </p:nvGrpSpPr>
        <p:grpSpPr bwMode="auto">
          <a:xfrm>
            <a:off x="678086" y="1484785"/>
            <a:ext cx="6054154" cy="5271916"/>
            <a:chOff x="5048" y="3197"/>
            <a:chExt cx="5931" cy="5209"/>
          </a:xfrm>
        </p:grpSpPr>
        <p:pic>
          <p:nvPicPr>
            <p:cNvPr id="8" name="Picture 269" descr="^53CDFC05260DED95661A25D5447204BF6CE6F29C81921D7EBE^pimgpsh_fullsize_distr">
              <a:extLst>
                <a:ext uri="{FF2B5EF4-FFF2-40B4-BE49-F238E27FC236}">
                  <a16:creationId xmlns:a16="http://schemas.microsoft.com/office/drawing/2014/main" xmlns="" id="{5857999C-FBF3-485F-A423-105DD1509B30}"/>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179" y="3197"/>
              <a:ext cx="4800" cy="459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70" descr="^518E6B4BE483835B188FC3AA0C5280B3484DC10D95615E4353^pimgpsh_fullsize_distr">
              <a:extLst>
                <a:ext uri="{FF2B5EF4-FFF2-40B4-BE49-F238E27FC236}">
                  <a16:creationId xmlns:a16="http://schemas.microsoft.com/office/drawing/2014/main" xmlns="" id="{C8723684-3F8C-4EFD-8C3D-47E587226EF7}"/>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048" y="6541"/>
              <a:ext cx="2263" cy="1865"/>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74640209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8"/>
          <p:cNvSpPr txBox="1"/>
          <p:nvPr>
            <p:custDataLst>
              <p:tags r:id="rId1"/>
            </p:custDataLst>
          </p:nvPr>
        </p:nvSpPr>
        <p:spPr>
          <a:xfrm>
            <a:off x="240481" y="407566"/>
            <a:ext cx="8652694" cy="1077218"/>
          </a:xfrm>
          <a:prstGeom prst="rect">
            <a:avLst/>
          </a:prstGeom>
          <a:noFill/>
        </p:spPr>
        <p:txBody>
          <a:bodyPr wrap="square">
            <a:spAutoFit/>
          </a:bodyPr>
          <a:lstStyle/>
          <a:p>
            <a:pPr eaLnBrk="1" hangingPunct="1">
              <a:defRPr/>
            </a:pPr>
            <a:r>
              <a:rPr lang="fr-FR" sz="3200" b="1" dirty="0">
                <a:solidFill>
                  <a:srgbClr val="136B9D"/>
                </a:solidFill>
                <a:latin typeface="Candara" pitchFamily="34" charset="0"/>
              </a:rPr>
              <a:t>Les objectifs de l’étude prospective Adour 2050</a:t>
            </a:r>
            <a:endParaRPr lang="fr-FR" sz="3200" b="1" dirty="0">
              <a:solidFill>
                <a:srgbClr val="FF0000"/>
              </a:solidFill>
              <a:effectLst>
                <a:outerShdw blurRad="38100" dist="38100" dir="2700000" algn="tl">
                  <a:srgbClr val="C0C0C0"/>
                </a:outerShdw>
              </a:effectLst>
              <a:latin typeface="Candara" pitchFamily="34" charset="0"/>
            </a:endParaRPr>
          </a:p>
          <a:p>
            <a:pPr eaLnBrk="1" hangingPunct="1">
              <a:defRPr/>
            </a:pPr>
            <a:endParaRPr lang="fr-FR" sz="3200" dirty="0">
              <a:latin typeface="Candara" pitchFamily="34" charset="0"/>
            </a:endParaRPr>
          </a:p>
        </p:txBody>
      </p:sp>
      <p:pic>
        <p:nvPicPr>
          <p:cNvPr id="7172" name="Image 9" descr="rectangle-vert.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250825" y="1268760"/>
            <a:ext cx="5075238"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Connecteur droit avec flèche 4">
            <a:extLst>
              <a:ext uri="{FF2B5EF4-FFF2-40B4-BE49-F238E27FC236}">
                <a16:creationId xmlns:a16="http://schemas.microsoft.com/office/drawing/2014/main" xmlns="" id="{D013742B-F159-4C22-B6C1-5E5A2FAD2295}"/>
              </a:ext>
            </a:extLst>
          </p:cNvPr>
          <p:cNvCxnSpPr/>
          <p:nvPr/>
        </p:nvCxnSpPr>
        <p:spPr>
          <a:xfrm flipV="1">
            <a:off x="2292293" y="2383103"/>
            <a:ext cx="992302" cy="1184902"/>
          </a:xfrm>
          <a:prstGeom prst="straightConnector1">
            <a:avLst/>
          </a:prstGeom>
          <a:ln w="92075">
            <a:solidFill>
              <a:srgbClr val="D6D100"/>
            </a:solidFill>
            <a:tailEnd type="triangle"/>
          </a:ln>
        </p:spPr>
        <p:style>
          <a:lnRef idx="1">
            <a:schemeClr val="accent1"/>
          </a:lnRef>
          <a:fillRef idx="0">
            <a:schemeClr val="accent1"/>
          </a:fillRef>
          <a:effectRef idx="0">
            <a:schemeClr val="accent1"/>
          </a:effectRef>
          <a:fontRef idx="minor">
            <a:schemeClr val="tx1"/>
          </a:fontRef>
        </p:style>
      </p:cxnSp>
      <p:pic>
        <p:nvPicPr>
          <p:cNvPr id="6" name="Image 5">
            <a:extLst>
              <a:ext uri="{FF2B5EF4-FFF2-40B4-BE49-F238E27FC236}">
                <a16:creationId xmlns:a16="http://schemas.microsoft.com/office/drawing/2014/main" xmlns="" id="{C2DE1D5C-0AE2-48CC-9258-627BC4F7533A}"/>
              </a:ext>
            </a:extLst>
          </p:cNvPr>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250825" y="3187590"/>
            <a:ext cx="2030887" cy="991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a:extLst>
              <a:ext uri="{FF2B5EF4-FFF2-40B4-BE49-F238E27FC236}">
                <a16:creationId xmlns:a16="http://schemas.microsoft.com/office/drawing/2014/main" xmlns="" id="{504BE9F9-B518-4B48-8B08-FC9AE97E14D8}"/>
              </a:ext>
            </a:extLst>
          </p:cNvPr>
          <p:cNvSpPr>
            <a:spLocks noChangeArrowheads="1"/>
          </p:cNvSpPr>
          <p:nvPr/>
        </p:nvSpPr>
        <p:spPr bwMode="auto">
          <a:xfrm>
            <a:off x="3314045" y="1731525"/>
            <a:ext cx="5649647"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just">
              <a:spcAft>
                <a:spcPts val="400"/>
              </a:spcAft>
            </a:pPr>
            <a:r>
              <a:rPr lang="fr-FR" altLang="fr-FR" sz="2000" b="1" dirty="0">
                <a:solidFill>
                  <a:srgbClr val="434E71"/>
                </a:solidFill>
                <a:latin typeface="+mn-lt"/>
                <a:ea typeface="MS Mincho" panose="02020609040205080304" pitchFamily="49" charset="-128"/>
                <a:cs typeface="Arial" panose="020B0604020202020204" pitchFamily="34" charset="0"/>
              </a:rPr>
              <a:t>Comprendre et anticiper les enjeux et les impacts présents et futurs du changement climatique et des évolutions socio-économiques sur la ressource en eau du bassin de l’Adour et des côtiers basques </a:t>
            </a:r>
          </a:p>
        </p:txBody>
      </p:sp>
      <p:sp>
        <p:nvSpPr>
          <p:cNvPr id="10" name="Rectangle 7">
            <a:extLst>
              <a:ext uri="{FF2B5EF4-FFF2-40B4-BE49-F238E27FC236}">
                <a16:creationId xmlns:a16="http://schemas.microsoft.com/office/drawing/2014/main" xmlns="" id="{C6211698-D0A5-42D6-BB2A-F8D18106C2BC}"/>
              </a:ext>
            </a:extLst>
          </p:cNvPr>
          <p:cNvSpPr>
            <a:spLocks noChangeArrowheads="1"/>
          </p:cNvSpPr>
          <p:nvPr/>
        </p:nvSpPr>
        <p:spPr bwMode="auto">
          <a:xfrm>
            <a:off x="3347864" y="4501569"/>
            <a:ext cx="5591099"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just">
              <a:spcAft>
                <a:spcPts val="400"/>
              </a:spcAft>
            </a:pPr>
            <a:r>
              <a:rPr lang="fr-FR" altLang="fr-FR" sz="2000" b="1" dirty="0">
                <a:solidFill>
                  <a:srgbClr val="434E71"/>
                </a:solidFill>
                <a:latin typeface="+mn-lt"/>
                <a:ea typeface="MS Mincho" panose="02020609040205080304" pitchFamily="49" charset="-128"/>
                <a:cs typeface="Arial" panose="020B0604020202020204" pitchFamily="34" charset="0"/>
              </a:rPr>
              <a:t>Réfléchir ensemble à un avenir durable pour nos territoires et se prémunir contre les pièges de la mal-adaptation</a:t>
            </a:r>
          </a:p>
        </p:txBody>
      </p:sp>
      <p:cxnSp>
        <p:nvCxnSpPr>
          <p:cNvPr id="11" name="Connecteur droit avec flèche 10">
            <a:extLst>
              <a:ext uri="{FF2B5EF4-FFF2-40B4-BE49-F238E27FC236}">
                <a16:creationId xmlns:a16="http://schemas.microsoft.com/office/drawing/2014/main" xmlns="" id="{ABCE9FD8-90DA-4BBA-B036-BF429A0D6892}"/>
              </a:ext>
            </a:extLst>
          </p:cNvPr>
          <p:cNvCxnSpPr>
            <a:endCxn id="10" idx="1"/>
          </p:cNvCxnSpPr>
          <p:nvPr/>
        </p:nvCxnSpPr>
        <p:spPr>
          <a:xfrm>
            <a:off x="2339752" y="3908551"/>
            <a:ext cx="1008112" cy="1100850"/>
          </a:xfrm>
          <a:prstGeom prst="straightConnector1">
            <a:avLst/>
          </a:prstGeom>
          <a:ln w="92075">
            <a:solidFill>
              <a:srgbClr val="D6D100"/>
            </a:solidFill>
            <a:tailEnd type="triangle"/>
          </a:ln>
        </p:spPr>
        <p:style>
          <a:lnRef idx="1">
            <a:schemeClr val="accent1"/>
          </a:lnRef>
          <a:fillRef idx="0">
            <a:schemeClr val="accent1"/>
          </a:fillRef>
          <a:effectRef idx="0">
            <a:schemeClr val="accent1"/>
          </a:effectRef>
          <a:fontRef idx="minor">
            <a:schemeClr val="tx1"/>
          </a:fontRef>
        </p:style>
      </p:cxnSp>
      <p:sp>
        <p:nvSpPr>
          <p:cNvPr id="12" name="Flèche droite rayée 13">
            <a:extLst>
              <a:ext uri="{FF2B5EF4-FFF2-40B4-BE49-F238E27FC236}">
                <a16:creationId xmlns:a16="http://schemas.microsoft.com/office/drawing/2014/main" xmlns="" id="{B58EDE2C-188B-42D3-B325-22F2408B82AF}"/>
              </a:ext>
            </a:extLst>
          </p:cNvPr>
          <p:cNvSpPr/>
          <p:nvPr/>
        </p:nvSpPr>
        <p:spPr>
          <a:xfrm rot="5400000">
            <a:off x="5602646" y="3441358"/>
            <a:ext cx="844550" cy="883501"/>
          </a:xfrm>
          <a:prstGeom prst="stripedRightArrow">
            <a:avLst/>
          </a:prstGeom>
          <a:solidFill>
            <a:srgbClr val="D6D1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Tree>
    <p:extLst>
      <p:ext uri="{BB962C8B-B14F-4D97-AF65-F5344CB8AC3E}">
        <p14:creationId xmlns:p14="http://schemas.microsoft.com/office/powerpoint/2010/main" val="264908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8"/>
          <p:cNvSpPr txBox="1"/>
          <p:nvPr>
            <p:custDataLst>
              <p:tags r:id="rId1"/>
            </p:custDataLst>
          </p:nvPr>
        </p:nvSpPr>
        <p:spPr>
          <a:xfrm>
            <a:off x="395288" y="116632"/>
            <a:ext cx="8209160" cy="1569660"/>
          </a:xfrm>
          <a:prstGeom prst="rect">
            <a:avLst/>
          </a:prstGeom>
          <a:noFill/>
        </p:spPr>
        <p:txBody>
          <a:bodyPr wrap="square">
            <a:spAutoFit/>
          </a:bodyPr>
          <a:lstStyle/>
          <a:p>
            <a:pPr eaLnBrk="1" hangingPunct="1">
              <a:defRPr/>
            </a:pPr>
            <a:r>
              <a:rPr lang="fr-FR" sz="3200" b="1" dirty="0">
                <a:solidFill>
                  <a:srgbClr val="136B9D"/>
                </a:solidFill>
                <a:latin typeface="Candara" pitchFamily="34" charset="0"/>
              </a:rPr>
              <a:t>Mobiliser largement: la gouvernance de l’étude prospective Adour 2050</a:t>
            </a:r>
            <a:endParaRPr lang="fr-FR" sz="3200" b="1" dirty="0">
              <a:solidFill>
                <a:srgbClr val="FF0000"/>
              </a:solidFill>
              <a:effectLst>
                <a:outerShdw blurRad="38100" dist="38100" dir="2700000" algn="tl">
                  <a:srgbClr val="C0C0C0"/>
                </a:outerShdw>
              </a:effectLst>
              <a:latin typeface="Candara" pitchFamily="34" charset="0"/>
            </a:endParaRPr>
          </a:p>
          <a:p>
            <a:pPr eaLnBrk="1" hangingPunct="1">
              <a:defRPr/>
            </a:pPr>
            <a:endParaRPr lang="fr-FR" sz="3200" dirty="0">
              <a:latin typeface="Candara" pitchFamily="34" charset="0"/>
            </a:endParaRPr>
          </a:p>
        </p:txBody>
      </p:sp>
      <p:pic>
        <p:nvPicPr>
          <p:cNvPr id="7172" name="Image 9" descr="rectangle-vert.png"/>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250825" y="1268760"/>
            <a:ext cx="5075238"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ZoneTexte 3">
            <a:extLst>
              <a:ext uri="{FF2B5EF4-FFF2-40B4-BE49-F238E27FC236}">
                <a16:creationId xmlns:a16="http://schemas.microsoft.com/office/drawing/2014/main" xmlns="" id="{9CB5CF11-3B21-46FD-936E-A976E87E8DC3}"/>
              </a:ext>
            </a:extLst>
          </p:cNvPr>
          <p:cNvSpPr txBox="1">
            <a:spLocks noChangeArrowheads="1"/>
          </p:cNvSpPr>
          <p:nvPr>
            <p:custDataLst>
              <p:tags r:id="rId2"/>
            </p:custDataLst>
          </p:nvPr>
        </p:nvSpPr>
        <p:spPr bwMode="auto">
          <a:xfrm>
            <a:off x="252216" y="1744355"/>
            <a:ext cx="8496248" cy="3359061"/>
          </a:xfrm>
          <a:prstGeom prst="rect">
            <a:avLst/>
          </a:prstGeom>
          <a:noFill/>
          <a:ln w="9525">
            <a:noFill/>
            <a:miter lim="800000"/>
            <a:headEnd/>
            <a:tailEnd/>
          </a:ln>
        </p:spPr>
        <p:txBody>
          <a:bodyPr wrap="square">
            <a:spAutoFit/>
          </a:bodyPr>
          <a:lstStyle/>
          <a:p>
            <a:pPr marL="342900" indent="-342900" algn="just">
              <a:lnSpc>
                <a:spcPct val="150000"/>
              </a:lnSpc>
              <a:buFont typeface="Wingdings" panose="05000000000000000000" pitchFamily="2" charset="2"/>
              <a:buChar char="v"/>
            </a:pPr>
            <a:r>
              <a:rPr lang="fr-FR" sz="2400" dirty="0">
                <a:solidFill>
                  <a:schemeClr val="accent1">
                    <a:lumMod val="50000"/>
                  </a:schemeClr>
                </a:solidFill>
              </a:rPr>
              <a:t>Comité de pilotage</a:t>
            </a:r>
          </a:p>
          <a:p>
            <a:pPr marL="342900" indent="-342900" algn="just">
              <a:lnSpc>
                <a:spcPct val="150000"/>
              </a:lnSpc>
              <a:buFont typeface="Wingdings" panose="05000000000000000000" pitchFamily="2" charset="2"/>
              <a:buChar char="v"/>
            </a:pPr>
            <a:r>
              <a:rPr lang="fr-FR" sz="2400" dirty="0">
                <a:solidFill>
                  <a:schemeClr val="accent1">
                    <a:lumMod val="50000"/>
                  </a:schemeClr>
                </a:solidFill>
              </a:rPr>
              <a:t>Comité technique</a:t>
            </a:r>
          </a:p>
          <a:p>
            <a:pPr marL="342900" indent="-342900" algn="just">
              <a:lnSpc>
                <a:spcPct val="150000"/>
              </a:lnSpc>
              <a:buFont typeface="Wingdings" panose="05000000000000000000" pitchFamily="2" charset="2"/>
              <a:buChar char="v"/>
            </a:pPr>
            <a:r>
              <a:rPr lang="fr-FR" sz="2400" dirty="0">
                <a:solidFill>
                  <a:schemeClr val="accent1">
                    <a:lumMod val="50000"/>
                  </a:schemeClr>
                </a:solidFill>
              </a:rPr>
              <a:t>Comité scientifique</a:t>
            </a:r>
          </a:p>
          <a:p>
            <a:pPr marL="342900" indent="-342900" algn="just">
              <a:lnSpc>
                <a:spcPct val="150000"/>
              </a:lnSpc>
              <a:buFont typeface="Wingdings" panose="05000000000000000000" pitchFamily="2" charset="2"/>
              <a:buChar char="v"/>
            </a:pPr>
            <a:r>
              <a:rPr lang="fr-FR" sz="2400" dirty="0">
                <a:solidFill>
                  <a:schemeClr val="accent1">
                    <a:lumMod val="50000"/>
                  </a:schemeClr>
                </a:solidFill>
              </a:rPr>
              <a:t>Réunions publiques</a:t>
            </a:r>
          </a:p>
          <a:p>
            <a:pPr marL="342900" indent="-342900" algn="just">
              <a:lnSpc>
                <a:spcPct val="150000"/>
              </a:lnSpc>
              <a:buFont typeface="Wingdings" panose="05000000000000000000" pitchFamily="2" charset="2"/>
              <a:buChar char="v"/>
            </a:pPr>
            <a:r>
              <a:rPr lang="fr-FR" sz="2400" dirty="0">
                <a:solidFill>
                  <a:schemeClr val="accent1">
                    <a:lumMod val="50000"/>
                  </a:schemeClr>
                </a:solidFill>
              </a:rPr>
              <a:t>Ateliers multi-acteurs</a:t>
            </a:r>
          </a:p>
          <a:p>
            <a:pPr marL="342900" indent="-342900" algn="just">
              <a:lnSpc>
                <a:spcPct val="150000"/>
              </a:lnSpc>
              <a:buFont typeface="Wingdings" panose="05000000000000000000" pitchFamily="2" charset="2"/>
              <a:buChar char="v"/>
            </a:pPr>
            <a:endParaRPr lang="fr-FR" altLang="fr-FR" sz="2400" dirty="0">
              <a:solidFill>
                <a:schemeClr val="accent1">
                  <a:lumMod val="50000"/>
                </a:schemeClr>
              </a:solidFill>
              <a:latin typeface="Candara" pitchFamily="34" charset="0"/>
              <a:ea typeface="ヒラギノ角ゴ Pro W3" pitchFamily="-104" charset="-128"/>
            </a:endParaRPr>
          </a:p>
        </p:txBody>
      </p:sp>
      <p:pic>
        <p:nvPicPr>
          <p:cNvPr id="8" name="Image 7" descr="N:\Adour 2050\Pistes d'adaptation\Photo-RP.jpg">
            <a:extLst>
              <a:ext uri="{FF2B5EF4-FFF2-40B4-BE49-F238E27FC236}">
                <a16:creationId xmlns:a16="http://schemas.microsoft.com/office/drawing/2014/main" xmlns="" id="{F143FBC6-97D8-43E1-81E6-EBA60F9EAA60}"/>
              </a:ext>
            </a:extLst>
          </p:cNvPr>
          <p:cNvPicPr/>
          <p:nvPr/>
        </p:nvPicPr>
        <p:blipFill rotWithShape="1">
          <a:blip r:embed="rId6" cstate="email">
            <a:extLst>
              <a:ext uri="{28A0092B-C50C-407E-A947-70E740481C1C}">
                <a14:useLocalDpi xmlns:a14="http://schemas.microsoft.com/office/drawing/2010/main"/>
              </a:ext>
            </a:extLst>
          </a:blip>
          <a:srcRect/>
          <a:stretch/>
        </p:blipFill>
        <p:spPr bwMode="auto">
          <a:xfrm>
            <a:off x="3672408" y="1744355"/>
            <a:ext cx="5364088" cy="2813308"/>
          </a:xfrm>
          <a:prstGeom prst="rect">
            <a:avLst/>
          </a:prstGeom>
          <a:ln>
            <a:noFill/>
          </a:ln>
          <a:effectLst>
            <a:softEdge rad="112500"/>
          </a:effectLst>
          <a:extLst>
            <a:ext uri="{53640926-AAD7-44D8-BBD7-CCE9431645EC}">
              <a14:shadowObscured xmlns:a14="http://schemas.microsoft.com/office/drawing/2010/main"/>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NUM" val="2"/>
</p:tagLst>
</file>

<file path=ppt/tags/tag10.xml><?xml version="1.0" encoding="utf-8"?>
<p:tagLst xmlns:a="http://schemas.openxmlformats.org/drawingml/2006/main" xmlns:r="http://schemas.openxmlformats.org/officeDocument/2006/relationships" xmlns:p="http://schemas.openxmlformats.org/presentationml/2006/main">
  <p:tag name="NUM" val="3"/>
</p:tagLst>
</file>

<file path=ppt/tags/tag100.xml><?xml version="1.0" encoding="utf-8"?>
<p:tagLst xmlns:a="http://schemas.openxmlformats.org/drawingml/2006/main" xmlns:r="http://schemas.openxmlformats.org/officeDocument/2006/relationships" xmlns:p="http://schemas.openxmlformats.org/presentationml/2006/main">
  <p:tag name="NUM" val="4"/>
</p:tagLst>
</file>

<file path=ppt/tags/tag101.xml><?xml version="1.0" encoding="utf-8"?>
<p:tagLst xmlns:a="http://schemas.openxmlformats.org/drawingml/2006/main" xmlns:r="http://schemas.openxmlformats.org/officeDocument/2006/relationships" xmlns:p="http://schemas.openxmlformats.org/presentationml/2006/main">
  <p:tag name="NUM" val="5"/>
</p:tagLst>
</file>

<file path=ppt/tags/tag102.xml><?xml version="1.0" encoding="utf-8"?>
<p:tagLst xmlns:a="http://schemas.openxmlformats.org/drawingml/2006/main" xmlns:r="http://schemas.openxmlformats.org/officeDocument/2006/relationships" xmlns:p="http://schemas.openxmlformats.org/presentationml/2006/main">
  <p:tag name="NUM" val="4"/>
</p:tagLst>
</file>

<file path=ppt/tags/tag11.xml><?xml version="1.0" encoding="utf-8"?>
<p:tagLst xmlns:a="http://schemas.openxmlformats.org/drawingml/2006/main" xmlns:r="http://schemas.openxmlformats.org/officeDocument/2006/relationships" xmlns:p="http://schemas.openxmlformats.org/presentationml/2006/main">
  <p:tag name="NUM" val="4"/>
</p:tagLst>
</file>

<file path=ppt/tags/tag12.xml><?xml version="1.0" encoding="utf-8"?>
<p:tagLst xmlns:a="http://schemas.openxmlformats.org/drawingml/2006/main" xmlns:r="http://schemas.openxmlformats.org/officeDocument/2006/relationships" xmlns:p="http://schemas.openxmlformats.org/presentationml/2006/main">
  <p:tag name="NUM" val="5"/>
</p:tagLst>
</file>

<file path=ppt/tags/tag13.xml><?xml version="1.0" encoding="utf-8"?>
<p:tagLst xmlns:a="http://schemas.openxmlformats.org/drawingml/2006/main" xmlns:r="http://schemas.openxmlformats.org/officeDocument/2006/relationships" xmlns:p="http://schemas.openxmlformats.org/presentationml/2006/main">
  <p:tag name="NUM" val="4"/>
</p:tagLst>
</file>

<file path=ppt/tags/tag14.xml><?xml version="1.0" encoding="utf-8"?>
<p:tagLst xmlns:a="http://schemas.openxmlformats.org/drawingml/2006/main" xmlns:r="http://schemas.openxmlformats.org/officeDocument/2006/relationships" xmlns:p="http://schemas.openxmlformats.org/presentationml/2006/main">
  <p:tag name="NUM" val="1"/>
</p:tagLst>
</file>

<file path=ppt/tags/tag15.xml><?xml version="1.0" encoding="utf-8"?>
<p:tagLst xmlns:a="http://schemas.openxmlformats.org/drawingml/2006/main" xmlns:r="http://schemas.openxmlformats.org/officeDocument/2006/relationships" xmlns:p="http://schemas.openxmlformats.org/presentationml/2006/main">
  <p:tag name="NUM" val="1"/>
</p:tagLst>
</file>

<file path=ppt/tags/tag16.xml><?xml version="1.0" encoding="utf-8"?>
<p:tagLst xmlns:a="http://schemas.openxmlformats.org/drawingml/2006/main" xmlns:r="http://schemas.openxmlformats.org/officeDocument/2006/relationships" xmlns:p="http://schemas.openxmlformats.org/presentationml/2006/main">
  <p:tag name="NUM" val="3"/>
</p:tagLst>
</file>

<file path=ppt/tags/tag17.xml><?xml version="1.0" encoding="utf-8"?>
<p:tagLst xmlns:a="http://schemas.openxmlformats.org/drawingml/2006/main" xmlns:r="http://schemas.openxmlformats.org/officeDocument/2006/relationships" xmlns:p="http://schemas.openxmlformats.org/presentationml/2006/main">
  <p:tag name="NUM" val="5"/>
</p:tagLst>
</file>

<file path=ppt/tags/tag18.xml><?xml version="1.0" encoding="utf-8"?>
<p:tagLst xmlns:a="http://schemas.openxmlformats.org/drawingml/2006/main" xmlns:r="http://schemas.openxmlformats.org/officeDocument/2006/relationships" xmlns:p="http://schemas.openxmlformats.org/presentationml/2006/main">
  <p:tag name="NUM" val="4"/>
</p:tagLst>
</file>

<file path=ppt/tags/tag19.xml><?xml version="1.0" encoding="utf-8"?>
<p:tagLst xmlns:a="http://schemas.openxmlformats.org/drawingml/2006/main" xmlns:r="http://schemas.openxmlformats.org/officeDocument/2006/relationships" xmlns:p="http://schemas.openxmlformats.org/presentationml/2006/main">
  <p:tag name="NUM" val="4"/>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1"/>
</p:tagLst>
</file>

<file path=ppt/tags/tag21.xml><?xml version="1.0" encoding="utf-8"?>
<p:tagLst xmlns:a="http://schemas.openxmlformats.org/drawingml/2006/main" xmlns:r="http://schemas.openxmlformats.org/officeDocument/2006/relationships" xmlns:p="http://schemas.openxmlformats.org/presentationml/2006/main">
  <p:tag name="NUM" val="2"/>
</p:tagLst>
</file>

<file path=ppt/tags/tag22.xml><?xml version="1.0" encoding="utf-8"?>
<p:tagLst xmlns:a="http://schemas.openxmlformats.org/drawingml/2006/main" xmlns:r="http://schemas.openxmlformats.org/officeDocument/2006/relationships" xmlns:p="http://schemas.openxmlformats.org/presentationml/2006/main">
  <p:tag name="NUM" val="1"/>
</p:tagLst>
</file>

<file path=ppt/tags/tag23.xml><?xml version="1.0" encoding="utf-8"?>
<p:tagLst xmlns:a="http://schemas.openxmlformats.org/drawingml/2006/main" xmlns:r="http://schemas.openxmlformats.org/officeDocument/2006/relationships" xmlns:p="http://schemas.openxmlformats.org/presentationml/2006/main">
  <p:tag name="NUM" val="2"/>
</p:tagLst>
</file>

<file path=ppt/tags/tag24.xml><?xml version="1.0" encoding="utf-8"?>
<p:tagLst xmlns:a="http://schemas.openxmlformats.org/drawingml/2006/main" xmlns:r="http://schemas.openxmlformats.org/officeDocument/2006/relationships" xmlns:p="http://schemas.openxmlformats.org/presentationml/2006/main">
  <p:tag name="NUM" val="1"/>
</p:tagLst>
</file>

<file path=ppt/tags/tag25.xml><?xml version="1.0" encoding="utf-8"?>
<p:tagLst xmlns:a="http://schemas.openxmlformats.org/drawingml/2006/main" xmlns:r="http://schemas.openxmlformats.org/officeDocument/2006/relationships" xmlns:p="http://schemas.openxmlformats.org/presentationml/2006/main">
  <p:tag name="NUM" val="1"/>
</p:tagLst>
</file>

<file path=ppt/tags/tag26.xml><?xml version="1.0" encoding="utf-8"?>
<p:tagLst xmlns:a="http://schemas.openxmlformats.org/drawingml/2006/main" xmlns:r="http://schemas.openxmlformats.org/officeDocument/2006/relationships" xmlns:p="http://schemas.openxmlformats.org/presentationml/2006/main">
  <p:tag name="NUM" val="1"/>
</p:tagLst>
</file>

<file path=ppt/tags/tag27.xml><?xml version="1.0" encoding="utf-8"?>
<p:tagLst xmlns:a="http://schemas.openxmlformats.org/drawingml/2006/main" xmlns:r="http://schemas.openxmlformats.org/officeDocument/2006/relationships" xmlns:p="http://schemas.openxmlformats.org/presentationml/2006/main">
  <p:tag name="NUM" val="2"/>
</p:tagLst>
</file>

<file path=ppt/tags/tag28.xml><?xml version="1.0" encoding="utf-8"?>
<p:tagLst xmlns:a="http://schemas.openxmlformats.org/drawingml/2006/main" xmlns:r="http://schemas.openxmlformats.org/officeDocument/2006/relationships" xmlns:p="http://schemas.openxmlformats.org/presentationml/2006/main">
  <p:tag name="NUM" val="1"/>
</p:tagLst>
</file>

<file path=ppt/tags/tag29.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30.xml><?xml version="1.0" encoding="utf-8"?>
<p:tagLst xmlns:a="http://schemas.openxmlformats.org/drawingml/2006/main" xmlns:r="http://schemas.openxmlformats.org/officeDocument/2006/relationships" xmlns:p="http://schemas.openxmlformats.org/presentationml/2006/main">
  <p:tag name="NUM" val="1"/>
</p:tagLst>
</file>

<file path=ppt/tags/tag31.xml><?xml version="1.0" encoding="utf-8"?>
<p:tagLst xmlns:a="http://schemas.openxmlformats.org/drawingml/2006/main" xmlns:r="http://schemas.openxmlformats.org/officeDocument/2006/relationships" xmlns:p="http://schemas.openxmlformats.org/presentationml/2006/main">
  <p:tag name="NUM" val="1"/>
</p:tagLst>
</file>

<file path=ppt/tags/tag32.xml><?xml version="1.0" encoding="utf-8"?>
<p:tagLst xmlns:a="http://schemas.openxmlformats.org/drawingml/2006/main" xmlns:r="http://schemas.openxmlformats.org/officeDocument/2006/relationships" xmlns:p="http://schemas.openxmlformats.org/presentationml/2006/main">
  <p:tag name="NUM" val="1"/>
</p:tagLst>
</file>

<file path=ppt/tags/tag33.xml><?xml version="1.0" encoding="utf-8"?>
<p:tagLst xmlns:a="http://schemas.openxmlformats.org/drawingml/2006/main" xmlns:r="http://schemas.openxmlformats.org/officeDocument/2006/relationships" xmlns:p="http://schemas.openxmlformats.org/presentationml/2006/main">
  <p:tag name="NUM" val="1"/>
</p:tagLst>
</file>

<file path=ppt/tags/tag34.xml><?xml version="1.0" encoding="utf-8"?>
<p:tagLst xmlns:a="http://schemas.openxmlformats.org/drawingml/2006/main" xmlns:r="http://schemas.openxmlformats.org/officeDocument/2006/relationships" xmlns:p="http://schemas.openxmlformats.org/presentationml/2006/main">
  <p:tag name="NUM" val="1"/>
</p:tagLst>
</file>

<file path=ppt/tags/tag35.xml><?xml version="1.0" encoding="utf-8"?>
<p:tagLst xmlns:a="http://schemas.openxmlformats.org/drawingml/2006/main" xmlns:r="http://schemas.openxmlformats.org/officeDocument/2006/relationships" xmlns:p="http://schemas.openxmlformats.org/presentationml/2006/main">
  <p:tag name="NUM" val="3"/>
</p:tagLst>
</file>

<file path=ppt/tags/tag36.xml><?xml version="1.0" encoding="utf-8"?>
<p:tagLst xmlns:a="http://schemas.openxmlformats.org/drawingml/2006/main" xmlns:r="http://schemas.openxmlformats.org/officeDocument/2006/relationships" xmlns:p="http://schemas.openxmlformats.org/presentationml/2006/main">
  <p:tag name="NUM" val="5"/>
</p:tagLst>
</file>

<file path=ppt/tags/tag37.xml><?xml version="1.0" encoding="utf-8"?>
<p:tagLst xmlns:a="http://schemas.openxmlformats.org/drawingml/2006/main" xmlns:r="http://schemas.openxmlformats.org/officeDocument/2006/relationships" xmlns:p="http://schemas.openxmlformats.org/presentationml/2006/main">
  <p:tag name="NUM" val="4"/>
</p:tagLst>
</file>

<file path=ppt/tags/tag38.xml><?xml version="1.0" encoding="utf-8"?>
<p:tagLst xmlns:a="http://schemas.openxmlformats.org/drawingml/2006/main" xmlns:r="http://schemas.openxmlformats.org/officeDocument/2006/relationships" xmlns:p="http://schemas.openxmlformats.org/presentationml/2006/main">
  <p:tag name="NUM" val="4"/>
</p:tagLst>
</file>

<file path=ppt/tags/tag39.xml><?xml version="1.0" encoding="utf-8"?>
<p:tagLst xmlns:a="http://schemas.openxmlformats.org/drawingml/2006/main" xmlns:r="http://schemas.openxmlformats.org/officeDocument/2006/relationships" xmlns:p="http://schemas.openxmlformats.org/presentationml/2006/main">
  <p:tag name="NUM" val="2"/>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40.xml><?xml version="1.0" encoding="utf-8"?>
<p:tagLst xmlns:a="http://schemas.openxmlformats.org/drawingml/2006/main" xmlns:r="http://schemas.openxmlformats.org/officeDocument/2006/relationships" xmlns:p="http://schemas.openxmlformats.org/presentationml/2006/main">
  <p:tag name="NUM" val="2"/>
</p:tagLst>
</file>

<file path=ppt/tags/tag41.xml><?xml version="1.0" encoding="utf-8"?>
<p:tagLst xmlns:a="http://schemas.openxmlformats.org/drawingml/2006/main" xmlns:r="http://schemas.openxmlformats.org/officeDocument/2006/relationships" xmlns:p="http://schemas.openxmlformats.org/presentationml/2006/main">
  <p:tag name="NUM" val="1"/>
</p:tagLst>
</file>

<file path=ppt/tags/tag42.xml><?xml version="1.0" encoding="utf-8"?>
<p:tagLst xmlns:a="http://schemas.openxmlformats.org/drawingml/2006/main" xmlns:r="http://schemas.openxmlformats.org/officeDocument/2006/relationships" xmlns:p="http://schemas.openxmlformats.org/presentationml/2006/main">
  <p:tag name="NUM" val="1"/>
</p:tagLst>
</file>

<file path=ppt/tags/tag43.xml><?xml version="1.0" encoding="utf-8"?>
<p:tagLst xmlns:a="http://schemas.openxmlformats.org/drawingml/2006/main" xmlns:r="http://schemas.openxmlformats.org/officeDocument/2006/relationships" xmlns:p="http://schemas.openxmlformats.org/presentationml/2006/main">
  <p:tag name="NUM" val="1"/>
</p:tagLst>
</file>

<file path=ppt/tags/tag44.xml><?xml version="1.0" encoding="utf-8"?>
<p:tagLst xmlns:a="http://schemas.openxmlformats.org/drawingml/2006/main" xmlns:r="http://schemas.openxmlformats.org/officeDocument/2006/relationships" xmlns:p="http://schemas.openxmlformats.org/presentationml/2006/main">
  <p:tag name="NUM" val="1"/>
</p:tagLst>
</file>

<file path=ppt/tags/tag45.xml><?xml version="1.0" encoding="utf-8"?>
<p:tagLst xmlns:a="http://schemas.openxmlformats.org/drawingml/2006/main" xmlns:r="http://schemas.openxmlformats.org/officeDocument/2006/relationships" xmlns:p="http://schemas.openxmlformats.org/presentationml/2006/main">
  <p:tag name="NUM" val="1"/>
</p:tagLst>
</file>

<file path=ppt/tags/tag46.xml><?xml version="1.0" encoding="utf-8"?>
<p:tagLst xmlns:a="http://schemas.openxmlformats.org/drawingml/2006/main" xmlns:r="http://schemas.openxmlformats.org/officeDocument/2006/relationships" xmlns:p="http://schemas.openxmlformats.org/presentationml/2006/main">
  <p:tag name="NUM" val="1"/>
</p:tagLst>
</file>

<file path=ppt/tags/tag47.xml><?xml version="1.0" encoding="utf-8"?>
<p:tagLst xmlns:a="http://schemas.openxmlformats.org/drawingml/2006/main" xmlns:r="http://schemas.openxmlformats.org/officeDocument/2006/relationships" xmlns:p="http://schemas.openxmlformats.org/presentationml/2006/main">
  <p:tag name="NUM" val="1"/>
</p:tagLst>
</file>

<file path=ppt/tags/tag48.xml><?xml version="1.0" encoding="utf-8"?>
<p:tagLst xmlns:a="http://schemas.openxmlformats.org/drawingml/2006/main" xmlns:r="http://schemas.openxmlformats.org/officeDocument/2006/relationships" xmlns:p="http://schemas.openxmlformats.org/presentationml/2006/main">
  <p:tag name="NUM" val="1"/>
</p:tagLst>
</file>

<file path=ppt/tags/tag49.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3"/>
</p:tagLst>
</file>

<file path=ppt/tags/tag50.xml><?xml version="1.0" encoding="utf-8"?>
<p:tagLst xmlns:a="http://schemas.openxmlformats.org/drawingml/2006/main" xmlns:r="http://schemas.openxmlformats.org/officeDocument/2006/relationships" xmlns:p="http://schemas.openxmlformats.org/presentationml/2006/main">
  <p:tag name="NUM" val="1"/>
</p:tagLst>
</file>

<file path=ppt/tags/tag51.xml><?xml version="1.0" encoding="utf-8"?>
<p:tagLst xmlns:a="http://schemas.openxmlformats.org/drawingml/2006/main" xmlns:r="http://schemas.openxmlformats.org/officeDocument/2006/relationships" xmlns:p="http://schemas.openxmlformats.org/presentationml/2006/main">
  <p:tag name="NUM" val="1"/>
</p:tagLst>
</file>

<file path=ppt/tags/tag52.xml><?xml version="1.0" encoding="utf-8"?>
<p:tagLst xmlns:a="http://schemas.openxmlformats.org/drawingml/2006/main" xmlns:r="http://schemas.openxmlformats.org/officeDocument/2006/relationships" xmlns:p="http://schemas.openxmlformats.org/presentationml/2006/main">
  <p:tag name="NUM" val="1"/>
</p:tagLst>
</file>

<file path=ppt/tags/tag53.xml><?xml version="1.0" encoding="utf-8"?>
<p:tagLst xmlns:a="http://schemas.openxmlformats.org/drawingml/2006/main" xmlns:r="http://schemas.openxmlformats.org/officeDocument/2006/relationships" xmlns:p="http://schemas.openxmlformats.org/presentationml/2006/main">
  <p:tag name="NUM" val="1"/>
</p:tagLst>
</file>

<file path=ppt/tags/tag54.xml><?xml version="1.0" encoding="utf-8"?>
<p:tagLst xmlns:a="http://schemas.openxmlformats.org/drawingml/2006/main" xmlns:r="http://schemas.openxmlformats.org/officeDocument/2006/relationships" xmlns:p="http://schemas.openxmlformats.org/presentationml/2006/main">
  <p:tag name="NUM" val="1"/>
</p:tagLst>
</file>

<file path=ppt/tags/tag55.xml><?xml version="1.0" encoding="utf-8"?>
<p:tagLst xmlns:a="http://schemas.openxmlformats.org/drawingml/2006/main" xmlns:r="http://schemas.openxmlformats.org/officeDocument/2006/relationships" xmlns:p="http://schemas.openxmlformats.org/presentationml/2006/main">
  <p:tag name="NUM" val="1"/>
</p:tagLst>
</file>

<file path=ppt/tags/tag56.xml><?xml version="1.0" encoding="utf-8"?>
<p:tagLst xmlns:a="http://schemas.openxmlformats.org/drawingml/2006/main" xmlns:r="http://schemas.openxmlformats.org/officeDocument/2006/relationships" xmlns:p="http://schemas.openxmlformats.org/presentationml/2006/main">
  <p:tag name="NUM" val="1"/>
</p:tagLst>
</file>

<file path=ppt/tags/tag57.xml><?xml version="1.0" encoding="utf-8"?>
<p:tagLst xmlns:a="http://schemas.openxmlformats.org/drawingml/2006/main" xmlns:r="http://schemas.openxmlformats.org/officeDocument/2006/relationships" xmlns:p="http://schemas.openxmlformats.org/presentationml/2006/main">
  <p:tag name="NUM" val="1"/>
</p:tagLst>
</file>

<file path=ppt/tags/tag58.xml><?xml version="1.0" encoding="utf-8"?>
<p:tagLst xmlns:a="http://schemas.openxmlformats.org/drawingml/2006/main" xmlns:r="http://schemas.openxmlformats.org/officeDocument/2006/relationships" xmlns:p="http://schemas.openxmlformats.org/presentationml/2006/main">
  <p:tag name="NUM" val="1"/>
</p:tagLst>
</file>

<file path=ppt/tags/tag59.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4"/>
</p:tagLst>
</file>

<file path=ppt/tags/tag60.xml><?xml version="1.0" encoding="utf-8"?>
<p:tagLst xmlns:a="http://schemas.openxmlformats.org/drawingml/2006/main" xmlns:r="http://schemas.openxmlformats.org/officeDocument/2006/relationships" xmlns:p="http://schemas.openxmlformats.org/presentationml/2006/main">
  <p:tag name="NUM" val="1"/>
</p:tagLst>
</file>

<file path=ppt/tags/tag61.xml><?xml version="1.0" encoding="utf-8"?>
<p:tagLst xmlns:a="http://schemas.openxmlformats.org/drawingml/2006/main" xmlns:r="http://schemas.openxmlformats.org/officeDocument/2006/relationships" xmlns:p="http://schemas.openxmlformats.org/presentationml/2006/main">
  <p:tag name="NUM" val="1"/>
</p:tagLst>
</file>

<file path=ppt/tags/tag62.xml><?xml version="1.0" encoding="utf-8"?>
<p:tagLst xmlns:a="http://schemas.openxmlformats.org/drawingml/2006/main" xmlns:r="http://schemas.openxmlformats.org/officeDocument/2006/relationships" xmlns:p="http://schemas.openxmlformats.org/presentationml/2006/main">
  <p:tag name="NUM" val="1"/>
</p:tagLst>
</file>

<file path=ppt/tags/tag63.xml><?xml version="1.0" encoding="utf-8"?>
<p:tagLst xmlns:a="http://schemas.openxmlformats.org/drawingml/2006/main" xmlns:r="http://schemas.openxmlformats.org/officeDocument/2006/relationships" xmlns:p="http://schemas.openxmlformats.org/presentationml/2006/main">
  <p:tag name="NUM" val="1"/>
</p:tagLst>
</file>

<file path=ppt/tags/tag64.xml><?xml version="1.0" encoding="utf-8"?>
<p:tagLst xmlns:a="http://schemas.openxmlformats.org/drawingml/2006/main" xmlns:r="http://schemas.openxmlformats.org/officeDocument/2006/relationships" xmlns:p="http://schemas.openxmlformats.org/presentationml/2006/main">
  <p:tag name="NUM" val="1"/>
</p:tagLst>
</file>

<file path=ppt/tags/tag65.xml><?xml version="1.0" encoding="utf-8"?>
<p:tagLst xmlns:a="http://schemas.openxmlformats.org/drawingml/2006/main" xmlns:r="http://schemas.openxmlformats.org/officeDocument/2006/relationships" xmlns:p="http://schemas.openxmlformats.org/presentationml/2006/main">
  <p:tag name="NUM" val="1"/>
</p:tagLst>
</file>

<file path=ppt/tags/tag66.xml><?xml version="1.0" encoding="utf-8"?>
<p:tagLst xmlns:a="http://schemas.openxmlformats.org/drawingml/2006/main" xmlns:r="http://schemas.openxmlformats.org/officeDocument/2006/relationships" xmlns:p="http://schemas.openxmlformats.org/presentationml/2006/main">
  <p:tag name="NUM" val="1"/>
</p:tagLst>
</file>

<file path=ppt/tags/tag67.xml><?xml version="1.0" encoding="utf-8"?>
<p:tagLst xmlns:a="http://schemas.openxmlformats.org/drawingml/2006/main" xmlns:r="http://schemas.openxmlformats.org/officeDocument/2006/relationships" xmlns:p="http://schemas.openxmlformats.org/presentationml/2006/main">
  <p:tag name="NUM" val="1"/>
</p:tagLst>
</file>

<file path=ppt/tags/tag68.xml><?xml version="1.0" encoding="utf-8"?>
<p:tagLst xmlns:a="http://schemas.openxmlformats.org/drawingml/2006/main" xmlns:r="http://schemas.openxmlformats.org/officeDocument/2006/relationships" xmlns:p="http://schemas.openxmlformats.org/presentationml/2006/main">
  <p:tag name="NUM" val="1"/>
</p:tagLst>
</file>

<file path=ppt/tags/tag69.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5"/>
</p:tagLst>
</file>

<file path=ppt/tags/tag70.xml><?xml version="1.0" encoding="utf-8"?>
<p:tagLst xmlns:a="http://schemas.openxmlformats.org/drawingml/2006/main" xmlns:r="http://schemas.openxmlformats.org/officeDocument/2006/relationships" xmlns:p="http://schemas.openxmlformats.org/presentationml/2006/main">
  <p:tag name="NUM" val="1"/>
</p:tagLst>
</file>

<file path=ppt/tags/tag71.xml><?xml version="1.0" encoding="utf-8"?>
<p:tagLst xmlns:a="http://schemas.openxmlformats.org/drawingml/2006/main" xmlns:r="http://schemas.openxmlformats.org/officeDocument/2006/relationships" xmlns:p="http://schemas.openxmlformats.org/presentationml/2006/main">
  <p:tag name="NUM" val="1"/>
</p:tagLst>
</file>

<file path=ppt/tags/tag72.xml><?xml version="1.0" encoding="utf-8"?>
<p:tagLst xmlns:a="http://schemas.openxmlformats.org/drawingml/2006/main" xmlns:r="http://schemas.openxmlformats.org/officeDocument/2006/relationships" xmlns:p="http://schemas.openxmlformats.org/presentationml/2006/main">
  <p:tag name="NUM" val="1"/>
</p:tagLst>
</file>

<file path=ppt/tags/tag73.xml><?xml version="1.0" encoding="utf-8"?>
<p:tagLst xmlns:a="http://schemas.openxmlformats.org/drawingml/2006/main" xmlns:r="http://schemas.openxmlformats.org/officeDocument/2006/relationships" xmlns:p="http://schemas.openxmlformats.org/presentationml/2006/main">
  <p:tag name="NUM" val="1"/>
</p:tagLst>
</file>

<file path=ppt/tags/tag74.xml><?xml version="1.0" encoding="utf-8"?>
<p:tagLst xmlns:a="http://schemas.openxmlformats.org/drawingml/2006/main" xmlns:r="http://schemas.openxmlformats.org/officeDocument/2006/relationships" xmlns:p="http://schemas.openxmlformats.org/presentationml/2006/main">
  <p:tag name="NUM" val="1"/>
</p:tagLst>
</file>

<file path=ppt/tags/tag75.xml><?xml version="1.0" encoding="utf-8"?>
<p:tagLst xmlns:a="http://schemas.openxmlformats.org/drawingml/2006/main" xmlns:r="http://schemas.openxmlformats.org/officeDocument/2006/relationships" xmlns:p="http://schemas.openxmlformats.org/presentationml/2006/main">
  <p:tag name="NUM" val="1"/>
</p:tagLst>
</file>

<file path=ppt/tags/tag76.xml><?xml version="1.0" encoding="utf-8"?>
<p:tagLst xmlns:a="http://schemas.openxmlformats.org/drawingml/2006/main" xmlns:r="http://schemas.openxmlformats.org/officeDocument/2006/relationships" xmlns:p="http://schemas.openxmlformats.org/presentationml/2006/main">
  <p:tag name="NUM" val="1"/>
</p:tagLst>
</file>

<file path=ppt/tags/tag77.xml><?xml version="1.0" encoding="utf-8"?>
<p:tagLst xmlns:a="http://schemas.openxmlformats.org/drawingml/2006/main" xmlns:r="http://schemas.openxmlformats.org/officeDocument/2006/relationships" xmlns:p="http://schemas.openxmlformats.org/presentationml/2006/main">
  <p:tag name="NUM" val="3"/>
</p:tagLst>
</file>

<file path=ppt/tags/tag78.xml><?xml version="1.0" encoding="utf-8"?>
<p:tagLst xmlns:a="http://schemas.openxmlformats.org/drawingml/2006/main" xmlns:r="http://schemas.openxmlformats.org/officeDocument/2006/relationships" xmlns:p="http://schemas.openxmlformats.org/presentationml/2006/main">
  <p:tag name="NUM" val="5"/>
</p:tagLst>
</file>

<file path=ppt/tags/tag79.xml><?xml version="1.0" encoding="utf-8"?>
<p:tagLst xmlns:a="http://schemas.openxmlformats.org/drawingml/2006/main" xmlns:r="http://schemas.openxmlformats.org/officeDocument/2006/relationships" xmlns:p="http://schemas.openxmlformats.org/presentationml/2006/main">
  <p:tag name="NUM" val="4"/>
</p:tagLst>
</file>

<file path=ppt/tags/tag8.xml><?xml version="1.0" encoding="utf-8"?>
<p:tagLst xmlns:a="http://schemas.openxmlformats.org/drawingml/2006/main" xmlns:r="http://schemas.openxmlformats.org/officeDocument/2006/relationships" xmlns:p="http://schemas.openxmlformats.org/presentationml/2006/main">
  <p:tag name="NUM" val="4"/>
</p:tagLst>
</file>

<file path=ppt/tags/tag80.xml><?xml version="1.0" encoding="utf-8"?>
<p:tagLst xmlns:a="http://schemas.openxmlformats.org/drawingml/2006/main" xmlns:r="http://schemas.openxmlformats.org/officeDocument/2006/relationships" xmlns:p="http://schemas.openxmlformats.org/presentationml/2006/main">
  <p:tag name="NUM" val="4"/>
</p:tagLst>
</file>

<file path=ppt/tags/tag81.xml><?xml version="1.0" encoding="utf-8"?>
<p:tagLst xmlns:a="http://schemas.openxmlformats.org/drawingml/2006/main" xmlns:r="http://schemas.openxmlformats.org/officeDocument/2006/relationships" xmlns:p="http://schemas.openxmlformats.org/presentationml/2006/main">
  <p:tag name="NUM" val="2"/>
</p:tagLst>
</file>

<file path=ppt/tags/tag82.xml><?xml version="1.0" encoding="utf-8"?>
<p:tagLst xmlns:a="http://schemas.openxmlformats.org/drawingml/2006/main" xmlns:r="http://schemas.openxmlformats.org/officeDocument/2006/relationships" xmlns:p="http://schemas.openxmlformats.org/presentationml/2006/main">
  <p:tag name="NUM" val="2"/>
</p:tagLst>
</file>

<file path=ppt/tags/tag83.xml><?xml version="1.0" encoding="utf-8"?>
<p:tagLst xmlns:a="http://schemas.openxmlformats.org/drawingml/2006/main" xmlns:r="http://schemas.openxmlformats.org/officeDocument/2006/relationships" xmlns:p="http://schemas.openxmlformats.org/presentationml/2006/main">
  <p:tag name="NUM" val="2"/>
</p:tagLst>
</file>

<file path=ppt/tags/tag84.xml><?xml version="1.0" encoding="utf-8"?>
<p:tagLst xmlns:a="http://schemas.openxmlformats.org/drawingml/2006/main" xmlns:r="http://schemas.openxmlformats.org/officeDocument/2006/relationships" xmlns:p="http://schemas.openxmlformats.org/presentationml/2006/main">
  <p:tag name="NUM" val="2"/>
</p:tagLst>
</file>

<file path=ppt/tags/tag85.xml><?xml version="1.0" encoding="utf-8"?>
<p:tagLst xmlns:a="http://schemas.openxmlformats.org/drawingml/2006/main" xmlns:r="http://schemas.openxmlformats.org/officeDocument/2006/relationships" xmlns:p="http://schemas.openxmlformats.org/presentationml/2006/main">
  <p:tag name="NUM" val="2"/>
</p:tagLst>
</file>

<file path=ppt/tags/tag86.xml><?xml version="1.0" encoding="utf-8"?>
<p:tagLst xmlns:a="http://schemas.openxmlformats.org/drawingml/2006/main" xmlns:r="http://schemas.openxmlformats.org/officeDocument/2006/relationships" xmlns:p="http://schemas.openxmlformats.org/presentationml/2006/main">
  <p:tag name="NUM" val="2"/>
</p:tagLst>
</file>

<file path=ppt/tags/tag87.xml><?xml version="1.0" encoding="utf-8"?>
<p:tagLst xmlns:a="http://schemas.openxmlformats.org/drawingml/2006/main" xmlns:r="http://schemas.openxmlformats.org/officeDocument/2006/relationships" xmlns:p="http://schemas.openxmlformats.org/presentationml/2006/main">
  <p:tag name="NUM" val="2"/>
</p:tagLst>
</file>

<file path=ppt/tags/tag88.xml><?xml version="1.0" encoding="utf-8"?>
<p:tagLst xmlns:a="http://schemas.openxmlformats.org/drawingml/2006/main" xmlns:r="http://schemas.openxmlformats.org/officeDocument/2006/relationships" xmlns:p="http://schemas.openxmlformats.org/presentationml/2006/main">
  <p:tag name="NUM" val="2"/>
</p:tagLst>
</file>

<file path=ppt/tags/tag89.xml><?xml version="1.0" encoding="utf-8"?>
<p:tagLst xmlns:a="http://schemas.openxmlformats.org/drawingml/2006/main" xmlns:r="http://schemas.openxmlformats.org/officeDocument/2006/relationships" xmlns:p="http://schemas.openxmlformats.org/presentationml/2006/main">
  <p:tag name="NUM" val="2"/>
</p:tagLst>
</file>

<file path=ppt/tags/tag9.xml><?xml version="1.0" encoding="utf-8"?>
<p:tagLst xmlns:a="http://schemas.openxmlformats.org/drawingml/2006/main" xmlns:r="http://schemas.openxmlformats.org/officeDocument/2006/relationships" xmlns:p="http://schemas.openxmlformats.org/presentationml/2006/main">
  <p:tag name="NUM" val="1"/>
</p:tagLst>
</file>

<file path=ppt/tags/tag90.xml><?xml version="1.0" encoding="utf-8"?>
<p:tagLst xmlns:a="http://schemas.openxmlformats.org/drawingml/2006/main" xmlns:r="http://schemas.openxmlformats.org/officeDocument/2006/relationships" xmlns:p="http://schemas.openxmlformats.org/presentationml/2006/main">
  <p:tag name="NUM" val="2"/>
</p:tagLst>
</file>

<file path=ppt/tags/tag91.xml><?xml version="1.0" encoding="utf-8"?>
<p:tagLst xmlns:a="http://schemas.openxmlformats.org/drawingml/2006/main" xmlns:r="http://schemas.openxmlformats.org/officeDocument/2006/relationships" xmlns:p="http://schemas.openxmlformats.org/presentationml/2006/main">
  <p:tag name="NUM" val="2"/>
</p:tagLst>
</file>

<file path=ppt/tags/tag92.xml><?xml version="1.0" encoding="utf-8"?>
<p:tagLst xmlns:a="http://schemas.openxmlformats.org/drawingml/2006/main" xmlns:r="http://schemas.openxmlformats.org/officeDocument/2006/relationships" xmlns:p="http://schemas.openxmlformats.org/presentationml/2006/main">
  <p:tag name="NUM" val="1"/>
</p:tagLst>
</file>

<file path=ppt/tags/tag93.xml><?xml version="1.0" encoding="utf-8"?>
<p:tagLst xmlns:a="http://schemas.openxmlformats.org/drawingml/2006/main" xmlns:r="http://schemas.openxmlformats.org/officeDocument/2006/relationships" xmlns:p="http://schemas.openxmlformats.org/presentationml/2006/main">
  <p:tag name="NUM" val="1"/>
</p:tagLst>
</file>

<file path=ppt/tags/tag94.xml><?xml version="1.0" encoding="utf-8"?>
<p:tagLst xmlns:a="http://schemas.openxmlformats.org/drawingml/2006/main" xmlns:r="http://schemas.openxmlformats.org/officeDocument/2006/relationships" xmlns:p="http://schemas.openxmlformats.org/presentationml/2006/main">
  <p:tag name="NUM" val="3"/>
</p:tagLst>
</file>

<file path=ppt/tags/tag95.xml><?xml version="1.0" encoding="utf-8"?>
<p:tagLst xmlns:a="http://schemas.openxmlformats.org/drawingml/2006/main" xmlns:r="http://schemas.openxmlformats.org/officeDocument/2006/relationships" xmlns:p="http://schemas.openxmlformats.org/presentationml/2006/main">
  <p:tag name="NUM" val="5"/>
</p:tagLst>
</file>

<file path=ppt/tags/tag96.xml><?xml version="1.0" encoding="utf-8"?>
<p:tagLst xmlns:a="http://schemas.openxmlformats.org/drawingml/2006/main" xmlns:r="http://schemas.openxmlformats.org/officeDocument/2006/relationships" xmlns:p="http://schemas.openxmlformats.org/presentationml/2006/main">
  <p:tag name="NUM" val="4"/>
</p:tagLst>
</file>

<file path=ppt/tags/tag97.xml><?xml version="1.0" encoding="utf-8"?>
<p:tagLst xmlns:a="http://schemas.openxmlformats.org/drawingml/2006/main" xmlns:r="http://schemas.openxmlformats.org/officeDocument/2006/relationships" xmlns:p="http://schemas.openxmlformats.org/presentationml/2006/main">
  <p:tag name="NUM" val="4"/>
</p:tagLst>
</file>

<file path=ppt/tags/tag98.xml><?xml version="1.0" encoding="utf-8"?>
<p:tagLst xmlns:a="http://schemas.openxmlformats.org/drawingml/2006/main" xmlns:r="http://schemas.openxmlformats.org/officeDocument/2006/relationships" xmlns:p="http://schemas.openxmlformats.org/presentationml/2006/main">
  <p:tag name="NUM" val="1"/>
</p:tagLst>
</file>

<file path=ppt/tags/tag99.xml><?xml version="1.0" encoding="utf-8"?>
<p:tagLst xmlns:a="http://schemas.openxmlformats.org/drawingml/2006/main" xmlns:r="http://schemas.openxmlformats.org/officeDocument/2006/relationships" xmlns:p="http://schemas.openxmlformats.org/presentationml/2006/main">
  <p:tag name="NUM" val="3"/>
</p:tagLst>
</file>

<file path=ppt/theme/theme1.xml><?xml version="1.0" encoding="utf-8"?>
<a:theme xmlns:a="http://schemas.openxmlformats.org/drawingml/2006/main" name="Thème Office">
  <a:themeElements>
    <a:clrScheme name="Acteon">
      <a:dk1>
        <a:srgbClr val="FFFFFF"/>
      </a:dk1>
      <a:lt1>
        <a:srgbClr val="FFFFFF"/>
      </a:lt1>
      <a:dk2>
        <a:srgbClr val="FFFFFF"/>
      </a:dk2>
      <a:lt2>
        <a:srgbClr val="EEECE1"/>
      </a:lt2>
      <a:accent1>
        <a:srgbClr val="136B9D"/>
      </a:accent1>
      <a:accent2>
        <a:srgbClr val="C0504D"/>
      </a:accent2>
      <a:accent3>
        <a:srgbClr val="76B531"/>
      </a:accent3>
      <a:accent4>
        <a:srgbClr val="8064A2"/>
      </a:accent4>
      <a:accent5>
        <a:srgbClr val="4BACC6"/>
      </a:accent5>
      <a:accent6>
        <a:srgbClr val="F79646"/>
      </a:accent6>
      <a:hlink>
        <a:srgbClr val="136B9D"/>
      </a:hlink>
      <a:folHlink>
        <a:srgbClr val="FFFFFF"/>
      </a:folHlink>
    </a:clrScheme>
    <a:fontScheme name="Acteon-1">
      <a:majorFont>
        <a:latin typeface="Frutiger LT Std 87 ExtraBlk Cn"/>
        <a:ea typeface=""/>
        <a:cs typeface=""/>
      </a:majorFont>
      <a:minorFont>
        <a:latin typeface="Candar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Thème-Acteon</Template>
  <TotalTime>14138</TotalTime>
  <Words>4474</Words>
  <Application>Microsoft Office PowerPoint</Application>
  <PresentationFormat>Affichage à l'écran (4:3)</PresentationFormat>
  <Paragraphs>625</Paragraphs>
  <Slides>62</Slides>
  <Notes>54</Notes>
  <HiddenSlides>1</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62</vt:i4>
      </vt:variant>
    </vt:vector>
  </HeadingPairs>
  <TitlesOfParts>
    <vt:vector size="72" baseType="lpstr">
      <vt:lpstr>MS Mincho</vt:lpstr>
      <vt:lpstr>Arial</vt:lpstr>
      <vt:lpstr>Calibri</vt:lpstr>
      <vt:lpstr>Candara</vt:lpstr>
      <vt:lpstr>Corbel</vt:lpstr>
      <vt:lpstr>Frutiger LT Std 87 ExtraBlk Cn</vt:lpstr>
      <vt:lpstr>Symbol</vt:lpstr>
      <vt:lpstr>Wingdings</vt:lpstr>
      <vt:lpstr>ヒラギノ角ゴ Pro W3</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Pour élaborer les pistes d’adaptation pour le territoire de l’Adour et des côtiers basques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D’une phase de réflexions stratégiques à une phase d’expérimentation territoriale</vt:lpstr>
      <vt:lpstr>A court terme</vt:lpstr>
      <vt:lpstr> A court terme</vt:lpstr>
      <vt:lpstr>A court terme</vt:lpstr>
      <vt:lpstr>A court terme</vt:lpstr>
      <vt:lpstr>A court terme</vt:lpstr>
      <vt:lpstr>Poursuivre l’animation menée par l’Institution Adour</vt:lpstr>
      <vt:lpstr>Présentation PowerPoint</vt:lpstr>
      <vt:lpstr>Présentation PowerPoint</vt:lpstr>
      <vt:lpstr>Présentation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ACTeon</dc:creator>
  <cp:lastModifiedBy>Adour 2050</cp:lastModifiedBy>
  <cp:revision>590</cp:revision>
  <cp:lastPrinted>2017-06-21T13:40:51Z</cp:lastPrinted>
  <dcterms:created xsi:type="dcterms:W3CDTF">2016-03-24T10:13:08Z</dcterms:created>
  <dcterms:modified xsi:type="dcterms:W3CDTF">2019-08-27T15:31:48Z</dcterms:modified>
</cp:coreProperties>
</file>